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Poppins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рен Татьяна Николаевна" initials="АТН" lastIdx="3" clrIdx="0">
    <p:extLst>
      <p:ext uri="{19B8F6BF-5375-455C-9EA6-DF929625EA0E}">
        <p15:presenceInfo xmlns:p15="http://schemas.microsoft.com/office/powerpoint/2012/main" userId="S-1-5-21-746137067-602162358-725345543-183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12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929895531714653E-2"/>
          <c:y val="4.6968335622306857E-3"/>
          <c:w val="0.96747229207413621"/>
          <c:h val="0.85052208361439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D90-40F9-952B-EDDB51F9ED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D90-40F9-952B-EDDB51F9ED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D90-40F9-952B-EDDB51F9ED7B}"/>
              </c:ext>
            </c:extLst>
          </c:dPt>
          <c:cat>
            <c:strRef>
              <c:f>Лист1!$A$2:$A$4</c:f>
              <c:strCache>
                <c:ptCount val="3"/>
                <c:pt idx="0">
                  <c:v>город</c:v>
                </c:pt>
                <c:pt idx="1">
                  <c:v>область</c:v>
                </c:pt>
                <c:pt idx="2">
                  <c:v>межквартальные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12.1</c:v>
                </c:pt>
                <c:pt idx="1">
                  <c:v>253.6</c:v>
                </c:pt>
                <c:pt idx="2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9B-44E7-BDB3-02E5A2C9FC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AADF3-7827-41BB-AF2F-5195F90CD1A1}" type="doc">
      <dgm:prSet loTypeId="urn:microsoft.com/office/officeart/2008/layout/AlternatingHexagon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132064-679C-4CC9-ACDB-9B48AB71D67E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35 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проекционный пешеходный переход</a:t>
          </a:r>
        </a:p>
      </dgm:t>
    </dgm:pt>
    <dgm:pt modelId="{D11262F1-AACA-4F89-A59C-6BAD6BE14863}" type="parTrans" cxnId="{5117670D-31CA-4C36-95F4-255B3F2AC52E}">
      <dgm:prSet/>
      <dgm:spPr/>
      <dgm:t>
        <a:bodyPr/>
        <a:lstStyle/>
        <a:p>
          <a:endParaRPr lang="ru-RU"/>
        </a:p>
      </dgm:t>
    </dgm:pt>
    <dgm:pt modelId="{C61C26E5-209C-4D3C-B878-19977CE46711}" type="sibTrans" cxnId="{5117670D-31CA-4C36-95F4-255B3F2AC52E}">
      <dgm:prSet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новых пешеходных переходов</a:t>
          </a:r>
        </a:p>
      </dgm:t>
    </dgm:pt>
    <dgm:pt modelId="{3EE9831E-EB2B-4942-A57A-8793ABB85704}">
      <dgm:prSet phldrT="[Текст]" custT="1"/>
      <dgm:spPr/>
      <dgm:t>
        <a:bodyPr/>
        <a:lstStyle/>
        <a:p>
          <a:pPr algn="ctr"/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Внесены изменения в организацию дорожного движения на ул. Достоевского </a:t>
          </a:r>
        </a:p>
      </dgm:t>
    </dgm:pt>
    <dgm:pt modelId="{918D3B93-8A17-4494-9F82-7A3CEEB08775}" type="parTrans" cxnId="{A0FA7ADB-BBCC-4732-9A4F-5EFF03EC24C3}">
      <dgm:prSet/>
      <dgm:spPr/>
      <dgm:t>
        <a:bodyPr/>
        <a:lstStyle/>
        <a:p>
          <a:endParaRPr lang="ru-RU"/>
        </a:p>
      </dgm:t>
    </dgm:pt>
    <dgm:pt modelId="{F3C31402-66CC-4566-B4F8-FFDE468A22C0}" type="sibTrans" cxnId="{A0FA7ADB-BBCC-4732-9A4F-5EFF03EC24C3}">
      <dgm:prSet/>
      <dgm:spPr/>
      <dgm:t>
        <a:bodyPr/>
        <a:lstStyle/>
        <a:p>
          <a:endParaRPr lang="ru-RU"/>
        </a:p>
      </dgm:t>
    </dgm:pt>
    <dgm:pt modelId="{B1E8246E-8DA2-4C89-9225-EE94DCE64AED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215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новых дорожных знаков</a:t>
          </a:r>
        </a:p>
      </dgm:t>
    </dgm:pt>
    <dgm:pt modelId="{E1D59204-A220-41C4-AA91-7B2DEE3D8622}" type="parTrans" cxnId="{0C192C00-E9EE-4146-A1E1-F15B935EBEE5}">
      <dgm:prSet/>
      <dgm:spPr/>
      <dgm:t>
        <a:bodyPr/>
        <a:lstStyle/>
        <a:p>
          <a:endParaRPr lang="ru-RU"/>
        </a:p>
      </dgm:t>
    </dgm:pt>
    <dgm:pt modelId="{AB37F01E-230D-4E6B-8CD0-9CD59DC7B106}" type="sibTrans" cxnId="{0C192C00-E9EE-4146-A1E1-F15B935EBEE5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Ограждение из композитного материала </a:t>
          </a:r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1170 м</a:t>
          </a:r>
        </a:p>
      </dgm:t>
    </dgm:pt>
    <dgm:pt modelId="{067334AA-78C7-4D85-BF39-0E14E46346B0}">
      <dgm:prSet phldrT="[Текст]" custT="1"/>
      <dgm:spPr/>
      <dgm:t>
        <a:bodyPr/>
        <a:lstStyle/>
        <a:p>
          <a:pPr algn="ctr"/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Модернизация перекрестка ул. Зерновая-ул. Тарутинская</a:t>
          </a:r>
        </a:p>
      </dgm:t>
    </dgm:pt>
    <dgm:pt modelId="{D549E5CF-39EC-4B11-867B-97BA425D0024}" type="parTrans" cxnId="{AE0441F8-C8EC-4BF1-A178-99A30C418AA3}">
      <dgm:prSet/>
      <dgm:spPr/>
      <dgm:t>
        <a:bodyPr/>
        <a:lstStyle/>
        <a:p>
          <a:endParaRPr lang="ru-RU"/>
        </a:p>
      </dgm:t>
    </dgm:pt>
    <dgm:pt modelId="{4F45CCFC-6AC6-454C-8D5C-65C3040D90A1}" type="sibTrans" cxnId="{AE0441F8-C8EC-4BF1-A178-99A30C418AA3}">
      <dgm:prSet/>
      <dgm:spPr/>
      <dgm:t>
        <a:bodyPr/>
        <a:lstStyle/>
        <a:p>
          <a:endParaRPr lang="ru-RU"/>
        </a:p>
      </dgm:t>
    </dgm:pt>
    <dgm:pt modelId="{20A5653A-3D2F-4377-BBAE-FF9FAE1083AA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15000м2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разметка пластиком, </a:t>
          </a:r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45000м2 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разметка краской</a:t>
          </a:r>
        </a:p>
      </dgm:t>
    </dgm:pt>
    <dgm:pt modelId="{AEF72A4E-91AA-4596-940F-0D1DD098E86B}" type="parTrans" cxnId="{2A743C3C-C057-4B0B-AC4B-663CE738A1BA}">
      <dgm:prSet/>
      <dgm:spPr/>
      <dgm:t>
        <a:bodyPr/>
        <a:lstStyle/>
        <a:p>
          <a:endParaRPr lang="ru-RU"/>
        </a:p>
      </dgm:t>
    </dgm:pt>
    <dgm:pt modelId="{8D4CF23A-F5AD-4A13-8F97-331D30F7C61D}" type="sibTrans" cxnId="{2A743C3C-C057-4B0B-AC4B-663CE738A1BA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Новый светофор ул. 65 лет Победы (ЖК «Лесной»)</a:t>
          </a:r>
        </a:p>
      </dgm:t>
    </dgm:pt>
    <dgm:pt modelId="{1B5B7DD0-8F25-4557-864D-4175AD687302}">
      <dgm:prSet phldrT="[Текст]" custT="1"/>
      <dgm:spPr/>
      <dgm:t>
        <a:bodyPr/>
        <a:lstStyle/>
        <a:p>
          <a:pPr algn="ctr"/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Изменение схемы движения на перекрестке ул. Московская – ул. Поселкова</a:t>
          </a:r>
        </a:p>
      </dgm:t>
    </dgm:pt>
    <dgm:pt modelId="{629EC115-95D6-4DB9-A9D3-FBBD20BA1E28}" type="parTrans" cxnId="{934BB39B-C72F-4258-B506-29C5D6A082CA}">
      <dgm:prSet/>
      <dgm:spPr/>
      <dgm:t>
        <a:bodyPr/>
        <a:lstStyle/>
        <a:p>
          <a:endParaRPr lang="ru-RU"/>
        </a:p>
      </dgm:t>
    </dgm:pt>
    <dgm:pt modelId="{0EBBBB1C-7147-4B37-A7D6-02011864E96B}" type="sibTrans" cxnId="{934BB39B-C72F-4258-B506-29C5D6A082CA}">
      <dgm:prSet/>
      <dgm:spPr/>
      <dgm:t>
        <a:bodyPr/>
        <a:lstStyle/>
        <a:p>
          <a:endParaRPr lang="ru-RU"/>
        </a:p>
      </dgm:t>
    </dgm:pt>
    <dgm:pt modelId="{BE672117-2CCB-4807-B951-4D7E809727A8}" type="pres">
      <dgm:prSet presAssocID="{64CAADF3-7827-41BB-AF2F-5195F90CD1A1}" presName="Name0" presStyleCnt="0">
        <dgm:presLayoutVars>
          <dgm:chMax/>
          <dgm:chPref/>
          <dgm:dir/>
          <dgm:animLvl val="lvl"/>
        </dgm:presLayoutVars>
      </dgm:prSet>
      <dgm:spPr/>
    </dgm:pt>
    <dgm:pt modelId="{E6BD9457-7257-46D5-BCBB-3134FE7218A9}" type="pres">
      <dgm:prSet presAssocID="{31132064-679C-4CC9-ACDB-9B48AB71D67E}" presName="composite" presStyleCnt="0"/>
      <dgm:spPr/>
    </dgm:pt>
    <dgm:pt modelId="{6C371B65-8CBB-4727-BBA3-F8F1E62B7CD8}" type="pres">
      <dgm:prSet presAssocID="{31132064-679C-4CC9-ACDB-9B48AB71D67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D11B791C-2477-49C3-88A8-72899C8C5081}" type="pres">
      <dgm:prSet presAssocID="{31132064-679C-4CC9-ACDB-9B48AB71D67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02C9186-4A95-472B-8118-EDE25342D48E}" type="pres">
      <dgm:prSet presAssocID="{31132064-679C-4CC9-ACDB-9B48AB71D67E}" presName="BalanceSpacing" presStyleCnt="0"/>
      <dgm:spPr/>
    </dgm:pt>
    <dgm:pt modelId="{E5A54119-7EBE-4138-A1BD-2191214195E3}" type="pres">
      <dgm:prSet presAssocID="{31132064-679C-4CC9-ACDB-9B48AB71D67E}" presName="BalanceSpacing1" presStyleCnt="0"/>
      <dgm:spPr/>
    </dgm:pt>
    <dgm:pt modelId="{30F922C3-99DB-40C1-B72A-68882F9BFE48}" type="pres">
      <dgm:prSet presAssocID="{C61C26E5-209C-4D3C-B878-19977CE46711}" presName="Accent1Text" presStyleLbl="node1" presStyleIdx="1" presStyleCnt="6"/>
      <dgm:spPr/>
    </dgm:pt>
    <dgm:pt modelId="{D38B4838-F011-4B2B-8995-E88B2E27760B}" type="pres">
      <dgm:prSet presAssocID="{C61C26E5-209C-4D3C-B878-19977CE46711}" presName="spaceBetweenRectangles" presStyleCnt="0"/>
      <dgm:spPr/>
    </dgm:pt>
    <dgm:pt modelId="{45518832-038D-4FA7-9CDA-4A9E6CA601D4}" type="pres">
      <dgm:prSet presAssocID="{B1E8246E-8DA2-4C89-9225-EE94DCE64AED}" presName="composite" presStyleCnt="0"/>
      <dgm:spPr/>
    </dgm:pt>
    <dgm:pt modelId="{EC269592-5054-4200-8339-2325F4336DA5}" type="pres">
      <dgm:prSet presAssocID="{B1E8246E-8DA2-4C89-9225-EE94DCE64AE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8410DA98-2A60-4DC9-BD11-EC676EC2C3DC}" type="pres">
      <dgm:prSet presAssocID="{B1E8246E-8DA2-4C89-9225-EE94DCE64AE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035B528-0493-430C-9DAF-BEDA20A7E8B6}" type="pres">
      <dgm:prSet presAssocID="{B1E8246E-8DA2-4C89-9225-EE94DCE64AED}" presName="BalanceSpacing" presStyleCnt="0"/>
      <dgm:spPr/>
    </dgm:pt>
    <dgm:pt modelId="{F0F3FA3D-1550-472A-A83D-2A7926A4812D}" type="pres">
      <dgm:prSet presAssocID="{B1E8246E-8DA2-4C89-9225-EE94DCE64AED}" presName="BalanceSpacing1" presStyleCnt="0"/>
      <dgm:spPr/>
    </dgm:pt>
    <dgm:pt modelId="{F49DAAC1-0884-42D8-B19B-56FC8A5228F3}" type="pres">
      <dgm:prSet presAssocID="{AB37F01E-230D-4E6B-8CD0-9CD59DC7B106}" presName="Accent1Text" presStyleLbl="node1" presStyleIdx="3" presStyleCnt="6"/>
      <dgm:spPr/>
    </dgm:pt>
    <dgm:pt modelId="{AA1AAFDE-1993-493A-B647-18634958DB29}" type="pres">
      <dgm:prSet presAssocID="{AB37F01E-230D-4E6B-8CD0-9CD59DC7B106}" presName="spaceBetweenRectangles" presStyleCnt="0"/>
      <dgm:spPr/>
    </dgm:pt>
    <dgm:pt modelId="{64128E9C-7578-4E41-87CA-800BE0F456AB}" type="pres">
      <dgm:prSet presAssocID="{20A5653A-3D2F-4377-BBAE-FF9FAE1083AA}" presName="composite" presStyleCnt="0"/>
      <dgm:spPr/>
    </dgm:pt>
    <dgm:pt modelId="{19E03007-5733-4650-9BE0-AB3DBE3ABCAD}" type="pres">
      <dgm:prSet presAssocID="{20A5653A-3D2F-4377-BBAE-FF9FAE1083A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69491061-3A9C-449F-A591-B821D928B7C2}" type="pres">
      <dgm:prSet presAssocID="{20A5653A-3D2F-4377-BBAE-FF9FAE1083A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0384DB01-3A0C-4413-8012-5ED6FF040282}" type="pres">
      <dgm:prSet presAssocID="{20A5653A-3D2F-4377-BBAE-FF9FAE1083AA}" presName="BalanceSpacing" presStyleCnt="0"/>
      <dgm:spPr/>
    </dgm:pt>
    <dgm:pt modelId="{E04B86ED-477C-46D5-8D70-DD938BB4C98E}" type="pres">
      <dgm:prSet presAssocID="{20A5653A-3D2F-4377-BBAE-FF9FAE1083AA}" presName="BalanceSpacing1" presStyleCnt="0"/>
      <dgm:spPr/>
    </dgm:pt>
    <dgm:pt modelId="{28C34704-5F3B-4D41-932D-1265A3EE3E07}" type="pres">
      <dgm:prSet presAssocID="{8D4CF23A-F5AD-4A13-8F97-331D30F7C61D}" presName="Accent1Text" presStyleLbl="node1" presStyleIdx="5" presStyleCnt="6"/>
      <dgm:spPr/>
    </dgm:pt>
  </dgm:ptLst>
  <dgm:cxnLst>
    <dgm:cxn modelId="{0C192C00-E9EE-4146-A1E1-F15B935EBEE5}" srcId="{64CAADF3-7827-41BB-AF2F-5195F90CD1A1}" destId="{B1E8246E-8DA2-4C89-9225-EE94DCE64AED}" srcOrd="1" destOrd="0" parTransId="{E1D59204-A220-41C4-AA91-7B2DEE3D8622}" sibTransId="{AB37F01E-230D-4E6B-8CD0-9CD59DC7B106}"/>
    <dgm:cxn modelId="{FA08D103-60A5-42A6-85C3-7BAD9CB49F27}" type="presOf" srcId="{1B5B7DD0-8F25-4557-864D-4175AD687302}" destId="{69491061-3A9C-449F-A591-B821D928B7C2}" srcOrd="0" destOrd="0" presId="urn:microsoft.com/office/officeart/2008/layout/AlternatingHexagons"/>
    <dgm:cxn modelId="{5117670D-31CA-4C36-95F4-255B3F2AC52E}" srcId="{64CAADF3-7827-41BB-AF2F-5195F90CD1A1}" destId="{31132064-679C-4CC9-ACDB-9B48AB71D67E}" srcOrd="0" destOrd="0" parTransId="{D11262F1-AACA-4F89-A59C-6BAD6BE14863}" sibTransId="{C61C26E5-209C-4D3C-B878-19977CE46711}"/>
    <dgm:cxn modelId="{1CF17210-AA35-4096-95C9-1716F5818798}" type="presOf" srcId="{31132064-679C-4CC9-ACDB-9B48AB71D67E}" destId="{6C371B65-8CBB-4727-BBA3-F8F1E62B7CD8}" srcOrd="0" destOrd="0" presId="urn:microsoft.com/office/officeart/2008/layout/AlternatingHexagons"/>
    <dgm:cxn modelId="{2A743C3C-C057-4B0B-AC4B-663CE738A1BA}" srcId="{64CAADF3-7827-41BB-AF2F-5195F90CD1A1}" destId="{20A5653A-3D2F-4377-BBAE-FF9FAE1083AA}" srcOrd="2" destOrd="0" parTransId="{AEF72A4E-91AA-4596-940F-0D1DD098E86B}" sibTransId="{8D4CF23A-F5AD-4A13-8F97-331D30F7C61D}"/>
    <dgm:cxn modelId="{A8C3513E-4B2E-4784-BD39-300D9FCD321F}" type="presOf" srcId="{B1E8246E-8DA2-4C89-9225-EE94DCE64AED}" destId="{EC269592-5054-4200-8339-2325F4336DA5}" srcOrd="0" destOrd="0" presId="urn:microsoft.com/office/officeart/2008/layout/AlternatingHexagons"/>
    <dgm:cxn modelId="{C4CB4749-4F86-447C-85E3-F85C1403E895}" type="presOf" srcId="{067334AA-78C7-4D85-BF39-0E14E46346B0}" destId="{8410DA98-2A60-4DC9-BD11-EC676EC2C3DC}" srcOrd="0" destOrd="0" presId="urn:microsoft.com/office/officeart/2008/layout/AlternatingHexagons"/>
    <dgm:cxn modelId="{DEEB1D8F-E805-4F54-B833-52445479F829}" type="presOf" srcId="{3EE9831E-EB2B-4942-A57A-8793ABB85704}" destId="{D11B791C-2477-49C3-88A8-72899C8C5081}" srcOrd="0" destOrd="0" presId="urn:microsoft.com/office/officeart/2008/layout/AlternatingHexagons"/>
    <dgm:cxn modelId="{934BB39B-C72F-4258-B506-29C5D6A082CA}" srcId="{20A5653A-3D2F-4377-BBAE-FF9FAE1083AA}" destId="{1B5B7DD0-8F25-4557-864D-4175AD687302}" srcOrd="0" destOrd="0" parTransId="{629EC115-95D6-4DB9-A9D3-FBBD20BA1E28}" sibTransId="{0EBBBB1C-7147-4B37-A7D6-02011864E96B}"/>
    <dgm:cxn modelId="{AA0ADCA6-5152-4D72-8276-9788D6BB5281}" type="presOf" srcId="{20A5653A-3D2F-4377-BBAE-FF9FAE1083AA}" destId="{19E03007-5733-4650-9BE0-AB3DBE3ABCAD}" srcOrd="0" destOrd="0" presId="urn:microsoft.com/office/officeart/2008/layout/AlternatingHexagons"/>
    <dgm:cxn modelId="{E6DDC5A7-FCF7-491D-96B2-7427D721267A}" type="presOf" srcId="{C61C26E5-209C-4D3C-B878-19977CE46711}" destId="{30F922C3-99DB-40C1-B72A-68882F9BFE48}" srcOrd="0" destOrd="0" presId="urn:microsoft.com/office/officeart/2008/layout/AlternatingHexagons"/>
    <dgm:cxn modelId="{A8650DC1-FE59-45E6-960B-74316402D016}" type="presOf" srcId="{AB37F01E-230D-4E6B-8CD0-9CD59DC7B106}" destId="{F49DAAC1-0884-42D8-B19B-56FC8A5228F3}" srcOrd="0" destOrd="0" presId="urn:microsoft.com/office/officeart/2008/layout/AlternatingHexagons"/>
    <dgm:cxn modelId="{996F04DA-350A-4131-8F57-7BE38138F32A}" type="presOf" srcId="{8D4CF23A-F5AD-4A13-8F97-331D30F7C61D}" destId="{28C34704-5F3B-4D41-932D-1265A3EE3E07}" srcOrd="0" destOrd="0" presId="urn:microsoft.com/office/officeart/2008/layout/AlternatingHexagons"/>
    <dgm:cxn modelId="{A0FA7ADB-BBCC-4732-9A4F-5EFF03EC24C3}" srcId="{31132064-679C-4CC9-ACDB-9B48AB71D67E}" destId="{3EE9831E-EB2B-4942-A57A-8793ABB85704}" srcOrd="0" destOrd="0" parTransId="{918D3B93-8A17-4494-9F82-7A3CEEB08775}" sibTransId="{F3C31402-66CC-4566-B4F8-FFDE468A22C0}"/>
    <dgm:cxn modelId="{AE0441F8-C8EC-4BF1-A178-99A30C418AA3}" srcId="{B1E8246E-8DA2-4C89-9225-EE94DCE64AED}" destId="{067334AA-78C7-4D85-BF39-0E14E46346B0}" srcOrd="0" destOrd="0" parTransId="{D549E5CF-39EC-4B11-867B-97BA425D0024}" sibTransId="{4F45CCFC-6AC6-454C-8D5C-65C3040D90A1}"/>
    <dgm:cxn modelId="{0C9A29FF-165B-4342-9D75-2D7279441875}" type="presOf" srcId="{64CAADF3-7827-41BB-AF2F-5195F90CD1A1}" destId="{BE672117-2CCB-4807-B951-4D7E809727A8}" srcOrd="0" destOrd="0" presId="urn:microsoft.com/office/officeart/2008/layout/AlternatingHexagons"/>
    <dgm:cxn modelId="{EE12CA05-F7D5-4DF9-954F-6FC61EE8BFA0}" type="presParOf" srcId="{BE672117-2CCB-4807-B951-4D7E809727A8}" destId="{E6BD9457-7257-46D5-BCBB-3134FE7218A9}" srcOrd="0" destOrd="0" presId="urn:microsoft.com/office/officeart/2008/layout/AlternatingHexagons"/>
    <dgm:cxn modelId="{D4E06B6C-8FFE-4EBE-B5D0-A9B90E8633EB}" type="presParOf" srcId="{E6BD9457-7257-46D5-BCBB-3134FE7218A9}" destId="{6C371B65-8CBB-4727-BBA3-F8F1E62B7CD8}" srcOrd="0" destOrd="0" presId="urn:microsoft.com/office/officeart/2008/layout/AlternatingHexagons"/>
    <dgm:cxn modelId="{4B7B652C-CFB5-43B2-8F79-3CB9522278B2}" type="presParOf" srcId="{E6BD9457-7257-46D5-BCBB-3134FE7218A9}" destId="{D11B791C-2477-49C3-88A8-72899C8C5081}" srcOrd="1" destOrd="0" presId="urn:microsoft.com/office/officeart/2008/layout/AlternatingHexagons"/>
    <dgm:cxn modelId="{2FF28866-5B7F-4A01-99F0-84EA62076253}" type="presParOf" srcId="{E6BD9457-7257-46D5-BCBB-3134FE7218A9}" destId="{E02C9186-4A95-472B-8118-EDE25342D48E}" srcOrd="2" destOrd="0" presId="urn:microsoft.com/office/officeart/2008/layout/AlternatingHexagons"/>
    <dgm:cxn modelId="{5989927E-96A7-4955-B21F-32F4C5B3622C}" type="presParOf" srcId="{E6BD9457-7257-46D5-BCBB-3134FE7218A9}" destId="{E5A54119-7EBE-4138-A1BD-2191214195E3}" srcOrd="3" destOrd="0" presId="urn:microsoft.com/office/officeart/2008/layout/AlternatingHexagons"/>
    <dgm:cxn modelId="{1E148F62-E6DB-4141-83E6-DDB3AD731250}" type="presParOf" srcId="{E6BD9457-7257-46D5-BCBB-3134FE7218A9}" destId="{30F922C3-99DB-40C1-B72A-68882F9BFE48}" srcOrd="4" destOrd="0" presId="urn:microsoft.com/office/officeart/2008/layout/AlternatingHexagons"/>
    <dgm:cxn modelId="{03D04B80-B2ED-45DE-BE38-FEB89CEA0708}" type="presParOf" srcId="{BE672117-2CCB-4807-B951-4D7E809727A8}" destId="{D38B4838-F011-4B2B-8995-E88B2E27760B}" srcOrd="1" destOrd="0" presId="urn:microsoft.com/office/officeart/2008/layout/AlternatingHexagons"/>
    <dgm:cxn modelId="{8DD74AE3-A355-4A1D-8DEF-331C90776B29}" type="presParOf" srcId="{BE672117-2CCB-4807-B951-4D7E809727A8}" destId="{45518832-038D-4FA7-9CDA-4A9E6CA601D4}" srcOrd="2" destOrd="0" presId="urn:microsoft.com/office/officeart/2008/layout/AlternatingHexagons"/>
    <dgm:cxn modelId="{362E8199-71E0-42C4-BECD-7FA884BFCCB2}" type="presParOf" srcId="{45518832-038D-4FA7-9CDA-4A9E6CA601D4}" destId="{EC269592-5054-4200-8339-2325F4336DA5}" srcOrd="0" destOrd="0" presId="urn:microsoft.com/office/officeart/2008/layout/AlternatingHexagons"/>
    <dgm:cxn modelId="{B61BD2DF-0F9E-46CB-9584-C940DC9C268B}" type="presParOf" srcId="{45518832-038D-4FA7-9CDA-4A9E6CA601D4}" destId="{8410DA98-2A60-4DC9-BD11-EC676EC2C3DC}" srcOrd="1" destOrd="0" presId="urn:microsoft.com/office/officeart/2008/layout/AlternatingHexagons"/>
    <dgm:cxn modelId="{45394DC3-A0A9-4879-B222-227F96AD2CF5}" type="presParOf" srcId="{45518832-038D-4FA7-9CDA-4A9E6CA601D4}" destId="{F035B528-0493-430C-9DAF-BEDA20A7E8B6}" srcOrd="2" destOrd="0" presId="urn:microsoft.com/office/officeart/2008/layout/AlternatingHexagons"/>
    <dgm:cxn modelId="{6AC15DB0-CCDE-4E13-A41A-C02FB1F73A44}" type="presParOf" srcId="{45518832-038D-4FA7-9CDA-4A9E6CA601D4}" destId="{F0F3FA3D-1550-472A-A83D-2A7926A4812D}" srcOrd="3" destOrd="0" presId="urn:microsoft.com/office/officeart/2008/layout/AlternatingHexagons"/>
    <dgm:cxn modelId="{F7AE28E7-A513-4361-98F6-48F5EA36B8BF}" type="presParOf" srcId="{45518832-038D-4FA7-9CDA-4A9E6CA601D4}" destId="{F49DAAC1-0884-42D8-B19B-56FC8A5228F3}" srcOrd="4" destOrd="0" presId="urn:microsoft.com/office/officeart/2008/layout/AlternatingHexagons"/>
    <dgm:cxn modelId="{C2E4546E-1C8A-4A8F-B407-B19A810A6522}" type="presParOf" srcId="{BE672117-2CCB-4807-B951-4D7E809727A8}" destId="{AA1AAFDE-1993-493A-B647-18634958DB29}" srcOrd="3" destOrd="0" presId="urn:microsoft.com/office/officeart/2008/layout/AlternatingHexagons"/>
    <dgm:cxn modelId="{EA04D6DC-F392-46A6-AC74-9E0E0FC82FFF}" type="presParOf" srcId="{BE672117-2CCB-4807-B951-4D7E809727A8}" destId="{64128E9C-7578-4E41-87CA-800BE0F456AB}" srcOrd="4" destOrd="0" presId="urn:microsoft.com/office/officeart/2008/layout/AlternatingHexagons"/>
    <dgm:cxn modelId="{EE98AB8E-A17F-4FEF-85C3-74F327CCBE2B}" type="presParOf" srcId="{64128E9C-7578-4E41-87CA-800BE0F456AB}" destId="{19E03007-5733-4650-9BE0-AB3DBE3ABCAD}" srcOrd="0" destOrd="0" presId="urn:microsoft.com/office/officeart/2008/layout/AlternatingHexagons"/>
    <dgm:cxn modelId="{1E6305AD-C9F0-4BA3-8547-4E55DCB7C370}" type="presParOf" srcId="{64128E9C-7578-4E41-87CA-800BE0F456AB}" destId="{69491061-3A9C-449F-A591-B821D928B7C2}" srcOrd="1" destOrd="0" presId="urn:microsoft.com/office/officeart/2008/layout/AlternatingHexagons"/>
    <dgm:cxn modelId="{BB3A1501-546B-4F66-85E6-657CFA9D9ACA}" type="presParOf" srcId="{64128E9C-7578-4E41-87CA-800BE0F456AB}" destId="{0384DB01-3A0C-4413-8012-5ED6FF040282}" srcOrd="2" destOrd="0" presId="urn:microsoft.com/office/officeart/2008/layout/AlternatingHexagons"/>
    <dgm:cxn modelId="{17F0315B-27B3-4DF7-A471-5DA92D8CAB24}" type="presParOf" srcId="{64128E9C-7578-4E41-87CA-800BE0F456AB}" destId="{E04B86ED-477C-46D5-8D70-DD938BB4C98E}" srcOrd="3" destOrd="0" presId="urn:microsoft.com/office/officeart/2008/layout/AlternatingHexagons"/>
    <dgm:cxn modelId="{A956AA5F-914D-4A96-BCE7-363CC81D6A3F}" type="presParOf" srcId="{64128E9C-7578-4E41-87CA-800BE0F456AB}" destId="{28C34704-5F3B-4D41-932D-1265A3EE3E0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71B65-8CBB-4727-BBA3-F8F1E62B7CD8}">
      <dsp:nvSpPr>
        <dsp:cNvPr id="0" name=""/>
        <dsp:cNvSpPr/>
      </dsp:nvSpPr>
      <dsp:spPr>
        <a:xfrm rot="5400000">
          <a:off x="5260209" y="195984"/>
          <a:ext cx="3012942" cy="26212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35 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проекционный пешеходный переход</a:t>
          </a:r>
        </a:p>
      </dsp:txBody>
      <dsp:txXfrm rot="-5400000">
        <a:off x="5864530" y="469660"/>
        <a:ext cx="1804300" cy="2073908"/>
      </dsp:txXfrm>
    </dsp:sp>
    <dsp:sp modelId="{D11B791C-2477-49C3-88A8-72899C8C5081}">
      <dsp:nvSpPr>
        <dsp:cNvPr id="0" name=""/>
        <dsp:cNvSpPr/>
      </dsp:nvSpPr>
      <dsp:spPr>
        <a:xfrm>
          <a:off x="8156852" y="602731"/>
          <a:ext cx="3362444" cy="180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Внесены изменения в организацию дорожного движения на ул. Достоевского </a:t>
          </a:r>
        </a:p>
      </dsp:txBody>
      <dsp:txXfrm>
        <a:off x="8156852" y="602731"/>
        <a:ext cx="3362444" cy="1807765"/>
      </dsp:txXfrm>
    </dsp:sp>
    <dsp:sp modelId="{30F922C3-99DB-40C1-B72A-68882F9BFE48}">
      <dsp:nvSpPr>
        <dsp:cNvPr id="0" name=""/>
        <dsp:cNvSpPr/>
      </dsp:nvSpPr>
      <dsp:spPr>
        <a:xfrm rot="5400000">
          <a:off x="2429248" y="195984"/>
          <a:ext cx="3012942" cy="26212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новых пешеходных переходов</a:t>
          </a:r>
        </a:p>
      </dsp:txBody>
      <dsp:txXfrm rot="-5400000">
        <a:off x="3033569" y="469660"/>
        <a:ext cx="1804300" cy="2073908"/>
      </dsp:txXfrm>
    </dsp:sp>
    <dsp:sp modelId="{EC269592-5054-4200-8339-2325F4336DA5}">
      <dsp:nvSpPr>
        <dsp:cNvPr id="0" name=""/>
        <dsp:cNvSpPr/>
      </dsp:nvSpPr>
      <dsp:spPr>
        <a:xfrm rot="5400000">
          <a:off x="3839305" y="2753369"/>
          <a:ext cx="3012942" cy="26212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215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новых дорожных знаков</a:t>
          </a:r>
        </a:p>
      </dsp:txBody>
      <dsp:txXfrm rot="-5400000">
        <a:off x="4443626" y="3027045"/>
        <a:ext cx="1804300" cy="2073908"/>
      </dsp:txXfrm>
    </dsp:sp>
    <dsp:sp modelId="{8410DA98-2A60-4DC9-BD11-EC676EC2C3DC}">
      <dsp:nvSpPr>
        <dsp:cNvPr id="0" name=""/>
        <dsp:cNvSpPr/>
      </dsp:nvSpPr>
      <dsp:spPr>
        <a:xfrm>
          <a:off x="672703" y="3160117"/>
          <a:ext cx="3253978" cy="180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Модернизация перекрестка ул. Зерновая-ул. Тарутинская</a:t>
          </a:r>
        </a:p>
      </dsp:txBody>
      <dsp:txXfrm>
        <a:off x="672703" y="3160117"/>
        <a:ext cx="3253978" cy="1807765"/>
      </dsp:txXfrm>
    </dsp:sp>
    <dsp:sp modelId="{F49DAAC1-0884-42D8-B19B-56FC8A5228F3}">
      <dsp:nvSpPr>
        <dsp:cNvPr id="0" name=""/>
        <dsp:cNvSpPr/>
      </dsp:nvSpPr>
      <dsp:spPr>
        <a:xfrm rot="5400000">
          <a:off x="6670266" y="2753369"/>
          <a:ext cx="3012942" cy="26212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Ограждение из композитного материала </a:t>
          </a: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1170 м</a:t>
          </a:r>
        </a:p>
      </dsp:txBody>
      <dsp:txXfrm rot="-5400000">
        <a:off x="7274587" y="3027045"/>
        <a:ext cx="1804300" cy="2073908"/>
      </dsp:txXfrm>
    </dsp:sp>
    <dsp:sp modelId="{19E03007-5733-4650-9BE0-AB3DBE3ABCAD}">
      <dsp:nvSpPr>
        <dsp:cNvPr id="0" name=""/>
        <dsp:cNvSpPr/>
      </dsp:nvSpPr>
      <dsp:spPr>
        <a:xfrm rot="5400000">
          <a:off x="5260209" y="5310755"/>
          <a:ext cx="3012942" cy="26212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15000м2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разметка пластиком, </a:t>
          </a: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45000м2 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разметка краской</a:t>
          </a:r>
        </a:p>
      </dsp:txBody>
      <dsp:txXfrm rot="-5400000">
        <a:off x="5864530" y="5584431"/>
        <a:ext cx="1804300" cy="2073908"/>
      </dsp:txXfrm>
    </dsp:sp>
    <dsp:sp modelId="{69491061-3A9C-449F-A591-B821D928B7C2}">
      <dsp:nvSpPr>
        <dsp:cNvPr id="0" name=""/>
        <dsp:cNvSpPr/>
      </dsp:nvSpPr>
      <dsp:spPr>
        <a:xfrm>
          <a:off x="8156852" y="5717502"/>
          <a:ext cx="3362444" cy="180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Изменение схемы движения на перекрестке ул. Московская – ул. Поселкова</a:t>
          </a:r>
        </a:p>
      </dsp:txBody>
      <dsp:txXfrm>
        <a:off x="8156852" y="5717502"/>
        <a:ext cx="3362444" cy="1807765"/>
      </dsp:txXfrm>
    </dsp:sp>
    <dsp:sp modelId="{28C34704-5F3B-4D41-932D-1265A3EE3E07}">
      <dsp:nvSpPr>
        <dsp:cNvPr id="0" name=""/>
        <dsp:cNvSpPr/>
      </dsp:nvSpPr>
      <dsp:spPr>
        <a:xfrm rot="5400000">
          <a:off x="2429248" y="5310755"/>
          <a:ext cx="3012942" cy="26212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Новый светофор ул. 65 лет Победы (ЖК «Лесной»)</a:t>
          </a:r>
        </a:p>
      </dsp:txBody>
      <dsp:txXfrm rot="-5400000">
        <a:off x="3033569" y="5584431"/>
        <a:ext cx="1804300" cy="2073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9.svg"/><Relationship Id="rId7" Type="http://schemas.openxmlformats.org/officeDocument/2006/relationships/image" Target="../media/image2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2.svg"/><Relationship Id="rId12" Type="http://schemas.openxmlformats.org/officeDocument/2006/relationships/image" Target="../media/image2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5" Type="http://schemas.openxmlformats.org/officeDocument/2006/relationships/image" Target="../media/image16.svg"/><Relationship Id="rId10" Type="http://schemas.openxmlformats.org/officeDocument/2006/relationships/image" Target="../media/image19.jp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3.svg"/><Relationship Id="rId10" Type="http://schemas.openxmlformats.org/officeDocument/2006/relationships/image" Target="../media/image26.JPG"/><Relationship Id="rId4" Type="http://schemas.openxmlformats.org/officeDocument/2006/relationships/image" Target="../media/image22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6.svg"/><Relationship Id="rId10" Type="http://schemas.openxmlformats.org/officeDocument/2006/relationships/image" Target="../media/image29.jpeg"/><Relationship Id="rId4" Type="http://schemas.openxmlformats.org/officeDocument/2006/relationships/image" Target="../media/image5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32.jpeg"/><Relationship Id="rId12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4.jpeg"/><Relationship Id="rId5" Type="http://schemas.openxmlformats.org/officeDocument/2006/relationships/image" Target="../media/image25.svg"/><Relationship Id="rId10" Type="http://schemas.openxmlformats.org/officeDocument/2006/relationships/image" Target="../media/image33.jpeg"/><Relationship Id="rId4" Type="http://schemas.openxmlformats.org/officeDocument/2006/relationships/image" Target="../media/image24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6.svg"/><Relationship Id="rId7" Type="http://schemas.openxmlformats.org/officeDocument/2006/relationships/image" Target="../media/image3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.svg"/><Relationship Id="rId10" Type="http://schemas.openxmlformats.org/officeDocument/2006/relationships/image" Target="../media/image40.jpeg"/><Relationship Id="rId4" Type="http://schemas.openxmlformats.org/officeDocument/2006/relationships/image" Target="../media/image1.pn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41.png"/><Relationship Id="rId3" Type="http://schemas.openxmlformats.org/officeDocument/2006/relationships/image" Target="../media/image14.svg"/><Relationship Id="rId7" Type="http://schemas.openxmlformats.org/officeDocument/2006/relationships/image" Target="../media/image25.svg"/><Relationship Id="rId12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8.svg"/><Relationship Id="rId15" Type="http://schemas.openxmlformats.org/officeDocument/2006/relationships/image" Target="../media/image43.jpe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7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.sv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9.svg"/><Relationship Id="rId10" Type="http://schemas.openxmlformats.org/officeDocument/2006/relationships/image" Target="../media/image48.jpeg"/><Relationship Id="rId4" Type="http://schemas.openxmlformats.org/officeDocument/2006/relationships/image" Target="../media/image8.pn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39393">
                <a:alpha val="100000"/>
              </a:srgbClr>
            </a:gs>
            <a:gs pos="50000">
              <a:srgbClr val="D9D9D9">
                <a:alpha val="100000"/>
              </a:srgbClr>
            </a:gs>
            <a:gs pos="100000">
              <a:srgbClr val="9393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9372600" y="-1482185"/>
            <a:ext cx="8599134" cy="7000295"/>
            <a:chOff x="0" y="-57150"/>
            <a:chExt cx="2264792" cy="1843699"/>
          </a:xfrm>
        </p:grpSpPr>
        <p:sp>
          <p:nvSpPr>
            <p:cNvPr id="8" name="Freeform 8"/>
            <p:cNvSpPr/>
            <p:nvPr/>
          </p:nvSpPr>
          <p:spPr>
            <a:xfrm>
              <a:off x="87833" y="443243"/>
              <a:ext cx="2176959" cy="1343306"/>
            </a:xfrm>
            <a:custGeom>
              <a:avLst/>
              <a:gdLst/>
              <a:ahLst/>
              <a:cxnLst/>
              <a:rect l="l" t="t" r="r" b="b"/>
              <a:pathLst>
                <a:path w="2176959" h="1343306">
                  <a:moveTo>
                    <a:pt x="28099" y="0"/>
                  </a:moveTo>
                  <a:lnTo>
                    <a:pt x="2148859" y="0"/>
                  </a:lnTo>
                  <a:cubicBezTo>
                    <a:pt x="2156312" y="0"/>
                    <a:pt x="2163459" y="2960"/>
                    <a:pt x="2168728" y="8230"/>
                  </a:cubicBezTo>
                  <a:cubicBezTo>
                    <a:pt x="2173998" y="13500"/>
                    <a:pt x="2176959" y="20647"/>
                    <a:pt x="2176959" y="28099"/>
                  </a:cubicBezTo>
                  <a:lnTo>
                    <a:pt x="2176959" y="1315207"/>
                  </a:lnTo>
                  <a:cubicBezTo>
                    <a:pt x="2176959" y="1330726"/>
                    <a:pt x="2164378" y="1343306"/>
                    <a:pt x="2148859" y="1343306"/>
                  </a:cubicBezTo>
                  <a:lnTo>
                    <a:pt x="28099" y="1343306"/>
                  </a:lnTo>
                  <a:cubicBezTo>
                    <a:pt x="20647" y="1343306"/>
                    <a:pt x="13500" y="1340346"/>
                    <a:pt x="8230" y="1335076"/>
                  </a:cubicBezTo>
                  <a:cubicBezTo>
                    <a:pt x="2960" y="1329806"/>
                    <a:pt x="0" y="1322659"/>
                    <a:pt x="0" y="1315207"/>
                  </a:cubicBezTo>
                  <a:lnTo>
                    <a:pt x="0" y="28099"/>
                  </a:lnTo>
                  <a:cubicBezTo>
                    <a:pt x="0" y="20647"/>
                    <a:pt x="2960" y="13500"/>
                    <a:pt x="8230" y="8230"/>
                  </a:cubicBezTo>
                  <a:cubicBezTo>
                    <a:pt x="13500" y="2960"/>
                    <a:pt x="20647" y="0"/>
                    <a:pt x="28099" y="0"/>
                  </a:cubicBezTo>
                  <a:close/>
                </a:path>
              </a:pathLst>
            </a:custGeom>
            <a:solidFill>
              <a:srgbClr val="2A578C"/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176958" cy="1400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11560785" y="5753100"/>
            <a:ext cx="3889268" cy="1265780"/>
          </a:xfrm>
          <a:custGeom>
            <a:avLst/>
            <a:gdLst/>
            <a:ahLst/>
            <a:cxnLst/>
            <a:rect l="l" t="t" r="r" b="b"/>
            <a:pathLst>
              <a:path w="3889268" h="1265780">
                <a:moveTo>
                  <a:pt x="0" y="0"/>
                </a:moveTo>
                <a:lnTo>
                  <a:pt x="3889268" y="0"/>
                </a:lnTo>
                <a:lnTo>
                  <a:pt x="3889268" y="1265779"/>
                </a:lnTo>
                <a:lnTo>
                  <a:pt x="0" y="12657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55528" y="5955840"/>
            <a:ext cx="5207545" cy="5217030"/>
          </a:xfrm>
          <a:custGeom>
            <a:avLst/>
            <a:gdLst/>
            <a:ahLst/>
            <a:cxnLst/>
            <a:rect l="l" t="t" r="r" b="b"/>
            <a:pathLst>
              <a:path w="5207545" h="5217030">
                <a:moveTo>
                  <a:pt x="0" y="0"/>
                </a:moveTo>
                <a:lnTo>
                  <a:pt x="5207544" y="0"/>
                </a:lnTo>
                <a:lnTo>
                  <a:pt x="5207544" y="5217030"/>
                </a:lnTo>
                <a:lnTo>
                  <a:pt x="0" y="5217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05040" y="1273558"/>
            <a:ext cx="7738257" cy="323165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56"/>
              </a:lnSpc>
            </a:pPr>
            <a:r>
              <a:rPr lang="ru-RU" sz="6000" b="1" dirty="0">
                <a:solidFill>
                  <a:srgbClr val="FFFFFF"/>
                </a:solidFill>
                <a:latin typeface="Times New Roman" panose="02020603050405020304" pitchFamily="18" charset="0"/>
                <a:ea typeface="Agrandir Bold"/>
                <a:cs typeface="Times New Roman" panose="02020603050405020304" pitchFamily="18" charset="0"/>
                <a:sym typeface="Agrandir Bold"/>
              </a:rPr>
              <a:t>Итоги дорожных работ на территории городского округа города Калуги</a:t>
            </a:r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ea typeface="Agrandir Bold"/>
              <a:cs typeface="Times New Roman" panose="02020603050405020304" pitchFamily="18" charset="0"/>
              <a:sym typeface="Agrandir Bold"/>
            </a:endParaRPr>
          </a:p>
        </p:txBody>
      </p:sp>
      <p:sp>
        <p:nvSpPr>
          <p:cNvPr id="19" name="Freeform 19"/>
          <p:cNvSpPr/>
          <p:nvPr/>
        </p:nvSpPr>
        <p:spPr>
          <a:xfrm rot="-10800000">
            <a:off x="4448054" y="-2817928"/>
            <a:ext cx="5275122" cy="4114800"/>
          </a:xfrm>
          <a:custGeom>
            <a:avLst/>
            <a:gdLst/>
            <a:ahLst/>
            <a:cxnLst/>
            <a:rect l="l" t="t" r="r" b="b"/>
            <a:pathLst>
              <a:path w="5275122" h="4114800">
                <a:moveTo>
                  <a:pt x="0" y="0"/>
                </a:moveTo>
                <a:lnTo>
                  <a:pt x="5275122" y="0"/>
                </a:lnTo>
                <a:lnTo>
                  <a:pt x="5275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8548D42-F242-43EF-B598-D12C128DCA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6" y="2507584"/>
            <a:ext cx="9603661" cy="6458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Freeform 3"/>
          <p:cNvSpPr/>
          <p:nvPr/>
        </p:nvSpPr>
        <p:spPr>
          <a:xfrm rot="-10800000" flipH="1">
            <a:off x="8431159" y="7609888"/>
            <a:ext cx="3681137" cy="2898059"/>
          </a:xfrm>
          <a:custGeom>
            <a:avLst/>
            <a:gdLst/>
            <a:ahLst/>
            <a:cxnLst/>
            <a:rect l="l" t="t" r="r" b="b"/>
            <a:pathLst>
              <a:path w="3681137" h="2898059">
                <a:moveTo>
                  <a:pt x="3681137" y="0"/>
                </a:moveTo>
                <a:lnTo>
                  <a:pt x="0" y="0"/>
                </a:lnTo>
                <a:lnTo>
                  <a:pt x="0" y="2898058"/>
                </a:lnTo>
                <a:lnTo>
                  <a:pt x="3681137" y="2898058"/>
                </a:lnTo>
                <a:lnTo>
                  <a:pt x="368113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39393">
                <a:alpha val="100000"/>
              </a:srgbClr>
            </a:gs>
            <a:gs pos="50000">
              <a:srgbClr val="D9D9D9">
                <a:alpha val="100000"/>
              </a:srgbClr>
            </a:gs>
            <a:gs pos="100000">
              <a:srgbClr val="9393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444713" y="-511338"/>
            <a:ext cx="9394772" cy="11590630"/>
            <a:chOff x="0" y="0"/>
            <a:chExt cx="2474343" cy="30526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74343" cy="3052676"/>
            </a:xfrm>
            <a:custGeom>
              <a:avLst/>
              <a:gdLst/>
              <a:ahLst/>
              <a:cxnLst/>
              <a:rect l="l" t="t" r="r" b="b"/>
              <a:pathLst>
                <a:path w="2474343" h="3052676">
                  <a:moveTo>
                    <a:pt x="42851" y="0"/>
                  </a:moveTo>
                  <a:lnTo>
                    <a:pt x="2431492" y="0"/>
                  </a:lnTo>
                  <a:cubicBezTo>
                    <a:pt x="2442857" y="0"/>
                    <a:pt x="2453756" y="4515"/>
                    <a:pt x="2461792" y="12551"/>
                  </a:cubicBezTo>
                  <a:cubicBezTo>
                    <a:pt x="2469829" y="20587"/>
                    <a:pt x="2474343" y="31487"/>
                    <a:pt x="2474343" y="42851"/>
                  </a:cubicBezTo>
                  <a:lnTo>
                    <a:pt x="2474343" y="3009825"/>
                  </a:lnTo>
                  <a:cubicBezTo>
                    <a:pt x="2474343" y="3021190"/>
                    <a:pt x="2469829" y="3032089"/>
                    <a:pt x="2461792" y="3040125"/>
                  </a:cubicBezTo>
                  <a:cubicBezTo>
                    <a:pt x="2453756" y="3048162"/>
                    <a:pt x="2442857" y="3052676"/>
                    <a:pt x="2431492" y="3052676"/>
                  </a:cubicBezTo>
                  <a:lnTo>
                    <a:pt x="42851" y="3052676"/>
                  </a:lnTo>
                  <a:cubicBezTo>
                    <a:pt x="31487" y="3052676"/>
                    <a:pt x="20587" y="3048162"/>
                    <a:pt x="12551" y="3040125"/>
                  </a:cubicBezTo>
                  <a:cubicBezTo>
                    <a:pt x="4515" y="3032089"/>
                    <a:pt x="0" y="3021190"/>
                    <a:pt x="0" y="3009825"/>
                  </a:cubicBezTo>
                  <a:lnTo>
                    <a:pt x="0" y="42851"/>
                  </a:lnTo>
                  <a:cubicBezTo>
                    <a:pt x="0" y="31487"/>
                    <a:pt x="4515" y="20587"/>
                    <a:pt x="12551" y="12551"/>
                  </a:cubicBezTo>
                  <a:cubicBezTo>
                    <a:pt x="20587" y="4515"/>
                    <a:pt x="31487" y="0"/>
                    <a:pt x="42851" y="0"/>
                  </a:cubicBezTo>
                  <a:close/>
                </a:path>
              </a:pathLst>
            </a:custGeom>
            <a:solidFill>
              <a:srgbClr val="2A578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474343" cy="3119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482235">
            <a:off x="-1276610" y="-268229"/>
            <a:ext cx="3681137" cy="2898059"/>
          </a:xfrm>
          <a:custGeom>
            <a:avLst/>
            <a:gdLst/>
            <a:ahLst/>
            <a:cxnLst/>
            <a:rect l="l" t="t" r="r" b="b"/>
            <a:pathLst>
              <a:path w="3681137" h="2898059">
                <a:moveTo>
                  <a:pt x="0" y="0"/>
                </a:moveTo>
                <a:lnTo>
                  <a:pt x="3681137" y="0"/>
                </a:lnTo>
                <a:lnTo>
                  <a:pt x="3681137" y="2898059"/>
                </a:lnTo>
                <a:lnTo>
                  <a:pt x="0" y="28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41623" y="6226926"/>
            <a:ext cx="7335108" cy="312521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ru-RU" sz="6000" b="1" dirty="0">
                <a:solidFill>
                  <a:srgbClr val="FFFFFF"/>
                </a:solidFill>
                <a:latin typeface="Times New Roman" panose="02020603050405020304" pitchFamily="18" charset="0"/>
                <a:ea typeface="Agrandir Bold"/>
                <a:cs typeface="Times New Roman" panose="02020603050405020304" pitchFamily="18" charset="0"/>
                <a:sym typeface="Agrandir Bold"/>
              </a:rPr>
              <a:t>Доклад окончен. Спасибо за внимание. </a:t>
            </a:r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ea typeface="Agrandir Bold"/>
              <a:cs typeface="Times New Roman" panose="02020603050405020304" pitchFamily="18" charset="0"/>
              <a:sym typeface="Agrandi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413983" y="3306463"/>
            <a:ext cx="7876362" cy="895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7"/>
              </a:lnSpc>
            </a:pPr>
            <a:r>
              <a:rPr lang="ru-RU" sz="4400" spc="-47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До встречи на улицах города в новом дорожном сезоне. </a:t>
            </a:r>
            <a:endParaRPr lang="en-US" sz="4400" spc="-47" dirty="0">
              <a:solidFill>
                <a:srgbClr val="FFFFFF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-2637528" y="6139832"/>
            <a:ext cx="5207545" cy="5217030"/>
          </a:xfrm>
          <a:custGeom>
            <a:avLst/>
            <a:gdLst/>
            <a:ahLst/>
            <a:cxnLst/>
            <a:rect l="l" t="t" r="r" b="b"/>
            <a:pathLst>
              <a:path w="5207545" h="5217030">
                <a:moveTo>
                  <a:pt x="0" y="0"/>
                </a:moveTo>
                <a:lnTo>
                  <a:pt x="5207545" y="0"/>
                </a:lnTo>
                <a:lnTo>
                  <a:pt x="5207545" y="5217030"/>
                </a:lnTo>
                <a:lnTo>
                  <a:pt x="0" y="5217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848889" y="1028700"/>
            <a:ext cx="3009645" cy="612873"/>
          </a:xfrm>
          <a:custGeom>
            <a:avLst/>
            <a:gdLst/>
            <a:ahLst/>
            <a:cxnLst/>
            <a:rect l="l" t="t" r="r" b="b"/>
            <a:pathLst>
              <a:path w="3009645" h="612873">
                <a:moveTo>
                  <a:pt x="0" y="0"/>
                </a:moveTo>
                <a:lnTo>
                  <a:pt x="3009645" y="0"/>
                </a:lnTo>
                <a:lnTo>
                  <a:pt x="3009645" y="612873"/>
                </a:lnTo>
                <a:lnTo>
                  <a:pt x="0" y="612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2ED487-50C7-4E0E-A894-7B46BCF553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91421"/>
            <a:ext cx="7002654" cy="3929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39393">
                <a:alpha val="100000"/>
              </a:srgbClr>
            </a:gs>
            <a:gs pos="50000">
              <a:srgbClr val="D9D9D9">
                <a:alpha val="100000"/>
              </a:srgbClr>
            </a:gs>
            <a:gs pos="100000">
              <a:srgbClr val="9393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10800000">
            <a:off x="5179518" y="-261559"/>
            <a:ext cx="5275122" cy="4114800"/>
          </a:xfrm>
          <a:custGeom>
            <a:avLst/>
            <a:gdLst/>
            <a:ahLst/>
            <a:cxnLst/>
            <a:rect l="l" t="t" r="r" b="b"/>
            <a:pathLst>
              <a:path w="5275122" h="4114800">
                <a:moveTo>
                  <a:pt x="0" y="0"/>
                </a:moveTo>
                <a:lnTo>
                  <a:pt x="5275122" y="0"/>
                </a:lnTo>
                <a:lnTo>
                  <a:pt x="5275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152089" y="6290594"/>
            <a:ext cx="3535246" cy="3644866"/>
            <a:chOff x="0" y="0"/>
            <a:chExt cx="1017199" cy="1040725"/>
          </a:xfrm>
          <a:solidFill>
            <a:schemeClr val="accent1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017199" cy="1040725"/>
            </a:xfrm>
            <a:custGeom>
              <a:avLst/>
              <a:gdLst/>
              <a:ahLst/>
              <a:cxnLst/>
              <a:rect l="l" t="t" r="r" b="b"/>
              <a:pathLst>
                <a:path w="1017199" h="1040725">
                  <a:moveTo>
                    <a:pt x="1017199" y="70161"/>
                  </a:moveTo>
                  <a:lnTo>
                    <a:pt x="1017199" y="970564"/>
                  </a:lnTo>
                  <a:cubicBezTo>
                    <a:pt x="1017199" y="989172"/>
                    <a:pt x="1009807" y="1007017"/>
                    <a:pt x="996649" y="1020175"/>
                  </a:cubicBezTo>
                  <a:cubicBezTo>
                    <a:pt x="983492" y="1033333"/>
                    <a:pt x="965646" y="1040725"/>
                    <a:pt x="947038" y="1040725"/>
                  </a:cubicBezTo>
                  <a:lnTo>
                    <a:pt x="70161" y="1040725"/>
                  </a:lnTo>
                  <a:cubicBezTo>
                    <a:pt x="51553" y="1040725"/>
                    <a:pt x="33707" y="1033333"/>
                    <a:pt x="20550" y="1020175"/>
                  </a:cubicBezTo>
                  <a:cubicBezTo>
                    <a:pt x="7392" y="1007017"/>
                    <a:pt x="0" y="989172"/>
                    <a:pt x="0" y="970564"/>
                  </a:cubicBezTo>
                  <a:lnTo>
                    <a:pt x="0" y="70161"/>
                  </a:lnTo>
                  <a:cubicBezTo>
                    <a:pt x="0" y="51553"/>
                    <a:pt x="7392" y="33707"/>
                    <a:pt x="20550" y="20550"/>
                  </a:cubicBezTo>
                  <a:cubicBezTo>
                    <a:pt x="33707" y="7392"/>
                    <a:pt x="51553" y="0"/>
                    <a:pt x="70161" y="0"/>
                  </a:cubicBezTo>
                  <a:lnTo>
                    <a:pt x="947038" y="0"/>
                  </a:lnTo>
                  <a:cubicBezTo>
                    <a:pt x="965646" y="0"/>
                    <a:pt x="983492" y="7392"/>
                    <a:pt x="996649" y="20550"/>
                  </a:cubicBezTo>
                  <a:cubicBezTo>
                    <a:pt x="1009807" y="33707"/>
                    <a:pt x="1017199" y="51553"/>
                    <a:pt x="1017199" y="70161"/>
                  </a:cubicBezTo>
                  <a:close/>
                </a:path>
              </a:pathLst>
            </a:custGeom>
            <a:grpFill/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017199" cy="10978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033354" y="6283884"/>
            <a:ext cx="3535245" cy="3626003"/>
            <a:chOff x="0" y="0"/>
            <a:chExt cx="1017199" cy="1040725"/>
          </a:xfrm>
          <a:solidFill>
            <a:schemeClr val="accent2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7199" cy="1040725"/>
            </a:xfrm>
            <a:custGeom>
              <a:avLst/>
              <a:gdLst/>
              <a:ahLst/>
              <a:cxnLst/>
              <a:rect l="l" t="t" r="r" b="b"/>
              <a:pathLst>
                <a:path w="1017199" h="1040725">
                  <a:moveTo>
                    <a:pt x="1017199" y="70161"/>
                  </a:moveTo>
                  <a:lnTo>
                    <a:pt x="1017199" y="970564"/>
                  </a:lnTo>
                  <a:cubicBezTo>
                    <a:pt x="1017199" y="989172"/>
                    <a:pt x="1009807" y="1007017"/>
                    <a:pt x="996649" y="1020175"/>
                  </a:cubicBezTo>
                  <a:cubicBezTo>
                    <a:pt x="983492" y="1033333"/>
                    <a:pt x="965646" y="1040725"/>
                    <a:pt x="947038" y="1040725"/>
                  </a:cubicBezTo>
                  <a:lnTo>
                    <a:pt x="70161" y="1040725"/>
                  </a:lnTo>
                  <a:cubicBezTo>
                    <a:pt x="51553" y="1040725"/>
                    <a:pt x="33707" y="1033333"/>
                    <a:pt x="20550" y="1020175"/>
                  </a:cubicBezTo>
                  <a:cubicBezTo>
                    <a:pt x="7392" y="1007017"/>
                    <a:pt x="0" y="989172"/>
                    <a:pt x="0" y="970564"/>
                  </a:cubicBezTo>
                  <a:lnTo>
                    <a:pt x="0" y="70161"/>
                  </a:lnTo>
                  <a:cubicBezTo>
                    <a:pt x="0" y="51553"/>
                    <a:pt x="7392" y="33707"/>
                    <a:pt x="20550" y="20550"/>
                  </a:cubicBezTo>
                  <a:cubicBezTo>
                    <a:pt x="33707" y="7392"/>
                    <a:pt x="51553" y="0"/>
                    <a:pt x="70161" y="0"/>
                  </a:cubicBezTo>
                  <a:lnTo>
                    <a:pt x="947038" y="0"/>
                  </a:lnTo>
                  <a:cubicBezTo>
                    <a:pt x="965646" y="0"/>
                    <a:pt x="983492" y="7392"/>
                    <a:pt x="996649" y="20550"/>
                  </a:cubicBezTo>
                  <a:cubicBezTo>
                    <a:pt x="1009807" y="33707"/>
                    <a:pt x="1017199" y="51553"/>
                    <a:pt x="1017199" y="70161"/>
                  </a:cubicBez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017199" cy="10978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6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350945" y="8641076"/>
            <a:ext cx="996486" cy="996486"/>
          </a:xfrm>
          <a:custGeom>
            <a:avLst/>
            <a:gdLst/>
            <a:ahLst/>
            <a:cxnLst/>
            <a:rect l="l" t="t" r="r" b="b"/>
            <a:pathLst>
              <a:path w="996486" h="996486">
                <a:moveTo>
                  <a:pt x="0" y="0"/>
                </a:moveTo>
                <a:lnTo>
                  <a:pt x="996486" y="0"/>
                </a:lnTo>
                <a:lnTo>
                  <a:pt x="996486" y="996486"/>
                </a:lnTo>
                <a:lnTo>
                  <a:pt x="0" y="9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02733" y="8641076"/>
            <a:ext cx="996486" cy="996486"/>
          </a:xfrm>
          <a:custGeom>
            <a:avLst/>
            <a:gdLst/>
            <a:ahLst/>
            <a:cxnLst/>
            <a:rect l="l" t="t" r="r" b="b"/>
            <a:pathLst>
              <a:path w="996486" h="996486">
                <a:moveTo>
                  <a:pt x="0" y="0"/>
                </a:moveTo>
                <a:lnTo>
                  <a:pt x="996486" y="0"/>
                </a:lnTo>
                <a:lnTo>
                  <a:pt x="996486" y="996486"/>
                </a:lnTo>
                <a:lnTo>
                  <a:pt x="0" y="9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428844" y="0"/>
            <a:ext cx="3681137" cy="2898059"/>
          </a:xfrm>
          <a:custGeom>
            <a:avLst/>
            <a:gdLst/>
            <a:ahLst/>
            <a:cxnLst/>
            <a:rect l="l" t="t" r="r" b="b"/>
            <a:pathLst>
              <a:path w="3681137" h="2898059">
                <a:moveTo>
                  <a:pt x="0" y="0"/>
                </a:moveTo>
                <a:lnTo>
                  <a:pt x="3681137" y="0"/>
                </a:lnTo>
                <a:lnTo>
                  <a:pt x="3681137" y="2898059"/>
                </a:lnTo>
                <a:lnTo>
                  <a:pt x="0" y="2898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-291369" y="1074963"/>
            <a:ext cx="11277600" cy="90172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479"/>
              </a:lnSpc>
              <a:spcBef>
                <a:spcPct val="0"/>
              </a:spcBef>
            </a:pPr>
            <a:r>
              <a:rPr lang="ru-RU" sz="6000" b="1" dirty="0">
                <a:solidFill>
                  <a:srgbClr val="363636"/>
                </a:solidFill>
                <a:latin typeface="Times New Roman" panose="02020603050405020304" pitchFamily="18" charset="0"/>
                <a:ea typeface="Agrandir Bold"/>
                <a:cs typeface="Times New Roman" panose="02020603050405020304" pitchFamily="18" charset="0"/>
                <a:sym typeface="Agrandir Bold"/>
              </a:rPr>
              <a:t>Источники финансирования</a:t>
            </a:r>
            <a:endParaRPr lang="en-US" sz="6000" b="1" u="none" strike="noStrike" dirty="0">
              <a:solidFill>
                <a:srgbClr val="363636"/>
              </a:solidFill>
              <a:latin typeface="Times New Roman" panose="02020603050405020304" pitchFamily="18" charset="0"/>
              <a:ea typeface="Agrandir Bold"/>
              <a:cs typeface="Times New Roman" panose="02020603050405020304" pitchFamily="18" charset="0"/>
              <a:sym typeface="Agrandir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152089" y="6523352"/>
            <a:ext cx="3639567" cy="108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ru-RU" sz="1999" b="1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Городской бюджет </a:t>
            </a:r>
          </a:p>
          <a:p>
            <a:pPr algn="ctr">
              <a:lnSpc>
                <a:spcPts val="2799"/>
              </a:lnSpc>
            </a:pPr>
            <a:r>
              <a:rPr lang="ru-RU" sz="1999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               </a:t>
            </a:r>
          </a:p>
          <a:p>
            <a:pPr algn="ctr">
              <a:lnSpc>
                <a:spcPts val="2799"/>
              </a:lnSpc>
            </a:pPr>
            <a:r>
              <a:rPr lang="ru-RU" sz="1999" b="1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  </a:t>
            </a:r>
            <a:r>
              <a:rPr lang="ru-RU" sz="3200" b="1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12,1 млн. руб.  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161667" y="6538006"/>
            <a:ext cx="3278618" cy="108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ru-RU" sz="1999" b="1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Областной бюджет                  </a:t>
            </a:r>
          </a:p>
          <a:p>
            <a:pPr algn="ctr">
              <a:lnSpc>
                <a:spcPts val="2799"/>
              </a:lnSpc>
            </a:pPr>
            <a:endParaRPr lang="ru-RU" sz="1999" dirty="0">
              <a:solidFill>
                <a:srgbClr val="FFFFFF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algn="ctr">
              <a:lnSpc>
                <a:spcPts val="2799"/>
              </a:lnSpc>
            </a:pPr>
            <a:r>
              <a:rPr lang="ru-RU" sz="3200" b="1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253,6 млн. руб. 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3055667" y="6258313"/>
            <a:ext cx="3604731" cy="3677147"/>
            <a:chOff x="0" y="0"/>
            <a:chExt cx="1017199" cy="1040725"/>
          </a:xfrm>
          <a:solidFill>
            <a:schemeClr val="accent3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17199" cy="1040725"/>
            </a:xfrm>
            <a:custGeom>
              <a:avLst/>
              <a:gdLst/>
              <a:ahLst/>
              <a:cxnLst/>
              <a:rect l="l" t="t" r="r" b="b"/>
              <a:pathLst>
                <a:path w="1017199" h="1040725">
                  <a:moveTo>
                    <a:pt x="1017199" y="70161"/>
                  </a:moveTo>
                  <a:lnTo>
                    <a:pt x="1017199" y="970564"/>
                  </a:lnTo>
                  <a:cubicBezTo>
                    <a:pt x="1017199" y="989172"/>
                    <a:pt x="1009807" y="1007017"/>
                    <a:pt x="996649" y="1020175"/>
                  </a:cubicBezTo>
                  <a:cubicBezTo>
                    <a:pt x="983492" y="1033333"/>
                    <a:pt x="965646" y="1040725"/>
                    <a:pt x="947038" y="1040725"/>
                  </a:cubicBezTo>
                  <a:lnTo>
                    <a:pt x="70161" y="1040725"/>
                  </a:lnTo>
                  <a:cubicBezTo>
                    <a:pt x="51553" y="1040725"/>
                    <a:pt x="33707" y="1033333"/>
                    <a:pt x="20550" y="1020175"/>
                  </a:cubicBezTo>
                  <a:cubicBezTo>
                    <a:pt x="7392" y="1007017"/>
                    <a:pt x="0" y="989172"/>
                    <a:pt x="0" y="970564"/>
                  </a:cubicBezTo>
                  <a:lnTo>
                    <a:pt x="0" y="70161"/>
                  </a:lnTo>
                  <a:cubicBezTo>
                    <a:pt x="0" y="51553"/>
                    <a:pt x="7392" y="33707"/>
                    <a:pt x="20550" y="20550"/>
                  </a:cubicBezTo>
                  <a:cubicBezTo>
                    <a:pt x="33707" y="7392"/>
                    <a:pt x="51553" y="0"/>
                    <a:pt x="70161" y="0"/>
                  </a:cubicBezTo>
                  <a:lnTo>
                    <a:pt x="947038" y="0"/>
                  </a:lnTo>
                  <a:cubicBezTo>
                    <a:pt x="965646" y="0"/>
                    <a:pt x="983492" y="7392"/>
                    <a:pt x="996649" y="20550"/>
                  </a:cubicBezTo>
                  <a:cubicBezTo>
                    <a:pt x="1009807" y="33707"/>
                    <a:pt x="1017199" y="51553"/>
                    <a:pt x="1017199" y="70161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017199" cy="10978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6"/>
                </a:lnSpc>
              </a:pPr>
              <a:endParaRPr b="1"/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7523F21-C7DE-4B26-9364-D015D247D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7062" y="8751840"/>
            <a:ext cx="999831" cy="9937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A1999D2-186E-4E5D-B71A-C7DA5EFA86D7}"/>
              </a:ext>
            </a:extLst>
          </p:cNvPr>
          <p:cNvSpPr txBox="1"/>
          <p:nvPr/>
        </p:nvSpPr>
        <p:spPr>
          <a:xfrm>
            <a:off x="13012211" y="6538006"/>
            <a:ext cx="36481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бюджет-межквартальные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проезды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млн. руб. </a:t>
            </a:r>
          </a:p>
        </p:txBody>
      </p:sp>
      <p:graphicFrame>
        <p:nvGraphicFramePr>
          <p:cNvPr id="34" name="Диаграмма 33">
            <a:extLst>
              <a:ext uri="{FF2B5EF4-FFF2-40B4-BE49-F238E27FC236}">
                <a16:creationId xmlns:a16="http://schemas.microsoft.com/office/drawing/2014/main" id="{94B22E0A-48C0-477D-9B89-E6221C624C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4947923"/>
              </p:ext>
            </p:extLst>
          </p:nvPr>
        </p:nvGraphicFramePr>
        <p:xfrm>
          <a:off x="10032343" y="1"/>
          <a:ext cx="8027058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" name="Freeform 4"/>
          <p:cNvSpPr/>
          <p:nvPr/>
        </p:nvSpPr>
        <p:spPr>
          <a:xfrm>
            <a:off x="-2268917" y="3197083"/>
            <a:ext cx="5275122" cy="4114800"/>
          </a:xfrm>
          <a:custGeom>
            <a:avLst/>
            <a:gdLst/>
            <a:ahLst/>
            <a:cxnLst/>
            <a:rect l="l" t="t" r="r" b="b"/>
            <a:pathLst>
              <a:path w="5275122" h="4114800">
                <a:moveTo>
                  <a:pt x="0" y="0"/>
                </a:moveTo>
                <a:lnTo>
                  <a:pt x="5275123" y="0"/>
                </a:lnTo>
                <a:lnTo>
                  <a:pt x="52751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39393">
                <a:alpha val="100000"/>
              </a:srgbClr>
            </a:gs>
            <a:gs pos="50000">
              <a:srgbClr val="D9D9D9">
                <a:alpha val="100000"/>
              </a:srgbClr>
            </a:gs>
            <a:gs pos="100000">
              <a:srgbClr val="9393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15981" y="-2437556"/>
            <a:ext cx="4345969" cy="4114800"/>
          </a:xfrm>
          <a:custGeom>
            <a:avLst/>
            <a:gdLst/>
            <a:ahLst/>
            <a:cxnLst/>
            <a:rect l="l" t="t" r="r" b="b"/>
            <a:pathLst>
              <a:path w="4345969" h="4114800">
                <a:moveTo>
                  <a:pt x="0" y="0"/>
                </a:moveTo>
                <a:lnTo>
                  <a:pt x="4345969" y="0"/>
                </a:lnTo>
                <a:lnTo>
                  <a:pt x="4345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58200" y="895753"/>
            <a:ext cx="11236716" cy="2961467"/>
            <a:chOff x="0" y="0"/>
            <a:chExt cx="2959464" cy="77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59464" cy="779975"/>
            </a:xfrm>
            <a:custGeom>
              <a:avLst/>
              <a:gdLst/>
              <a:ahLst/>
              <a:cxnLst/>
              <a:rect l="l" t="t" r="r" b="b"/>
              <a:pathLst>
                <a:path w="2959464" h="779975">
                  <a:moveTo>
                    <a:pt x="0" y="0"/>
                  </a:moveTo>
                  <a:lnTo>
                    <a:pt x="2959464" y="0"/>
                  </a:lnTo>
                  <a:lnTo>
                    <a:pt x="2959464" y="779975"/>
                  </a:lnTo>
                  <a:lnTo>
                    <a:pt x="0" y="779975"/>
                  </a:lnTo>
                  <a:close/>
                </a:path>
              </a:pathLst>
            </a:custGeom>
            <a:solidFill>
              <a:srgbClr val="2A578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959464" cy="846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62000" y="5356464"/>
            <a:ext cx="421619" cy="421619"/>
          </a:xfrm>
          <a:custGeom>
            <a:avLst/>
            <a:gdLst/>
            <a:ahLst/>
            <a:cxnLst/>
            <a:rect l="l" t="t" r="r" b="b"/>
            <a:pathLst>
              <a:path w="421619" h="421619">
                <a:moveTo>
                  <a:pt x="0" y="0"/>
                </a:moveTo>
                <a:lnTo>
                  <a:pt x="421619" y="0"/>
                </a:lnTo>
                <a:lnTo>
                  <a:pt x="421619" y="421619"/>
                </a:lnTo>
                <a:lnTo>
                  <a:pt x="0" y="421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5648" y="6807336"/>
            <a:ext cx="421619" cy="421619"/>
          </a:xfrm>
          <a:custGeom>
            <a:avLst/>
            <a:gdLst/>
            <a:ahLst/>
            <a:cxnLst/>
            <a:rect l="l" t="t" r="r" b="b"/>
            <a:pathLst>
              <a:path w="421619" h="421619">
                <a:moveTo>
                  <a:pt x="0" y="0"/>
                </a:moveTo>
                <a:lnTo>
                  <a:pt x="421619" y="0"/>
                </a:lnTo>
                <a:lnTo>
                  <a:pt x="421619" y="421619"/>
                </a:lnTo>
                <a:lnTo>
                  <a:pt x="0" y="421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747868" y="2690199"/>
            <a:ext cx="4216376" cy="1372239"/>
          </a:xfrm>
          <a:custGeom>
            <a:avLst/>
            <a:gdLst/>
            <a:ahLst/>
            <a:cxnLst/>
            <a:rect l="l" t="t" r="r" b="b"/>
            <a:pathLst>
              <a:path w="4216376" h="1372239">
                <a:moveTo>
                  <a:pt x="0" y="0"/>
                </a:moveTo>
                <a:lnTo>
                  <a:pt x="4216376" y="0"/>
                </a:lnTo>
                <a:lnTo>
                  <a:pt x="4216376" y="1372238"/>
                </a:lnTo>
                <a:lnTo>
                  <a:pt x="0" y="1372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87312" y="8229600"/>
            <a:ext cx="4345969" cy="4114800"/>
          </a:xfrm>
          <a:custGeom>
            <a:avLst/>
            <a:gdLst/>
            <a:ahLst/>
            <a:cxnLst/>
            <a:rect l="l" t="t" r="r" b="b"/>
            <a:pathLst>
              <a:path w="4345969" h="4114800">
                <a:moveTo>
                  <a:pt x="0" y="0"/>
                </a:moveTo>
                <a:lnTo>
                  <a:pt x="4345969" y="0"/>
                </a:lnTo>
                <a:lnTo>
                  <a:pt x="4345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076744" y="8334558"/>
            <a:ext cx="5211256" cy="2207678"/>
          </a:xfrm>
          <a:custGeom>
            <a:avLst/>
            <a:gdLst/>
            <a:ahLst/>
            <a:cxnLst/>
            <a:rect l="l" t="t" r="r" b="b"/>
            <a:pathLst>
              <a:path w="5211256" h="2207678">
                <a:moveTo>
                  <a:pt x="5211256" y="0"/>
                </a:moveTo>
                <a:lnTo>
                  <a:pt x="0" y="0"/>
                </a:lnTo>
                <a:lnTo>
                  <a:pt x="0" y="2207677"/>
                </a:lnTo>
                <a:lnTo>
                  <a:pt x="5211256" y="2207677"/>
                </a:lnTo>
                <a:lnTo>
                  <a:pt x="52112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1437940" y="6700829"/>
            <a:ext cx="4109303" cy="10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ru-RU" sz="2000" b="1" u="none" strike="noStrike" dirty="0">
                <a:solidFill>
                  <a:srgbClr val="36363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Ул. Степана Разина: </a:t>
            </a:r>
          </a:p>
          <a:p>
            <a:pPr algn="l">
              <a:lnSpc>
                <a:spcPts val="2800"/>
              </a:lnSpc>
            </a:pPr>
            <a:r>
              <a:rPr lang="ru-RU" sz="2000" dirty="0">
                <a:solidFill>
                  <a:srgbClr val="36363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общая площадь </a:t>
            </a:r>
            <a:r>
              <a:rPr lang="ru-RU" sz="2000" b="1" dirty="0">
                <a:solidFill>
                  <a:srgbClr val="36363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500 м2</a:t>
            </a:r>
            <a:r>
              <a:rPr lang="ru-RU" sz="2000" dirty="0">
                <a:solidFill>
                  <a:srgbClr val="36363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, протяженность </a:t>
            </a:r>
            <a:r>
              <a:rPr lang="ru-RU" sz="2000" b="1" dirty="0">
                <a:solidFill>
                  <a:srgbClr val="36363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121 м</a:t>
            </a:r>
            <a:r>
              <a:rPr lang="ru-RU" sz="2000" dirty="0">
                <a:solidFill>
                  <a:srgbClr val="36363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. </a:t>
            </a:r>
            <a:endParaRPr lang="en-US" sz="2000" u="none" strike="noStrike" dirty="0">
              <a:solidFill>
                <a:srgbClr val="363636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37940" y="5072813"/>
            <a:ext cx="4019112" cy="10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ru-RU" sz="2000" b="1" u="none" strike="noStrike" dirty="0">
                <a:solidFill>
                  <a:srgbClr val="36363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Ул. Кирова: </a:t>
            </a:r>
          </a:p>
          <a:p>
            <a:pPr algn="l">
              <a:lnSpc>
                <a:spcPts val="2800"/>
              </a:lnSpc>
            </a:pPr>
            <a:r>
              <a:rPr lang="ru-RU" sz="2000" u="none" strike="noStrike" dirty="0">
                <a:solidFill>
                  <a:srgbClr val="36363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общая площадь </a:t>
            </a:r>
            <a:r>
              <a:rPr lang="ru-RU" sz="2000" b="1" u="none" strike="noStrike" dirty="0">
                <a:solidFill>
                  <a:srgbClr val="36363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6500 м2</a:t>
            </a:r>
            <a:r>
              <a:rPr lang="ru-RU" sz="2000" u="none" strike="noStrike" dirty="0">
                <a:solidFill>
                  <a:srgbClr val="36363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, протяженность </a:t>
            </a:r>
            <a:r>
              <a:rPr lang="ru-RU" sz="2000" b="1" u="none" strike="noStrike" dirty="0">
                <a:solidFill>
                  <a:srgbClr val="36363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1000 м</a:t>
            </a:r>
            <a:r>
              <a:rPr lang="ru-RU" sz="2000" u="none" strike="noStrike" dirty="0">
                <a:solidFill>
                  <a:srgbClr val="36363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.  </a:t>
            </a:r>
            <a:endParaRPr lang="en-US" sz="2000" u="none" strike="noStrike" dirty="0">
              <a:solidFill>
                <a:srgbClr val="363636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037303" y="1560868"/>
            <a:ext cx="8341999" cy="19236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80"/>
              </a:lnSpc>
              <a:spcBef>
                <a:spcPct val="0"/>
              </a:spcBef>
            </a:pPr>
            <a:r>
              <a:rPr lang="ru-RU" sz="6800" b="1" u="none" strike="noStrike" dirty="0">
                <a:solidFill>
                  <a:srgbClr val="FFFFFF"/>
                </a:solidFill>
                <a:latin typeface="Times New Roman" panose="02020603050405020304" pitchFamily="18" charset="0"/>
                <a:ea typeface="Agrandir Bold"/>
                <a:cs typeface="Times New Roman" panose="02020603050405020304" pitchFamily="18" charset="0"/>
                <a:sym typeface="Agrandir Bold"/>
              </a:rPr>
              <a:t>Ул. </a:t>
            </a:r>
            <a:r>
              <a:rPr lang="en-US" sz="6800" b="1" u="none" strike="noStrike" dirty="0">
                <a:solidFill>
                  <a:srgbClr val="FFFFFF"/>
                </a:solidFill>
                <a:latin typeface="Times New Roman" panose="02020603050405020304" pitchFamily="18" charset="0"/>
                <a:ea typeface="Agrandir Bold"/>
                <a:cs typeface="Times New Roman" panose="02020603050405020304" pitchFamily="18" charset="0"/>
                <a:sym typeface="Agrandir Bold"/>
              </a:rPr>
              <a:t> </a:t>
            </a:r>
            <a:r>
              <a:rPr lang="ru-RU" sz="6800" b="1" u="none" strike="noStrike" dirty="0">
                <a:solidFill>
                  <a:srgbClr val="FFFFFF"/>
                </a:solidFill>
                <a:latin typeface="Times New Roman" panose="02020603050405020304" pitchFamily="18" charset="0"/>
                <a:ea typeface="Agrandir Bold"/>
                <a:cs typeface="Times New Roman" panose="02020603050405020304" pitchFamily="18" charset="0"/>
                <a:sym typeface="Agrandir Bold"/>
              </a:rPr>
              <a:t>Кирова</a:t>
            </a:r>
          </a:p>
          <a:p>
            <a:pPr marL="0" lvl="0" indent="0" algn="l">
              <a:lnSpc>
                <a:spcPts val="7480"/>
              </a:lnSpc>
              <a:spcBef>
                <a:spcPct val="0"/>
              </a:spcBef>
            </a:pPr>
            <a:r>
              <a:rPr lang="ru-RU" sz="6800" b="1" dirty="0">
                <a:solidFill>
                  <a:srgbClr val="FFFFFF"/>
                </a:solidFill>
                <a:latin typeface="Times New Roman" panose="02020603050405020304" pitchFamily="18" charset="0"/>
                <a:ea typeface="Agrandir Bold"/>
                <a:cs typeface="Times New Roman" panose="02020603050405020304" pitchFamily="18" charset="0"/>
                <a:sym typeface="Agrandir Bold"/>
              </a:rPr>
              <a:t>Ул. Степана Разина </a:t>
            </a:r>
            <a:endParaRPr lang="en-US" sz="6800" b="1" u="none" strike="noStrike" dirty="0">
              <a:solidFill>
                <a:srgbClr val="FFFFFF"/>
              </a:solidFill>
              <a:latin typeface="Times New Roman" panose="02020603050405020304" pitchFamily="18" charset="0"/>
              <a:ea typeface="Agrandir Bold"/>
              <a:cs typeface="Times New Roman" panose="02020603050405020304" pitchFamily="18" charset="0"/>
              <a:sym typeface="Agrandir Bold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B49C13-ABF1-4A5B-B130-128495B7FC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9100"/>
            <a:ext cx="7959689" cy="43279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0A45A59-11C5-4E3C-B82B-9C691EB430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320" y="4352404"/>
            <a:ext cx="4563032" cy="5753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4A424A9-086F-4420-8C42-047548E80D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52" y="5072813"/>
            <a:ext cx="6858000" cy="5143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39393">
                <a:alpha val="100000"/>
              </a:srgbClr>
            </a:gs>
            <a:gs pos="50000">
              <a:srgbClr val="D9D9D9">
                <a:alpha val="100000"/>
              </a:srgbClr>
            </a:gs>
            <a:gs pos="100000">
              <a:srgbClr val="9393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47726" y="-2057400"/>
            <a:ext cx="5275122" cy="4114800"/>
          </a:xfrm>
          <a:custGeom>
            <a:avLst/>
            <a:gdLst/>
            <a:ahLst/>
            <a:cxnLst/>
            <a:rect l="l" t="t" r="r" b="b"/>
            <a:pathLst>
              <a:path w="5275122" h="4114800">
                <a:moveTo>
                  <a:pt x="0" y="0"/>
                </a:moveTo>
                <a:lnTo>
                  <a:pt x="5275122" y="0"/>
                </a:lnTo>
                <a:lnTo>
                  <a:pt x="5275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9144000" y="8065358"/>
            <a:ext cx="5275122" cy="4114800"/>
          </a:xfrm>
          <a:custGeom>
            <a:avLst/>
            <a:gdLst/>
            <a:ahLst/>
            <a:cxnLst/>
            <a:rect l="l" t="t" r="r" b="b"/>
            <a:pathLst>
              <a:path w="5275122" h="4114800">
                <a:moveTo>
                  <a:pt x="0" y="0"/>
                </a:moveTo>
                <a:lnTo>
                  <a:pt x="5275122" y="0"/>
                </a:lnTo>
                <a:lnTo>
                  <a:pt x="5275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614470" y="1028700"/>
            <a:ext cx="13201304" cy="8229600"/>
            <a:chOff x="0" y="0"/>
            <a:chExt cx="3476887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6887" cy="2167467"/>
            </a:xfrm>
            <a:custGeom>
              <a:avLst/>
              <a:gdLst/>
              <a:ahLst/>
              <a:cxnLst/>
              <a:rect l="l" t="t" r="r" b="b"/>
              <a:pathLst>
                <a:path w="3476887" h="2167467">
                  <a:moveTo>
                    <a:pt x="30495" y="0"/>
                  </a:moveTo>
                  <a:lnTo>
                    <a:pt x="3446391" y="0"/>
                  </a:lnTo>
                  <a:cubicBezTo>
                    <a:pt x="3454479" y="0"/>
                    <a:pt x="3462236" y="3213"/>
                    <a:pt x="3467955" y="8932"/>
                  </a:cubicBezTo>
                  <a:cubicBezTo>
                    <a:pt x="3473674" y="14651"/>
                    <a:pt x="3476887" y="22408"/>
                    <a:pt x="3476887" y="30495"/>
                  </a:cubicBezTo>
                  <a:lnTo>
                    <a:pt x="3476887" y="2136971"/>
                  </a:lnTo>
                  <a:cubicBezTo>
                    <a:pt x="3476887" y="2145059"/>
                    <a:pt x="3473674" y="2152816"/>
                    <a:pt x="3467955" y="2158535"/>
                  </a:cubicBezTo>
                  <a:cubicBezTo>
                    <a:pt x="3462236" y="2164254"/>
                    <a:pt x="3454479" y="2167467"/>
                    <a:pt x="3446391" y="2167467"/>
                  </a:cubicBezTo>
                  <a:lnTo>
                    <a:pt x="30495" y="2167467"/>
                  </a:lnTo>
                  <a:cubicBezTo>
                    <a:pt x="22408" y="2167467"/>
                    <a:pt x="14651" y="2164254"/>
                    <a:pt x="8932" y="2158535"/>
                  </a:cubicBezTo>
                  <a:cubicBezTo>
                    <a:pt x="3213" y="2152816"/>
                    <a:pt x="0" y="2145059"/>
                    <a:pt x="0" y="2136971"/>
                  </a:cubicBezTo>
                  <a:lnTo>
                    <a:pt x="0" y="30495"/>
                  </a:lnTo>
                  <a:cubicBezTo>
                    <a:pt x="0" y="22408"/>
                    <a:pt x="3213" y="14651"/>
                    <a:pt x="8932" y="8932"/>
                  </a:cubicBezTo>
                  <a:cubicBezTo>
                    <a:pt x="14651" y="3213"/>
                    <a:pt x="22408" y="0"/>
                    <a:pt x="30495" y="0"/>
                  </a:cubicBezTo>
                  <a:close/>
                </a:path>
              </a:pathLst>
            </a:custGeom>
            <a:solidFill>
              <a:srgbClr val="2A578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3476887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0" y="1602509"/>
            <a:ext cx="11506200" cy="18274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80"/>
              </a:lnSpc>
            </a:pPr>
            <a:r>
              <a:rPr lang="ru-RU" sz="48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Agrandir Bold"/>
                <a:cs typeface="Times New Roman" panose="02020603050405020304" pitchFamily="18" charset="0"/>
                <a:sym typeface="Agrandir Bold"/>
              </a:rPr>
              <a:t>Ямочный ремонт в рамках муниципального задания МБУ «СМЭУ»</a:t>
            </a:r>
            <a:endParaRPr lang="en-US" sz="48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Agrandir Bold"/>
              <a:cs typeface="Times New Roman" panose="02020603050405020304" pitchFamily="18" charset="0"/>
              <a:sym typeface="Agrandir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83602" y="5153984"/>
            <a:ext cx="353924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Асфальт изготавливается на собственном муниципальном заводе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170736" y="5153984"/>
            <a:ext cx="349726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В 2025 году для ускорения работ приобрели фрезу. 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83602" y="6992152"/>
            <a:ext cx="326824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Ямочный ремонт, выполнено: </a:t>
            </a: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10 тыс. м2. 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170735" y="6992152"/>
            <a:ext cx="414879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Струйно-инъекционный метод, выполнено – </a:t>
            </a: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1,5 тыс. м2. 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714561" y="5220659"/>
            <a:ext cx="366780" cy="366780"/>
          </a:xfrm>
          <a:custGeom>
            <a:avLst/>
            <a:gdLst/>
            <a:ahLst/>
            <a:cxnLst/>
            <a:rect l="l" t="t" r="r" b="b"/>
            <a:pathLst>
              <a:path w="366780" h="366780">
                <a:moveTo>
                  <a:pt x="0" y="0"/>
                </a:moveTo>
                <a:lnTo>
                  <a:pt x="366780" y="0"/>
                </a:lnTo>
                <a:lnTo>
                  <a:pt x="366780" y="366781"/>
                </a:lnTo>
                <a:lnTo>
                  <a:pt x="0" y="36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01695" y="5220659"/>
            <a:ext cx="366780" cy="366780"/>
          </a:xfrm>
          <a:custGeom>
            <a:avLst/>
            <a:gdLst/>
            <a:ahLst/>
            <a:cxnLst/>
            <a:rect l="l" t="t" r="r" b="b"/>
            <a:pathLst>
              <a:path w="366780" h="366780">
                <a:moveTo>
                  <a:pt x="0" y="0"/>
                </a:moveTo>
                <a:lnTo>
                  <a:pt x="366781" y="0"/>
                </a:lnTo>
                <a:lnTo>
                  <a:pt x="366781" y="366781"/>
                </a:lnTo>
                <a:lnTo>
                  <a:pt x="0" y="36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14561" y="7058827"/>
            <a:ext cx="366780" cy="366780"/>
          </a:xfrm>
          <a:custGeom>
            <a:avLst/>
            <a:gdLst/>
            <a:ahLst/>
            <a:cxnLst/>
            <a:rect l="l" t="t" r="r" b="b"/>
            <a:pathLst>
              <a:path w="366780" h="366780">
                <a:moveTo>
                  <a:pt x="0" y="0"/>
                </a:moveTo>
                <a:lnTo>
                  <a:pt x="366780" y="0"/>
                </a:lnTo>
                <a:lnTo>
                  <a:pt x="366780" y="366781"/>
                </a:lnTo>
                <a:lnTo>
                  <a:pt x="0" y="36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601695" y="7058827"/>
            <a:ext cx="366780" cy="366780"/>
          </a:xfrm>
          <a:custGeom>
            <a:avLst/>
            <a:gdLst/>
            <a:ahLst/>
            <a:cxnLst/>
            <a:rect l="l" t="t" r="r" b="b"/>
            <a:pathLst>
              <a:path w="366780" h="366780">
                <a:moveTo>
                  <a:pt x="0" y="0"/>
                </a:moveTo>
                <a:lnTo>
                  <a:pt x="366781" y="0"/>
                </a:lnTo>
                <a:lnTo>
                  <a:pt x="366781" y="366781"/>
                </a:lnTo>
                <a:lnTo>
                  <a:pt x="0" y="36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800000">
            <a:off x="16038016" y="7562092"/>
            <a:ext cx="3681137" cy="2898059"/>
          </a:xfrm>
          <a:custGeom>
            <a:avLst/>
            <a:gdLst/>
            <a:ahLst/>
            <a:cxnLst/>
            <a:rect l="l" t="t" r="r" b="b"/>
            <a:pathLst>
              <a:path w="3681137" h="2898059">
                <a:moveTo>
                  <a:pt x="0" y="0"/>
                </a:moveTo>
                <a:lnTo>
                  <a:pt x="3681137" y="0"/>
                </a:lnTo>
                <a:lnTo>
                  <a:pt x="3681137" y="2898059"/>
                </a:lnTo>
                <a:lnTo>
                  <a:pt x="0" y="2898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041777" y="722263"/>
            <a:ext cx="3009645" cy="612873"/>
          </a:xfrm>
          <a:custGeom>
            <a:avLst/>
            <a:gdLst/>
            <a:ahLst/>
            <a:cxnLst/>
            <a:rect l="l" t="t" r="r" b="b"/>
            <a:pathLst>
              <a:path w="3009645" h="612873">
                <a:moveTo>
                  <a:pt x="0" y="0"/>
                </a:moveTo>
                <a:lnTo>
                  <a:pt x="3009645" y="0"/>
                </a:lnTo>
                <a:lnTo>
                  <a:pt x="3009645" y="612874"/>
                </a:lnTo>
                <a:lnTo>
                  <a:pt x="0" y="612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8543E4B-CDD9-411E-98C5-99A451D604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029" y="1515034"/>
            <a:ext cx="5387750" cy="72569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39393">
                <a:alpha val="100000"/>
              </a:srgbClr>
            </a:gs>
            <a:gs pos="50000">
              <a:srgbClr val="D9D9D9">
                <a:alpha val="100000"/>
              </a:srgbClr>
            </a:gs>
            <a:gs pos="100000">
              <a:srgbClr val="9393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7601" y="5231670"/>
            <a:ext cx="4900798" cy="1594987"/>
          </a:xfrm>
          <a:custGeom>
            <a:avLst/>
            <a:gdLst/>
            <a:ahLst/>
            <a:cxnLst/>
            <a:rect l="l" t="t" r="r" b="b"/>
            <a:pathLst>
              <a:path w="4900798" h="1594987">
                <a:moveTo>
                  <a:pt x="0" y="0"/>
                </a:moveTo>
                <a:lnTo>
                  <a:pt x="4900798" y="0"/>
                </a:lnTo>
                <a:lnTo>
                  <a:pt x="4900798" y="1594987"/>
                </a:lnTo>
                <a:lnTo>
                  <a:pt x="0" y="15949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76902" y="-2537083"/>
            <a:ext cx="5275122" cy="4114800"/>
          </a:xfrm>
          <a:custGeom>
            <a:avLst/>
            <a:gdLst/>
            <a:ahLst/>
            <a:cxnLst/>
            <a:rect l="l" t="t" r="r" b="b"/>
            <a:pathLst>
              <a:path w="5275122" h="4114800">
                <a:moveTo>
                  <a:pt x="0" y="0"/>
                </a:moveTo>
                <a:lnTo>
                  <a:pt x="5275123" y="0"/>
                </a:lnTo>
                <a:lnTo>
                  <a:pt x="52751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08025" y="416994"/>
            <a:ext cx="12039600" cy="3153836"/>
            <a:chOff x="0" y="0"/>
            <a:chExt cx="3312016" cy="8642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12016" cy="864242"/>
            </a:xfrm>
            <a:custGeom>
              <a:avLst/>
              <a:gdLst/>
              <a:ahLst/>
              <a:cxnLst/>
              <a:rect l="l" t="t" r="r" b="b"/>
              <a:pathLst>
                <a:path w="3312016" h="864242">
                  <a:moveTo>
                    <a:pt x="32014" y="0"/>
                  </a:moveTo>
                  <a:lnTo>
                    <a:pt x="3280003" y="0"/>
                  </a:lnTo>
                  <a:cubicBezTo>
                    <a:pt x="3288493" y="0"/>
                    <a:pt x="3296636" y="3373"/>
                    <a:pt x="3302639" y="9377"/>
                  </a:cubicBezTo>
                  <a:cubicBezTo>
                    <a:pt x="3308643" y="15380"/>
                    <a:pt x="3312016" y="23523"/>
                    <a:pt x="3312016" y="32014"/>
                  </a:cubicBezTo>
                  <a:lnTo>
                    <a:pt x="3312016" y="832228"/>
                  </a:lnTo>
                  <a:cubicBezTo>
                    <a:pt x="3312016" y="840719"/>
                    <a:pt x="3308643" y="848861"/>
                    <a:pt x="3302639" y="854865"/>
                  </a:cubicBezTo>
                  <a:cubicBezTo>
                    <a:pt x="3296636" y="860869"/>
                    <a:pt x="3288493" y="864242"/>
                    <a:pt x="3280003" y="864242"/>
                  </a:cubicBezTo>
                  <a:lnTo>
                    <a:pt x="32014" y="864242"/>
                  </a:lnTo>
                  <a:cubicBezTo>
                    <a:pt x="23523" y="864242"/>
                    <a:pt x="15380" y="860869"/>
                    <a:pt x="9377" y="854865"/>
                  </a:cubicBezTo>
                  <a:cubicBezTo>
                    <a:pt x="3373" y="848861"/>
                    <a:pt x="0" y="840719"/>
                    <a:pt x="0" y="832228"/>
                  </a:cubicBezTo>
                  <a:lnTo>
                    <a:pt x="0" y="32014"/>
                  </a:lnTo>
                  <a:cubicBezTo>
                    <a:pt x="0" y="23523"/>
                    <a:pt x="3373" y="15380"/>
                    <a:pt x="9377" y="9377"/>
                  </a:cubicBezTo>
                  <a:cubicBezTo>
                    <a:pt x="15380" y="3373"/>
                    <a:pt x="23523" y="0"/>
                    <a:pt x="32014" y="0"/>
                  </a:cubicBezTo>
                  <a:close/>
                </a:path>
              </a:pathLst>
            </a:custGeom>
            <a:solidFill>
              <a:srgbClr val="2A578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3312016" cy="930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014214" y="5131845"/>
            <a:ext cx="366780" cy="366780"/>
          </a:xfrm>
          <a:custGeom>
            <a:avLst/>
            <a:gdLst/>
            <a:ahLst/>
            <a:cxnLst/>
            <a:rect l="l" t="t" r="r" b="b"/>
            <a:pathLst>
              <a:path w="366780" h="366780">
                <a:moveTo>
                  <a:pt x="0" y="0"/>
                </a:moveTo>
                <a:lnTo>
                  <a:pt x="366781" y="0"/>
                </a:lnTo>
                <a:lnTo>
                  <a:pt x="366781" y="366780"/>
                </a:lnTo>
                <a:lnTo>
                  <a:pt x="0" y="366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52158" y="4517452"/>
            <a:ext cx="366780" cy="366780"/>
          </a:xfrm>
          <a:custGeom>
            <a:avLst/>
            <a:gdLst/>
            <a:ahLst/>
            <a:cxnLst/>
            <a:rect l="l" t="t" r="r" b="b"/>
            <a:pathLst>
              <a:path w="366780" h="366780">
                <a:moveTo>
                  <a:pt x="0" y="0"/>
                </a:moveTo>
                <a:lnTo>
                  <a:pt x="366780" y="0"/>
                </a:lnTo>
                <a:lnTo>
                  <a:pt x="366780" y="366780"/>
                </a:lnTo>
                <a:lnTo>
                  <a:pt x="0" y="366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719920" y="432617"/>
            <a:ext cx="10301733" cy="184544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80"/>
              </a:lnSpc>
            </a:pPr>
            <a:r>
              <a:rPr lang="ru-RU" sz="4400" b="1" dirty="0">
                <a:solidFill>
                  <a:srgbClr val="FFFFFF"/>
                </a:solidFill>
                <a:latin typeface="Times New Roman" panose="02020603050405020304" pitchFamily="18" charset="0"/>
                <a:ea typeface="Agrandir Bold"/>
                <a:cs typeface="Times New Roman" panose="02020603050405020304" pitchFamily="18" charset="0"/>
                <a:sym typeface="Agrandir Bold"/>
              </a:rPr>
              <a:t>Замена изношенных слоев дорожной одежды</a:t>
            </a:r>
            <a:endParaRPr 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Agrandir Bold"/>
              <a:cs typeface="Times New Roman" panose="02020603050405020304" pitchFamily="18" charset="0"/>
              <a:sym typeface="Agrandi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649833" y="3888589"/>
            <a:ext cx="3937821" cy="41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363636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22 дороги</a:t>
            </a:r>
            <a:endParaRPr lang="en-US" sz="2400" b="1" dirty="0">
              <a:solidFill>
                <a:srgbClr val="363636"/>
              </a:solidFill>
              <a:latin typeface="Times New Roman" panose="02020603050405020304" pitchFamily="18" charset="0"/>
              <a:ea typeface="Poppins Bold"/>
              <a:cs typeface="Times New Roman" panose="02020603050405020304" pitchFamily="18" charset="0"/>
              <a:sym typeface="Poppi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649833" y="5075849"/>
            <a:ext cx="4231064" cy="845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363636"/>
                </a:solidFill>
                <a:latin typeface="Times New Roman" panose="02020603050405020304" pitchFamily="18" charset="0"/>
                <a:ea typeface="Poppins Bold"/>
                <a:cs typeface="Poppins Bold"/>
                <a:sym typeface="Poppins Bold"/>
              </a:rPr>
              <a:t>Протяженность более 9000 м</a:t>
            </a:r>
            <a:endParaRPr lang="en-US" sz="2400" b="1" dirty="0">
              <a:solidFill>
                <a:srgbClr val="363636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657407" y="4496074"/>
            <a:ext cx="4261143" cy="40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363636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Площадь 112 тыс. м2</a:t>
            </a:r>
            <a:endParaRPr lang="en-US" sz="2400" b="1" dirty="0">
              <a:solidFill>
                <a:srgbClr val="363636"/>
              </a:solidFill>
              <a:latin typeface="Times New Roman" panose="02020603050405020304" pitchFamily="18" charset="0"/>
              <a:ea typeface="Poppins Bold"/>
              <a:cs typeface="Times New Roman" panose="02020603050405020304" pitchFamily="18" charset="0"/>
              <a:sym typeface="Poppins Bold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459E20F-F7FD-4C9E-9AA7-C9D65CCA29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8" y="1524029"/>
            <a:ext cx="5530611" cy="4147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36CF2B8-356D-4593-B626-64E88FCE56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90" y="5946428"/>
            <a:ext cx="5787430" cy="4340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47AEF10-AB91-4FCB-AE8F-2BB67A7439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12" y="5921401"/>
            <a:ext cx="5787430" cy="4340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Freeform 11"/>
          <p:cNvSpPr/>
          <p:nvPr/>
        </p:nvSpPr>
        <p:spPr>
          <a:xfrm rot="-10800000">
            <a:off x="-1078401" y="9011240"/>
            <a:ext cx="5275122" cy="4114800"/>
          </a:xfrm>
          <a:custGeom>
            <a:avLst/>
            <a:gdLst/>
            <a:ahLst/>
            <a:cxnLst/>
            <a:rect l="l" t="t" r="r" b="b"/>
            <a:pathLst>
              <a:path w="5275122" h="4114800">
                <a:moveTo>
                  <a:pt x="0" y="0"/>
                </a:moveTo>
                <a:lnTo>
                  <a:pt x="5275122" y="0"/>
                </a:lnTo>
                <a:lnTo>
                  <a:pt x="5275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14" name="Freeform 14"/>
          <p:cNvSpPr/>
          <p:nvPr/>
        </p:nvSpPr>
        <p:spPr>
          <a:xfrm flipH="1">
            <a:off x="13986874" y="8487497"/>
            <a:ext cx="4444486" cy="1882846"/>
          </a:xfrm>
          <a:custGeom>
            <a:avLst/>
            <a:gdLst/>
            <a:ahLst/>
            <a:cxnLst/>
            <a:rect l="l" t="t" r="r" b="b"/>
            <a:pathLst>
              <a:path w="4444486" h="1882846">
                <a:moveTo>
                  <a:pt x="4444486" y="0"/>
                </a:moveTo>
                <a:lnTo>
                  <a:pt x="0" y="0"/>
                </a:lnTo>
                <a:lnTo>
                  <a:pt x="0" y="1882845"/>
                </a:lnTo>
                <a:lnTo>
                  <a:pt x="4444486" y="1882845"/>
                </a:lnTo>
                <a:lnTo>
                  <a:pt x="444448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1BD53CC-BEFF-43B8-8FF8-18D5C11CB3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01" y="1311570"/>
            <a:ext cx="5813887" cy="4360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Freeform 7">
            <a:extLst>
              <a:ext uri="{FF2B5EF4-FFF2-40B4-BE49-F238E27FC236}">
                <a16:creationId xmlns:a16="http://schemas.microsoft.com/office/drawing/2014/main" id="{FBF90D85-1D32-4A5D-B8E5-8ACD3BE8098C}"/>
              </a:ext>
            </a:extLst>
          </p:cNvPr>
          <p:cNvSpPr/>
          <p:nvPr/>
        </p:nvSpPr>
        <p:spPr>
          <a:xfrm>
            <a:off x="5939374" y="3885048"/>
            <a:ext cx="366780" cy="366780"/>
          </a:xfrm>
          <a:custGeom>
            <a:avLst/>
            <a:gdLst/>
            <a:ahLst/>
            <a:cxnLst/>
            <a:rect l="l" t="t" r="r" b="b"/>
            <a:pathLst>
              <a:path w="366780" h="366780">
                <a:moveTo>
                  <a:pt x="0" y="0"/>
                </a:moveTo>
                <a:lnTo>
                  <a:pt x="366780" y="0"/>
                </a:lnTo>
                <a:lnTo>
                  <a:pt x="366780" y="366780"/>
                </a:lnTo>
                <a:lnTo>
                  <a:pt x="0" y="366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39393">
                <a:alpha val="100000"/>
              </a:srgbClr>
            </a:gs>
            <a:gs pos="50000">
              <a:srgbClr val="D9D9D9">
                <a:alpha val="100000"/>
              </a:srgbClr>
            </a:gs>
            <a:gs pos="100000">
              <a:srgbClr val="9393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303273" y="699822"/>
            <a:ext cx="12575311" cy="2025088"/>
            <a:chOff x="0" y="0"/>
            <a:chExt cx="3312016" cy="8642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12016" cy="864242"/>
            </a:xfrm>
            <a:custGeom>
              <a:avLst/>
              <a:gdLst/>
              <a:ahLst/>
              <a:cxnLst/>
              <a:rect l="l" t="t" r="r" b="b"/>
              <a:pathLst>
                <a:path w="3312016" h="864242">
                  <a:moveTo>
                    <a:pt x="32014" y="0"/>
                  </a:moveTo>
                  <a:lnTo>
                    <a:pt x="3280003" y="0"/>
                  </a:lnTo>
                  <a:cubicBezTo>
                    <a:pt x="3288493" y="0"/>
                    <a:pt x="3296636" y="3373"/>
                    <a:pt x="3302639" y="9377"/>
                  </a:cubicBezTo>
                  <a:cubicBezTo>
                    <a:pt x="3308643" y="15380"/>
                    <a:pt x="3312016" y="23523"/>
                    <a:pt x="3312016" y="32014"/>
                  </a:cubicBezTo>
                  <a:lnTo>
                    <a:pt x="3312016" y="832228"/>
                  </a:lnTo>
                  <a:cubicBezTo>
                    <a:pt x="3312016" y="840719"/>
                    <a:pt x="3308643" y="848861"/>
                    <a:pt x="3302639" y="854865"/>
                  </a:cubicBezTo>
                  <a:cubicBezTo>
                    <a:pt x="3296636" y="860869"/>
                    <a:pt x="3288493" y="864242"/>
                    <a:pt x="3280003" y="864242"/>
                  </a:cubicBezTo>
                  <a:lnTo>
                    <a:pt x="32014" y="864242"/>
                  </a:lnTo>
                  <a:cubicBezTo>
                    <a:pt x="23523" y="864242"/>
                    <a:pt x="15380" y="860869"/>
                    <a:pt x="9377" y="854865"/>
                  </a:cubicBezTo>
                  <a:cubicBezTo>
                    <a:pt x="3373" y="848861"/>
                    <a:pt x="0" y="840719"/>
                    <a:pt x="0" y="832228"/>
                  </a:cubicBezTo>
                  <a:lnTo>
                    <a:pt x="0" y="32014"/>
                  </a:lnTo>
                  <a:cubicBezTo>
                    <a:pt x="0" y="23523"/>
                    <a:pt x="3373" y="15380"/>
                    <a:pt x="9377" y="9377"/>
                  </a:cubicBezTo>
                  <a:cubicBezTo>
                    <a:pt x="15380" y="3373"/>
                    <a:pt x="23523" y="0"/>
                    <a:pt x="32014" y="0"/>
                  </a:cubicBezTo>
                  <a:close/>
                </a:path>
              </a:pathLst>
            </a:custGeom>
            <a:solidFill>
              <a:srgbClr val="2A578C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312016" cy="930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001000" y="1256916"/>
            <a:ext cx="10493726" cy="90172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80"/>
              </a:lnSpc>
            </a:pPr>
            <a:r>
              <a:rPr lang="ru-RU" sz="6000" b="1" dirty="0">
                <a:solidFill>
                  <a:srgbClr val="FFFFFF"/>
                </a:solidFill>
                <a:latin typeface="Times New Roman" panose="02020603050405020304" pitchFamily="18" charset="0"/>
                <a:ea typeface="Agrandir Bold"/>
                <a:cs typeface="Times New Roman" panose="02020603050405020304" pitchFamily="18" charset="0"/>
                <a:sym typeface="Agrandir Bold"/>
              </a:rPr>
              <a:t>Ремонт ул. Чижевского</a:t>
            </a:r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ea typeface="Agrandir Bold"/>
              <a:cs typeface="Times New Roman" panose="02020603050405020304" pitchFamily="18" charset="0"/>
              <a:sym typeface="Agrandir Bold"/>
            </a:endParaRPr>
          </a:p>
        </p:txBody>
      </p:sp>
      <p:sp>
        <p:nvSpPr>
          <p:cNvPr id="19" name="Freeform 19"/>
          <p:cNvSpPr/>
          <p:nvPr/>
        </p:nvSpPr>
        <p:spPr>
          <a:xfrm rot="-10800000">
            <a:off x="16038016" y="7562092"/>
            <a:ext cx="3681137" cy="2898059"/>
          </a:xfrm>
          <a:custGeom>
            <a:avLst/>
            <a:gdLst/>
            <a:ahLst/>
            <a:cxnLst/>
            <a:rect l="l" t="t" r="r" b="b"/>
            <a:pathLst>
              <a:path w="3681137" h="2898059">
                <a:moveTo>
                  <a:pt x="0" y="0"/>
                </a:moveTo>
                <a:lnTo>
                  <a:pt x="3681137" y="0"/>
                </a:lnTo>
                <a:lnTo>
                  <a:pt x="3681137" y="2898059"/>
                </a:lnTo>
                <a:lnTo>
                  <a:pt x="0" y="28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496800" y="295960"/>
            <a:ext cx="3009645" cy="612873"/>
          </a:xfrm>
          <a:custGeom>
            <a:avLst/>
            <a:gdLst/>
            <a:ahLst/>
            <a:cxnLst/>
            <a:rect l="l" t="t" r="r" b="b"/>
            <a:pathLst>
              <a:path w="3009645" h="612873">
                <a:moveTo>
                  <a:pt x="0" y="0"/>
                </a:moveTo>
                <a:lnTo>
                  <a:pt x="3009645" y="0"/>
                </a:lnTo>
                <a:lnTo>
                  <a:pt x="3009645" y="612873"/>
                </a:lnTo>
                <a:lnTo>
                  <a:pt x="0" y="612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6530B67-14B2-47B7-8DCF-50172CE477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" y="359914"/>
            <a:ext cx="6059657" cy="4544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962138B-EDA3-430B-91A6-EC57AE490C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2" y="5334874"/>
            <a:ext cx="6257027" cy="4692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reeform 7"/>
          <p:cNvSpPr/>
          <p:nvPr/>
        </p:nvSpPr>
        <p:spPr>
          <a:xfrm rot="-5400000">
            <a:off x="3298872" y="8229600"/>
            <a:ext cx="4345969" cy="4114800"/>
          </a:xfrm>
          <a:custGeom>
            <a:avLst/>
            <a:gdLst/>
            <a:ahLst/>
            <a:cxnLst/>
            <a:rect l="l" t="t" r="r" b="b"/>
            <a:pathLst>
              <a:path w="4345969" h="4114800">
                <a:moveTo>
                  <a:pt x="0" y="0"/>
                </a:moveTo>
                <a:lnTo>
                  <a:pt x="4345969" y="0"/>
                </a:lnTo>
                <a:lnTo>
                  <a:pt x="4345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9E077A6-EDD8-4585-8D65-66F36F287A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69" y="3077581"/>
            <a:ext cx="4890975" cy="65212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5231FD2-DDE8-4B8D-9EEA-3418061131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559" y="3077581"/>
            <a:ext cx="4890975" cy="6521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2E613B66-9439-4081-A6EB-5FB256C240F1}"/>
              </a:ext>
            </a:extLst>
          </p:cNvPr>
          <p:cNvSpPr/>
          <p:nvPr/>
        </p:nvSpPr>
        <p:spPr>
          <a:xfrm>
            <a:off x="94433" y="4073936"/>
            <a:ext cx="1742115" cy="67312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7A7817F-B29E-4B98-B0BE-6421EA068E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55" y="9183706"/>
            <a:ext cx="1767993" cy="719390"/>
          </a:xfrm>
          <a:prstGeom prst="rect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BB7B94EE-7C7F-4CDC-AFA9-D078E6B641E6}"/>
              </a:ext>
            </a:extLst>
          </p:cNvPr>
          <p:cNvSpPr/>
          <p:nvPr/>
        </p:nvSpPr>
        <p:spPr>
          <a:xfrm>
            <a:off x="10541827" y="8682595"/>
            <a:ext cx="1361774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2B900699-51E8-43EF-AD5E-51A6A9260D4F}"/>
              </a:ext>
            </a:extLst>
          </p:cNvPr>
          <p:cNvSpPr/>
          <p:nvPr/>
        </p:nvSpPr>
        <p:spPr>
          <a:xfrm>
            <a:off x="15835459" y="8682595"/>
            <a:ext cx="1253627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39393">
                <a:alpha val="100000"/>
              </a:srgbClr>
            </a:gs>
            <a:gs pos="50000">
              <a:srgbClr val="D9D9D9">
                <a:alpha val="100000"/>
              </a:srgbClr>
            </a:gs>
            <a:gs pos="100000">
              <a:srgbClr val="9393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0800000">
            <a:off x="-1387465" y="3086100"/>
            <a:ext cx="5275122" cy="4114800"/>
          </a:xfrm>
          <a:custGeom>
            <a:avLst/>
            <a:gdLst/>
            <a:ahLst/>
            <a:cxnLst/>
            <a:rect l="l" t="t" r="r" b="b"/>
            <a:pathLst>
              <a:path w="5275122" h="4114800">
                <a:moveTo>
                  <a:pt x="0" y="0"/>
                </a:moveTo>
                <a:lnTo>
                  <a:pt x="5275123" y="0"/>
                </a:lnTo>
                <a:lnTo>
                  <a:pt x="52751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47266" y="6854809"/>
            <a:ext cx="4900798" cy="1594987"/>
          </a:xfrm>
          <a:custGeom>
            <a:avLst/>
            <a:gdLst/>
            <a:ahLst/>
            <a:cxnLst/>
            <a:rect l="l" t="t" r="r" b="b"/>
            <a:pathLst>
              <a:path w="4900798" h="1594987">
                <a:moveTo>
                  <a:pt x="0" y="0"/>
                </a:moveTo>
                <a:lnTo>
                  <a:pt x="4900798" y="0"/>
                </a:lnTo>
                <a:lnTo>
                  <a:pt x="4900798" y="1594987"/>
                </a:lnTo>
                <a:lnTo>
                  <a:pt x="0" y="1594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705600" y="823302"/>
            <a:ext cx="11432311" cy="8640393"/>
            <a:chOff x="0" y="0"/>
            <a:chExt cx="3312016" cy="22756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12016" cy="2275659"/>
            </a:xfrm>
            <a:custGeom>
              <a:avLst/>
              <a:gdLst/>
              <a:ahLst/>
              <a:cxnLst/>
              <a:rect l="l" t="t" r="r" b="b"/>
              <a:pathLst>
                <a:path w="3312016" h="2275659">
                  <a:moveTo>
                    <a:pt x="32014" y="0"/>
                  </a:moveTo>
                  <a:lnTo>
                    <a:pt x="3280003" y="0"/>
                  </a:lnTo>
                  <a:cubicBezTo>
                    <a:pt x="3288493" y="0"/>
                    <a:pt x="3296636" y="3373"/>
                    <a:pt x="3302639" y="9377"/>
                  </a:cubicBezTo>
                  <a:cubicBezTo>
                    <a:pt x="3308643" y="15380"/>
                    <a:pt x="3312016" y="23523"/>
                    <a:pt x="3312016" y="32014"/>
                  </a:cubicBezTo>
                  <a:lnTo>
                    <a:pt x="3312016" y="2243645"/>
                  </a:lnTo>
                  <a:cubicBezTo>
                    <a:pt x="3312016" y="2252136"/>
                    <a:pt x="3308643" y="2260279"/>
                    <a:pt x="3302639" y="2266282"/>
                  </a:cubicBezTo>
                  <a:cubicBezTo>
                    <a:pt x="3296636" y="2272286"/>
                    <a:pt x="3288493" y="2275659"/>
                    <a:pt x="3280003" y="2275659"/>
                  </a:cubicBezTo>
                  <a:lnTo>
                    <a:pt x="32014" y="2275659"/>
                  </a:lnTo>
                  <a:cubicBezTo>
                    <a:pt x="23523" y="2275659"/>
                    <a:pt x="15380" y="2272286"/>
                    <a:pt x="9377" y="2266282"/>
                  </a:cubicBezTo>
                  <a:cubicBezTo>
                    <a:pt x="3373" y="2260279"/>
                    <a:pt x="0" y="2252136"/>
                    <a:pt x="0" y="2243645"/>
                  </a:cubicBezTo>
                  <a:lnTo>
                    <a:pt x="0" y="32014"/>
                  </a:lnTo>
                  <a:cubicBezTo>
                    <a:pt x="0" y="23523"/>
                    <a:pt x="3373" y="15380"/>
                    <a:pt x="9377" y="9377"/>
                  </a:cubicBezTo>
                  <a:cubicBezTo>
                    <a:pt x="15380" y="3373"/>
                    <a:pt x="23523" y="0"/>
                    <a:pt x="32014" y="0"/>
                  </a:cubicBezTo>
                  <a:close/>
                </a:path>
              </a:pathLst>
            </a:custGeom>
            <a:solidFill>
              <a:srgbClr val="2A578C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3312016" cy="23423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472683" y="4158736"/>
            <a:ext cx="687793" cy="68779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9AD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42543" tIns="42543" rIns="42543" bIns="42543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660166" y="4375267"/>
            <a:ext cx="331132" cy="331132"/>
          </a:xfrm>
          <a:custGeom>
            <a:avLst/>
            <a:gdLst/>
            <a:ahLst/>
            <a:cxnLst/>
            <a:rect l="l" t="t" r="r" b="b"/>
            <a:pathLst>
              <a:path w="331132" h="331132">
                <a:moveTo>
                  <a:pt x="0" y="0"/>
                </a:moveTo>
                <a:lnTo>
                  <a:pt x="331132" y="0"/>
                </a:lnTo>
                <a:lnTo>
                  <a:pt x="331132" y="331132"/>
                </a:lnTo>
                <a:lnTo>
                  <a:pt x="0" y="331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1419867" y="5719758"/>
            <a:ext cx="745419" cy="68779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9AD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42543" tIns="42543" rIns="42543" bIns="42543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686574" y="5910329"/>
            <a:ext cx="331132" cy="331132"/>
          </a:xfrm>
          <a:custGeom>
            <a:avLst/>
            <a:gdLst/>
            <a:ahLst/>
            <a:cxnLst/>
            <a:rect l="l" t="t" r="r" b="b"/>
            <a:pathLst>
              <a:path w="331132" h="331132">
                <a:moveTo>
                  <a:pt x="0" y="0"/>
                </a:moveTo>
                <a:lnTo>
                  <a:pt x="331132" y="0"/>
                </a:lnTo>
                <a:lnTo>
                  <a:pt x="331132" y="331133"/>
                </a:lnTo>
                <a:lnTo>
                  <a:pt x="0" y="3311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6934200" y="775719"/>
            <a:ext cx="7696200" cy="19236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80"/>
              </a:lnSpc>
            </a:pPr>
            <a:r>
              <a:rPr lang="ru-RU" sz="6000" b="1" dirty="0">
                <a:solidFill>
                  <a:srgbClr val="FFFFFF"/>
                </a:solidFill>
                <a:latin typeface="Times New Roman" panose="02020603050405020304" pitchFamily="18" charset="0"/>
                <a:ea typeface="Agrandir Bold"/>
                <a:cs typeface="Times New Roman" panose="02020603050405020304" pitchFamily="18" charset="0"/>
                <a:sym typeface="Agrandir Bold"/>
              </a:rPr>
              <a:t>Контроль за ходом выполнения работ</a:t>
            </a:r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ea typeface="Agrandir Bold"/>
              <a:cs typeface="Times New Roman" panose="02020603050405020304" pitchFamily="18" charset="0"/>
              <a:sym typeface="Agrandir Bold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9D4063D-04E9-4B96-8C36-A6290ACC1A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29" y="2937369"/>
            <a:ext cx="4406858" cy="59459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AB4C975-AF51-4291-9955-2DB1A7967298}"/>
              </a:ext>
            </a:extLst>
          </p:cNvPr>
          <p:cNvSpPr txBox="1"/>
          <p:nvPr/>
        </p:nvSpPr>
        <p:spPr>
          <a:xfrm>
            <a:off x="12144555" y="4114494"/>
            <a:ext cx="5392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https://t.me/gorhoz_kaluga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105C09-6E05-41DA-8B3A-4F73CA80844A}"/>
              </a:ext>
            </a:extLst>
          </p:cNvPr>
          <p:cNvSpPr txBox="1"/>
          <p:nvPr/>
        </p:nvSpPr>
        <p:spPr>
          <a:xfrm>
            <a:off x="12144555" y="5771268"/>
            <a:ext cx="5392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https://vk.com/gorhoz.kaluga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"/>
          <p:cNvSpPr/>
          <p:nvPr/>
        </p:nvSpPr>
        <p:spPr>
          <a:xfrm rot="-10800000">
            <a:off x="15650439" y="-889267"/>
            <a:ext cx="5275122" cy="4114800"/>
          </a:xfrm>
          <a:custGeom>
            <a:avLst/>
            <a:gdLst/>
            <a:ahLst/>
            <a:cxnLst/>
            <a:rect l="l" t="t" r="r" b="b"/>
            <a:pathLst>
              <a:path w="5275122" h="4114800">
                <a:moveTo>
                  <a:pt x="0" y="0"/>
                </a:moveTo>
                <a:lnTo>
                  <a:pt x="5275122" y="0"/>
                </a:lnTo>
                <a:lnTo>
                  <a:pt x="5275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234307E-3A87-4684-8659-156A76EC20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1" y="570145"/>
            <a:ext cx="5483660" cy="411274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3737334-6E92-4113-9E2F-BA780E08C3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0" y="5604111"/>
            <a:ext cx="5518045" cy="41127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39393">
                <a:alpha val="100000"/>
              </a:srgbClr>
            </a:gs>
            <a:gs pos="50000">
              <a:srgbClr val="D9D9D9">
                <a:alpha val="100000"/>
              </a:srgbClr>
            </a:gs>
            <a:gs pos="100000">
              <a:srgbClr val="9393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3160027" y="810328"/>
            <a:ext cx="4345969" cy="4114800"/>
          </a:xfrm>
          <a:custGeom>
            <a:avLst/>
            <a:gdLst/>
            <a:ahLst/>
            <a:cxnLst/>
            <a:rect l="l" t="t" r="r" b="b"/>
            <a:pathLst>
              <a:path w="4345969" h="4114800">
                <a:moveTo>
                  <a:pt x="0" y="0"/>
                </a:moveTo>
                <a:lnTo>
                  <a:pt x="4345969" y="0"/>
                </a:lnTo>
                <a:lnTo>
                  <a:pt x="4345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64779" y="8659390"/>
            <a:ext cx="4444486" cy="1882846"/>
          </a:xfrm>
          <a:custGeom>
            <a:avLst/>
            <a:gdLst/>
            <a:ahLst/>
            <a:cxnLst/>
            <a:rect l="l" t="t" r="r" b="b"/>
            <a:pathLst>
              <a:path w="4444486" h="1882846">
                <a:moveTo>
                  <a:pt x="0" y="0"/>
                </a:moveTo>
                <a:lnTo>
                  <a:pt x="4444485" y="0"/>
                </a:lnTo>
                <a:lnTo>
                  <a:pt x="4444485" y="1882845"/>
                </a:lnTo>
                <a:lnTo>
                  <a:pt x="0" y="1882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5042773" y="9433805"/>
            <a:ext cx="3009645" cy="612873"/>
          </a:xfrm>
          <a:custGeom>
            <a:avLst/>
            <a:gdLst/>
            <a:ahLst/>
            <a:cxnLst/>
            <a:rect l="l" t="t" r="r" b="b"/>
            <a:pathLst>
              <a:path w="3009645" h="612873">
                <a:moveTo>
                  <a:pt x="0" y="0"/>
                </a:moveTo>
                <a:lnTo>
                  <a:pt x="3009644" y="0"/>
                </a:lnTo>
                <a:lnTo>
                  <a:pt x="3009644" y="612873"/>
                </a:lnTo>
                <a:lnTo>
                  <a:pt x="0" y="612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A140D5F-8E5D-4ED0-9184-D53CFA292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9872347"/>
              </p:ext>
            </p:extLst>
          </p:nvPr>
        </p:nvGraphicFramePr>
        <p:xfrm>
          <a:off x="3048000" y="10795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D0BF0EC3-BD53-4EFE-94AF-D741BA463920}"/>
              </a:ext>
            </a:extLst>
          </p:cNvPr>
          <p:cNvGrpSpPr/>
          <p:nvPr/>
        </p:nvGrpSpPr>
        <p:grpSpPr>
          <a:xfrm>
            <a:off x="10873149" y="-112759"/>
            <a:ext cx="8024451" cy="1903460"/>
            <a:chOff x="0" y="-66675"/>
            <a:chExt cx="3312016" cy="95052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30D572C-2879-40DF-814A-252A1B31C66E}"/>
                </a:ext>
              </a:extLst>
            </p:cNvPr>
            <p:cNvSpPr/>
            <p:nvPr/>
          </p:nvSpPr>
          <p:spPr>
            <a:xfrm>
              <a:off x="81107" y="19611"/>
              <a:ext cx="2943251" cy="864242"/>
            </a:xfrm>
            <a:custGeom>
              <a:avLst/>
              <a:gdLst/>
              <a:ahLst/>
              <a:cxnLst/>
              <a:rect l="l" t="t" r="r" b="b"/>
              <a:pathLst>
                <a:path w="3312016" h="864242">
                  <a:moveTo>
                    <a:pt x="32014" y="0"/>
                  </a:moveTo>
                  <a:lnTo>
                    <a:pt x="3280003" y="0"/>
                  </a:lnTo>
                  <a:cubicBezTo>
                    <a:pt x="3288493" y="0"/>
                    <a:pt x="3296636" y="3373"/>
                    <a:pt x="3302639" y="9377"/>
                  </a:cubicBezTo>
                  <a:cubicBezTo>
                    <a:pt x="3308643" y="15380"/>
                    <a:pt x="3312016" y="23523"/>
                    <a:pt x="3312016" y="32014"/>
                  </a:cubicBezTo>
                  <a:lnTo>
                    <a:pt x="3312016" y="832228"/>
                  </a:lnTo>
                  <a:cubicBezTo>
                    <a:pt x="3312016" y="840719"/>
                    <a:pt x="3308643" y="848861"/>
                    <a:pt x="3302639" y="854865"/>
                  </a:cubicBezTo>
                  <a:cubicBezTo>
                    <a:pt x="3296636" y="860869"/>
                    <a:pt x="3288493" y="864242"/>
                    <a:pt x="3280003" y="864242"/>
                  </a:cubicBezTo>
                  <a:lnTo>
                    <a:pt x="32014" y="864242"/>
                  </a:lnTo>
                  <a:cubicBezTo>
                    <a:pt x="23523" y="864242"/>
                    <a:pt x="15380" y="860869"/>
                    <a:pt x="9377" y="854865"/>
                  </a:cubicBezTo>
                  <a:cubicBezTo>
                    <a:pt x="3373" y="848861"/>
                    <a:pt x="0" y="840719"/>
                    <a:pt x="0" y="832228"/>
                  </a:cubicBezTo>
                  <a:lnTo>
                    <a:pt x="0" y="32014"/>
                  </a:lnTo>
                  <a:cubicBezTo>
                    <a:pt x="0" y="23523"/>
                    <a:pt x="3373" y="15380"/>
                    <a:pt x="9377" y="9377"/>
                  </a:cubicBezTo>
                  <a:cubicBezTo>
                    <a:pt x="15380" y="3373"/>
                    <a:pt x="23523" y="0"/>
                    <a:pt x="32014" y="0"/>
                  </a:cubicBezTo>
                  <a:close/>
                </a:path>
              </a:pathLst>
            </a:custGeom>
            <a:solidFill>
              <a:srgbClr val="2A578C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BB7DEE-A8D1-4E68-8A08-629AF0AAF51A}"/>
                </a:ext>
              </a:extLst>
            </p:cNvPr>
            <p:cNvSpPr txBox="1"/>
            <p:nvPr/>
          </p:nvSpPr>
          <p:spPr>
            <a:xfrm>
              <a:off x="0" y="-66675"/>
              <a:ext cx="3312016" cy="930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723941D-4B68-4CD8-993D-3972E62A7789}"/>
              </a:ext>
            </a:extLst>
          </p:cNvPr>
          <p:cNvSpPr txBox="1"/>
          <p:nvPr/>
        </p:nvSpPr>
        <p:spPr>
          <a:xfrm>
            <a:off x="11320245" y="404893"/>
            <a:ext cx="6732173" cy="92333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БДД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569422-A76A-497F-89A5-B87601AEF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0" y="133320"/>
            <a:ext cx="5343728" cy="40077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A9CD8F-0501-4C01-A93D-71FCF60746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1" y="6038881"/>
            <a:ext cx="5343727" cy="40077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655C7F-83CF-40E3-9AFB-3ECE82309B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3214156"/>
            <a:ext cx="4641218" cy="3565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39393">
                <a:alpha val="100000"/>
              </a:srgbClr>
            </a:gs>
            <a:gs pos="50000">
              <a:srgbClr val="D9D9D9">
                <a:alpha val="100000"/>
              </a:srgbClr>
            </a:gs>
            <a:gs pos="100000">
              <a:srgbClr val="9393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822906" y="7067942"/>
            <a:ext cx="5275122" cy="4114800"/>
          </a:xfrm>
          <a:custGeom>
            <a:avLst/>
            <a:gdLst/>
            <a:ahLst/>
            <a:cxnLst/>
            <a:rect l="l" t="t" r="r" b="b"/>
            <a:pathLst>
              <a:path w="5275122" h="4114800">
                <a:moveTo>
                  <a:pt x="0" y="0"/>
                </a:moveTo>
                <a:lnTo>
                  <a:pt x="5275123" y="0"/>
                </a:lnTo>
                <a:lnTo>
                  <a:pt x="52751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2618" y="-3078"/>
            <a:ext cx="9419677" cy="2379642"/>
            <a:chOff x="0" y="0"/>
            <a:chExt cx="2480903" cy="22805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80903" cy="2280577"/>
            </a:xfrm>
            <a:custGeom>
              <a:avLst/>
              <a:gdLst/>
              <a:ahLst/>
              <a:cxnLst/>
              <a:rect l="l" t="t" r="r" b="b"/>
              <a:pathLst>
                <a:path w="2480903" h="2280577">
                  <a:moveTo>
                    <a:pt x="42738" y="0"/>
                  </a:moveTo>
                  <a:lnTo>
                    <a:pt x="2438165" y="0"/>
                  </a:lnTo>
                  <a:cubicBezTo>
                    <a:pt x="2449499" y="0"/>
                    <a:pt x="2460370" y="4503"/>
                    <a:pt x="2468385" y="12518"/>
                  </a:cubicBezTo>
                  <a:cubicBezTo>
                    <a:pt x="2476400" y="20533"/>
                    <a:pt x="2480903" y="31403"/>
                    <a:pt x="2480903" y="42738"/>
                  </a:cubicBezTo>
                  <a:lnTo>
                    <a:pt x="2480903" y="2237839"/>
                  </a:lnTo>
                  <a:cubicBezTo>
                    <a:pt x="2480903" y="2249173"/>
                    <a:pt x="2476400" y="2260044"/>
                    <a:pt x="2468385" y="2268059"/>
                  </a:cubicBezTo>
                  <a:cubicBezTo>
                    <a:pt x="2460370" y="2276074"/>
                    <a:pt x="2449499" y="2280577"/>
                    <a:pt x="2438165" y="2280577"/>
                  </a:cubicBezTo>
                  <a:lnTo>
                    <a:pt x="42738" y="2280577"/>
                  </a:lnTo>
                  <a:cubicBezTo>
                    <a:pt x="31403" y="2280577"/>
                    <a:pt x="20533" y="2276074"/>
                    <a:pt x="12518" y="2268059"/>
                  </a:cubicBezTo>
                  <a:cubicBezTo>
                    <a:pt x="4503" y="2260044"/>
                    <a:pt x="0" y="2249173"/>
                    <a:pt x="0" y="2237839"/>
                  </a:cubicBezTo>
                  <a:lnTo>
                    <a:pt x="0" y="42738"/>
                  </a:lnTo>
                  <a:cubicBezTo>
                    <a:pt x="0" y="31403"/>
                    <a:pt x="4503" y="20533"/>
                    <a:pt x="12518" y="12518"/>
                  </a:cubicBezTo>
                  <a:cubicBezTo>
                    <a:pt x="20533" y="4503"/>
                    <a:pt x="31403" y="0"/>
                    <a:pt x="42738" y="0"/>
                  </a:cubicBezTo>
                  <a:close/>
                </a:path>
              </a:pathLst>
            </a:custGeom>
            <a:solidFill>
              <a:srgbClr val="2A578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480903" cy="2347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9982200" y="-1826045"/>
            <a:ext cx="5275122" cy="4114800"/>
          </a:xfrm>
          <a:custGeom>
            <a:avLst/>
            <a:gdLst/>
            <a:ahLst/>
            <a:cxnLst/>
            <a:rect l="l" t="t" r="r" b="b"/>
            <a:pathLst>
              <a:path w="5275122" h="4114800">
                <a:moveTo>
                  <a:pt x="0" y="0"/>
                </a:moveTo>
                <a:lnTo>
                  <a:pt x="5275122" y="0"/>
                </a:lnTo>
                <a:lnTo>
                  <a:pt x="5275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66821" y="231355"/>
            <a:ext cx="8553733" cy="19236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80"/>
              </a:lnSpc>
            </a:pPr>
            <a:r>
              <a:rPr lang="ru-RU" sz="6800" b="1" dirty="0">
                <a:solidFill>
                  <a:srgbClr val="FFFFFF"/>
                </a:solidFill>
                <a:latin typeface="Times New Roman" panose="02020603050405020304" pitchFamily="18" charset="0"/>
                <a:ea typeface="Agrandir Bold"/>
                <a:cs typeface="Times New Roman" panose="02020603050405020304" pitchFamily="18" charset="0"/>
                <a:sym typeface="Agrandir Bold"/>
              </a:rPr>
              <a:t>Межквартальные проезды</a:t>
            </a:r>
            <a:endParaRPr lang="en-US" sz="6800" b="1" dirty="0">
              <a:solidFill>
                <a:srgbClr val="FFFFFF"/>
              </a:solidFill>
              <a:latin typeface="Times New Roman" panose="02020603050405020304" pitchFamily="18" charset="0"/>
              <a:ea typeface="Agrandir Bold"/>
              <a:cs typeface="Times New Roman" panose="02020603050405020304" pitchFamily="18" charset="0"/>
              <a:sym typeface="Agrandir Bold"/>
            </a:endParaRPr>
          </a:p>
        </p:txBody>
      </p:sp>
      <p:sp>
        <p:nvSpPr>
          <p:cNvPr id="25" name="Freeform 25"/>
          <p:cNvSpPr/>
          <p:nvPr/>
        </p:nvSpPr>
        <p:spPr>
          <a:xfrm rot="-10800000">
            <a:off x="16038016" y="7562092"/>
            <a:ext cx="3681137" cy="2898059"/>
          </a:xfrm>
          <a:custGeom>
            <a:avLst/>
            <a:gdLst/>
            <a:ahLst/>
            <a:cxnLst/>
            <a:rect l="l" t="t" r="r" b="b"/>
            <a:pathLst>
              <a:path w="3681137" h="2898059">
                <a:moveTo>
                  <a:pt x="0" y="0"/>
                </a:moveTo>
                <a:lnTo>
                  <a:pt x="3681137" y="0"/>
                </a:lnTo>
                <a:lnTo>
                  <a:pt x="3681137" y="2898059"/>
                </a:lnTo>
                <a:lnTo>
                  <a:pt x="0" y="2898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9589B02-82FE-4966-AFA6-415689E7F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1" y="2803211"/>
            <a:ext cx="3681138" cy="4908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7681AF-C377-4335-81CD-7EA1D9D53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14" y="6582686"/>
            <a:ext cx="4777062" cy="35827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5781D5D-5DC0-4201-BF12-313D17F658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983" y="1423700"/>
            <a:ext cx="3681138" cy="4908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F9A240B-31C7-44C9-A425-C599C41EC6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971" y="6582687"/>
            <a:ext cx="4782212" cy="35827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BB986C3-E492-4E49-B3B2-1F2E64210E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263" y="121515"/>
            <a:ext cx="3681138" cy="4908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B671A9-0CD4-43FB-B77A-F0A870902F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536" y="5257303"/>
            <a:ext cx="3681137" cy="4908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7F28FE5-8DCE-4CE0-8613-CAC911280249}"/>
              </a:ext>
            </a:extLst>
          </p:cNvPr>
          <p:cNvSpPr txBox="1"/>
          <p:nvPr/>
        </p:nvSpPr>
        <p:spPr>
          <a:xfrm>
            <a:off x="4892465" y="3274455"/>
            <a:ext cx="8940927" cy="86177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объекта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E0FB9B4-3FA5-4679-8366-B802FD10D4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8698" y="3694896"/>
            <a:ext cx="365792" cy="36579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5652BFB-5C9C-414F-9D41-740233E73A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8698" y="4395675"/>
            <a:ext cx="365792" cy="36579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869CEEC-0A89-4E80-9C07-FB8F94D90FD0}"/>
              </a:ext>
            </a:extLst>
          </p:cNvPr>
          <p:cNvSpPr txBox="1"/>
          <p:nvPr/>
        </p:nvSpPr>
        <p:spPr>
          <a:xfrm>
            <a:off x="4914256" y="3956145"/>
            <a:ext cx="8940927" cy="86177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более 85000 м2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254</Words>
  <Application>Microsoft Office PowerPoint</Application>
  <PresentationFormat>Произвольный</PresentationFormat>
  <Paragraphs>49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Arial</vt:lpstr>
      <vt:lpstr>Times New Roman</vt:lpstr>
      <vt:lpstr>Poppins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Татьяна горхозяйство</dc:title>
  <cp:lastModifiedBy>Арен Татьяна Николаевна</cp:lastModifiedBy>
  <cp:revision>45</cp:revision>
  <dcterms:created xsi:type="dcterms:W3CDTF">2006-08-16T00:00:00Z</dcterms:created>
  <dcterms:modified xsi:type="dcterms:W3CDTF">2025-11-06T14:07:00Z</dcterms:modified>
  <dc:identifier>DAG3wSfoo6g</dc:identifier>
</cp:coreProperties>
</file>