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260" r:id="rId4"/>
    <p:sldId id="257" r:id="rId5"/>
    <p:sldId id="261" r:id="rId6"/>
    <p:sldId id="262" r:id="rId7"/>
    <p:sldId id="263" r:id="rId8"/>
    <p:sldId id="268" r:id="rId9"/>
    <p:sldId id="264" r:id="rId10"/>
    <p:sldId id="265" r:id="rId11"/>
    <p:sldId id="267" r:id="rId12"/>
    <p:sldId id="269" r:id="rId13"/>
    <p:sldId id="270" r:id="rId14"/>
    <p:sldId id="283" r:id="rId15"/>
    <p:sldId id="272" r:id="rId16"/>
    <p:sldId id="273" r:id="rId17"/>
    <p:sldId id="274" r:id="rId18"/>
    <p:sldId id="286" r:id="rId19"/>
    <p:sldId id="277" r:id="rId20"/>
    <p:sldId id="278" r:id="rId21"/>
    <p:sldId id="279" r:id="rId22"/>
    <p:sldId id="280" r:id="rId23"/>
    <p:sldId id="281" r:id="rId24"/>
    <p:sldId id="285" r:id="rId25"/>
    <p:sldId id="287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A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7" autoAdjust="0"/>
  </p:normalViewPr>
  <p:slideViewPr>
    <p:cSldViewPr>
      <p:cViewPr varScale="1">
        <p:scale>
          <a:sx n="70" d="100"/>
          <a:sy n="70" d="100"/>
        </p:scale>
        <p:origin x="-102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80624-0163-43B7-AACD-50EACD8C7FA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6F095-04DF-4002-B87A-E6E86BB58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88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7226-EA73-432C-A713-FC77CBB65DC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1973D-3D93-4983-BEE7-B8397D8B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973D-3D93-4983-BEE7-B8397D8BF7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973D-3D93-4983-BEE7-B8397D8BF7F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5F0AE31-90BE-499E-B2DA-CA0D89969B7D}" type="datetime1">
              <a:rPr lang="ru-RU" smtClean="0"/>
              <a:t>16.01.2025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5FD1-1DA1-4EDD-A4F6-A984C07B77A9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E7FA-2B1F-4331-98A0-D72806E82081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3B13-55C7-4F71-A1F8-EDCBA06702CC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7AA6A9-C361-49B9-AACE-2F2DC7960C8B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EAD1-5658-4658-85B4-2509A4211131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1680-3EC9-4563-B362-861899D7D508}" type="datetime1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7641-28B4-40A4-8389-E759E471C474}" type="datetime1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7D88-085F-4DAF-8F81-24A3E5AB30B2}" type="datetime1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2B1-2BE5-4E18-B47A-C17807EF5267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BC09-521C-4304-81A1-432E379D10F4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AD6B40-9BF0-48C3-B92E-28EEA0FAE9E8}" type="datetime1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060C87-2508-42A1-882C-B8584179DF1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7.jpe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8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7.jpe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8.jpeg"/><Relationship Id="rId7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27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27.jpeg"/><Relationship Id="rId10" Type="http://schemas.openxmlformats.org/officeDocument/2006/relationships/image" Target="../media/image72.jpeg"/><Relationship Id="rId4" Type="http://schemas.openxmlformats.org/officeDocument/2006/relationships/image" Target="../media/image8.jpeg"/><Relationship Id="rId9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8.jpeg"/><Relationship Id="rId7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27.jpe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8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.jpeg"/><Relationship Id="rId7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27.jpeg"/><Relationship Id="rId9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.jpeg"/><Relationship Id="rId7" Type="http://schemas.openxmlformats.org/officeDocument/2006/relationships/image" Target="../media/image9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8.jpeg"/><Relationship Id="rId7" Type="http://schemas.openxmlformats.org/officeDocument/2006/relationships/image" Target="../media/image9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645024"/>
            <a:ext cx="5256584" cy="151216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О реализации мероприятий Года семьи в образовательных учреждениях города Калуги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858000" cy="5334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Лыткина О.А.,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начальник управления образования г. Калуги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192" y="188640"/>
            <a:ext cx="1921618" cy="18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3221" y="2420888"/>
            <a:ext cx="4877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+mj-lt"/>
              </a:rPr>
              <a:t>ГОРОДСКАЯ УПРАВА ГОРОДА КАЛУГИ</a:t>
            </a:r>
          </a:p>
          <a:p>
            <a:pPr algn="ctr"/>
            <a:r>
              <a:rPr lang="ru-RU" altLang="ru-RU" sz="2000" dirty="0" smtClean="0">
                <a:latin typeface="+mj-lt"/>
              </a:rPr>
              <a:t>Управление образования города Калуги</a:t>
            </a:r>
            <a:endParaRPr lang="ru-RU" altLang="ru-RU" sz="2000" dirty="0">
              <a:latin typeface="+mj-lt"/>
            </a:endParaRPr>
          </a:p>
        </p:txBody>
      </p:sp>
      <p:pic>
        <p:nvPicPr>
          <p:cNvPr id="6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717032"/>
            <a:ext cx="1656184" cy="11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36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Цикл городских мероприятий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6727" y="1338858"/>
            <a:ext cx="7350546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Calibri" pitchFamily="34" charset="0"/>
                <a:cs typeface="Calibri" pitchFamily="34" charset="0"/>
              </a:rPr>
              <a:t>Городской спортивный праздник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«Всей семьёй – в школьный спортзал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!»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(МБОУ № 17)</a:t>
            </a:r>
            <a:endParaRPr lang="ru-RU" sz="14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568" y="6380241"/>
            <a:ext cx="1981200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10</a:t>
            </a:fld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37902" y="2204864"/>
            <a:ext cx="8668196" cy="1800000"/>
            <a:chOff x="172306" y="2204864"/>
            <a:chExt cx="8668196" cy="180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06" y="2204864"/>
              <a:ext cx="32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94" name="Picture 2" descr="\\10.1.1.1\общая\Сборник КО\Сборник КО 2024-25\ФОТО\4.2.7 воспитание\фото 94 городской фестиваль Всей семьей в школьный спортивный зал общее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558" b="24546"/>
            <a:stretch/>
          </p:blipFill>
          <p:spPr bwMode="auto">
            <a:xfrm>
              <a:off x="3495797" y="2204864"/>
              <a:ext cx="3871214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502" y="2204864"/>
              <a:ext cx="135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80501" y="4401108"/>
            <a:ext cx="8982998" cy="1800000"/>
            <a:chOff x="107504" y="4401108"/>
            <a:chExt cx="8982998" cy="180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502" y="4401108"/>
              <a:ext cx="32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01108"/>
              <a:ext cx="32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" r="6513"/>
            <a:stretch/>
          </p:blipFill>
          <p:spPr>
            <a:xfrm>
              <a:off x="3157478" y="4401108"/>
              <a:ext cx="2883049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54459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Цикл городских мероприятий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0092" y="1327381"/>
            <a:ext cx="51249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Calibri" pitchFamily="34" charset="0"/>
                <a:cs typeface="Calibri" pitchFamily="34" charset="0"/>
              </a:rPr>
              <a:t>Г</a:t>
            </a:r>
            <a:r>
              <a:rPr lang="ru-RU" sz="2000" b="1" u="sng" dirty="0" smtClean="0">
                <a:latin typeface="Calibri" pitchFamily="34" charset="0"/>
                <a:cs typeface="Calibri" pitchFamily="34" charset="0"/>
              </a:rPr>
              <a:t>ородской родительский форум</a:t>
            </a:r>
          </a:p>
          <a:p>
            <a:pPr algn="ctr"/>
            <a:r>
              <a:rPr lang="ru-RU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Традиционные  духовно-нравственные семейные ценности» 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международный </a:t>
            </a:r>
            <a:r>
              <a:rPr lang="ru-RU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день семьи</a:t>
            </a:r>
            <a:endParaRPr lang="ru-RU" sz="20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\\10.1.1.1\общая\Сборник КО\Сборник КО 2024-25\ФОТО\4.2.7 воспитание\фото 111 родительский форум ДНЦ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758795"/>
            <a:ext cx="248483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10.1.1.1\общая\Сборник КО\Сборник КО 2024-25\ФОТО\4.2.7 воспитание\фото 115 родит. форум ДНЦ о.Илья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1330" y="1196752"/>
            <a:ext cx="284108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10.1.1.1\общая\Сборник КО\Сборник КО 2024-25\ФОТО\4.2.7 воспитание\фото 113 родит. форум ДНЦ пряники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72" y="4439302"/>
            <a:ext cx="3096000" cy="2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0760" y="6488868"/>
            <a:ext cx="1981200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58" y="4703302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93" y="2758795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93" y="4703302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39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  <a:ea typeface="Cambria" pitchFamily="18" charset="0"/>
              </a:rPr>
              <a:t>Воспитательная работа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школ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031" y="1346957"/>
            <a:ext cx="8278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Школьный родительский </a:t>
            </a:r>
            <a:r>
              <a:rPr lang="ru-RU" sz="2000" b="1" dirty="0">
                <a:latin typeface="+mj-lt"/>
              </a:rPr>
              <a:t>форум  </a:t>
            </a:r>
            <a:r>
              <a:rPr lang="ru-RU" sz="2000" dirty="0" smtClean="0">
                <a:latin typeface="+mj-lt"/>
              </a:rPr>
              <a:t>(</a:t>
            </a:r>
            <a:r>
              <a:rPr lang="ru-RU" sz="2000" i="1" dirty="0" smtClean="0">
                <a:latin typeface="+mj-lt"/>
              </a:rPr>
              <a:t>МБОУ №10)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2000" i="1" dirty="0">
                <a:solidFill>
                  <a:srgbClr val="FF0000"/>
                </a:solidFill>
                <a:latin typeface="+mj-lt"/>
              </a:rPr>
              <a:t>От 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Года педагога </a:t>
            </a:r>
            <a:r>
              <a:rPr lang="ru-RU" sz="2000" i="1" dirty="0">
                <a:solidFill>
                  <a:srgbClr val="FF0000"/>
                </a:solidFill>
                <a:latin typeface="+mj-lt"/>
              </a:rPr>
              <a:t>и наставника к 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Году семьи»</a:t>
            </a:r>
          </a:p>
        </p:txBody>
      </p:sp>
      <p:pic>
        <p:nvPicPr>
          <p:cNvPr id="12290" name="Picture 2" descr="\\10.1.1.1\общая\Сборник КО\Сборник КО 2024-25\ФОТО\4.2.7 воспитание\фото 14 МБОУ 10 Родительский дайджест обложка журнал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061" y="2564904"/>
            <a:ext cx="2509395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10.1.1.1\общая\Сборник КО\Сборник КО 2024-25\ФОТО\4.2.7 воспитание\фото 13 МБОУ 10 родительский форум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8031" y="2564904"/>
            <a:ext cx="2838519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!Данные пользователя\Рабочий стол\7MjbJ_FW3qr4Wnxu5bU2GiiR1e9z9rLdeEH006_K9erXBado9MwQe_8XIw6MWoRW_HlXI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833" y="2600908"/>
            <a:ext cx="262594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!Данные пользователя\Рабочий стол\family-plannin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5" y="1413342"/>
            <a:ext cx="862674" cy="5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4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  <a:ea typeface="Cambria" pitchFamily="18" charset="0"/>
              </a:rPr>
              <a:t>Воспитательная работа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школ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788" y="1346957"/>
            <a:ext cx="82784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+mj-lt"/>
              </a:rPr>
              <a:t>                 Семейный фестиваль.</a:t>
            </a:r>
          </a:p>
          <a:p>
            <a:pPr algn="r"/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                   Семейный </a:t>
            </a:r>
            <a:r>
              <a:rPr lang="ru-RU" b="1" dirty="0">
                <a:latin typeface="+mj-lt"/>
              </a:rPr>
              <a:t>межшкольный туристический </a:t>
            </a:r>
            <a:r>
              <a:rPr lang="ru-RU" b="1" dirty="0" smtClean="0">
                <a:latin typeface="+mj-lt"/>
              </a:rPr>
              <a:t>слет</a:t>
            </a:r>
          </a:p>
          <a:p>
            <a:pPr algn="r"/>
            <a:r>
              <a:rPr lang="ru-RU" b="1" dirty="0" smtClean="0">
                <a:latin typeface="+mj-lt"/>
              </a:rPr>
              <a:t>«Всей </a:t>
            </a:r>
            <a:r>
              <a:rPr lang="ru-RU" b="1" dirty="0">
                <a:latin typeface="+mj-lt"/>
              </a:rPr>
              <a:t>семьей в поход</a:t>
            </a:r>
            <a:r>
              <a:rPr lang="ru-RU" b="1" dirty="0" smtClean="0">
                <a:latin typeface="+mj-lt"/>
              </a:rPr>
              <a:t>!» </a:t>
            </a:r>
            <a:r>
              <a:rPr lang="ru-RU" dirty="0" smtClean="0">
                <a:latin typeface="+mj-lt"/>
              </a:rPr>
              <a:t>(</a:t>
            </a:r>
            <a:r>
              <a:rPr lang="ru-RU" i="1" dirty="0" smtClean="0">
                <a:latin typeface="+mj-lt"/>
              </a:rPr>
              <a:t>МБОУ №25)</a:t>
            </a:r>
            <a:endParaRPr lang="ru-RU" i="1" dirty="0">
              <a:latin typeface="+mj-lt"/>
            </a:endParaRPr>
          </a:p>
        </p:txBody>
      </p:sp>
      <p:pic>
        <p:nvPicPr>
          <p:cNvPr id="13315" name="Picture 3" descr="D:\!Данные пользователя\Рабочий стол\family-plann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5" y="1413342"/>
            <a:ext cx="862674" cy="5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81773" y="2492896"/>
            <a:ext cx="8380455" cy="1800000"/>
            <a:chOff x="296001" y="2492896"/>
            <a:chExt cx="8380455" cy="1800000"/>
          </a:xfrm>
        </p:grpSpPr>
        <p:pic>
          <p:nvPicPr>
            <p:cNvPr id="13314" name="Picture 2" descr="\\10.1.1.1\общая\Сборник КО\Сборник КО 2024-25\ФОТО\4.2.7 воспитание\фото 26 МБОУ 25 школа семейный фестиваль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01" y="2492896"/>
              <a:ext cx="2699473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983" y="2492896"/>
              <a:ext cx="2699473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701" y="2492896"/>
              <a:ext cx="2701055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184887" y="4499958"/>
            <a:ext cx="8774226" cy="1800000"/>
            <a:chOff x="118254" y="4499958"/>
            <a:chExt cx="8774226" cy="180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2417" y="4499958"/>
              <a:ext cx="3260063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54" y="4499958"/>
              <a:ext cx="2701055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5677" y="4499958"/>
              <a:ext cx="3280373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82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  <a:ea typeface="Cambria" pitchFamily="18" charset="0"/>
              </a:rPr>
              <a:t>Воспитательная работа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школ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788" y="1346957"/>
            <a:ext cx="82784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Лаборатория родительского </a:t>
            </a:r>
            <a:r>
              <a:rPr lang="ru-RU" b="1" dirty="0" smtClean="0">
                <a:latin typeface="+mj-lt"/>
              </a:rPr>
              <a:t>опыта</a:t>
            </a:r>
          </a:p>
          <a:p>
            <a:pPr algn="ctr"/>
            <a:r>
              <a:rPr lang="ru-RU" dirty="0" smtClean="0">
                <a:latin typeface="+mj-lt"/>
              </a:rPr>
              <a:t>(</a:t>
            </a:r>
            <a:r>
              <a:rPr lang="ru-RU" i="1" dirty="0" smtClean="0">
                <a:latin typeface="+mj-lt"/>
              </a:rPr>
              <a:t>МБОУ №15)</a:t>
            </a:r>
            <a:endParaRPr lang="ru-RU" i="1" dirty="0">
              <a:latin typeface="+mj-lt"/>
            </a:endParaRPr>
          </a:p>
        </p:txBody>
      </p:sp>
      <p:pic>
        <p:nvPicPr>
          <p:cNvPr id="13315" name="Picture 3" descr="D:\!Данные пользователя\Рабочий стол\family-plann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5" y="1413342"/>
            <a:ext cx="862674" cy="5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14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69829" y="2116302"/>
            <a:ext cx="7004342" cy="4320000"/>
            <a:chOff x="1043608" y="2116302"/>
            <a:chExt cx="7004342" cy="4320000"/>
          </a:xfrm>
        </p:grpSpPr>
        <p:pic>
          <p:nvPicPr>
            <p:cNvPr id="1026" name="Picture 2" descr="D:\!Данные пользователя\Рабочий стол\foto_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324" y="2116302"/>
              <a:ext cx="3601759" cy="20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457" y="4315408"/>
              <a:ext cx="3691493" cy="208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116302"/>
              <a:ext cx="2433375" cy="43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116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  <a:ea typeface="Cambria" pitchFamily="18" charset="0"/>
              </a:rPr>
              <a:t>Воспитательная работа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школ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32788" y="1346957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+mj-lt"/>
                </a:rPr>
                <a:t>Родительский клуб «А вы могли бы?» </a:t>
              </a:r>
            </a:p>
            <a:p>
              <a:pPr algn="ctr"/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МБОУ №47)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15</a:t>
            </a:fld>
            <a:endParaRPr lang="ru-RU"/>
          </a:p>
        </p:txBody>
      </p:sp>
      <p:pic>
        <p:nvPicPr>
          <p:cNvPr id="16386" name="Picture 2" descr="\\10.1.1.1\общая\Сборник КО\Сборник КО 2024-25\ФОТО\4.2.7 воспитание\фото 226 МБОУ 47 мастер-классы с родителями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95"/>
          <a:stretch/>
        </p:blipFill>
        <p:spPr bwMode="auto">
          <a:xfrm>
            <a:off x="6640791" y="4368249"/>
            <a:ext cx="186731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8" y="4368249"/>
            <a:ext cx="135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2" y="3142440"/>
            <a:ext cx="3362336" cy="252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64" y="2269816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9816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47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  <a:ea typeface="Cambria" pitchFamily="18" charset="0"/>
              </a:rPr>
              <a:t>Воспитательная работа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школ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32788" y="1346957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</a:rPr>
                <a:t>Ф</a:t>
              </a:r>
              <a:r>
                <a:rPr lang="ru-RU" b="1" dirty="0" smtClean="0">
                  <a:latin typeface="+mj-lt"/>
                </a:rPr>
                <a:t>естиваль патриотической песни </a:t>
              </a:r>
            </a:p>
            <a:p>
              <a:pPr algn="ctr"/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МБОУ №18)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156" y="6457960"/>
            <a:ext cx="1981200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16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92914" y="2133096"/>
            <a:ext cx="7958173" cy="2160000"/>
            <a:chOff x="489404" y="2002227"/>
            <a:chExt cx="7958173" cy="2160000"/>
          </a:xfrm>
        </p:grpSpPr>
        <p:pic>
          <p:nvPicPr>
            <p:cNvPr id="17410" name="Picture 2" descr="\\10.1.1.1\общая\Сборник КО\Сборник КО 2024-25\ФОТО\4.2.7 воспитание\фото 129 МБОУ 18 поем всей семьей 29.02.24.jpe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23" y="2002227"/>
              <a:ext cx="2972674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54"/>
            <a:stretch/>
          </p:blipFill>
          <p:spPr>
            <a:xfrm>
              <a:off x="5995403" y="2002227"/>
              <a:ext cx="2452174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04" y="2002227"/>
              <a:ext cx="2218712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95178" y="4437352"/>
            <a:ext cx="8153644" cy="2160000"/>
            <a:chOff x="507846" y="4301637"/>
            <a:chExt cx="8153644" cy="216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32"/>
            <a:stretch/>
          </p:blipFill>
          <p:spPr>
            <a:xfrm>
              <a:off x="3592977" y="4301637"/>
              <a:ext cx="1983382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490" y="4301637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46" y="4301637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919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mbria" pitchFamily="18" charset="0"/>
                <a:ea typeface="Cambria" pitchFamily="18" charset="0"/>
              </a:rPr>
              <a:t>Воспитательная работа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школ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81945" y="1268760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b="1" dirty="0" smtClean="0">
                  <a:latin typeface="+mj-lt"/>
                </a:rPr>
                <a:t>Всероссийская профессиональная экскурсия в формате «педагогического туризма»</a:t>
              </a:r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МБОУ №8)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59586"/>
            <a:ext cx="1981200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17</a:t>
            </a:fld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68609" y="2060218"/>
            <a:ext cx="8505097" cy="2160000"/>
            <a:chOff x="171359" y="2023878"/>
            <a:chExt cx="8505097" cy="216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430" y="2023878"/>
              <a:ext cx="3242026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9" y="2023878"/>
              <a:ext cx="3156164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676" y="2023878"/>
              <a:ext cx="16146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486298" y="4365344"/>
            <a:ext cx="8269719" cy="2160000"/>
            <a:chOff x="653144" y="4221088"/>
            <a:chExt cx="8269719" cy="21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291" y="4221088"/>
              <a:ext cx="3242026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863" y="4221088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44" y="4221088"/>
              <a:ext cx="16146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496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6288348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Региональные семейные мероприятия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60780" y="1346957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latin typeface="+mj-lt"/>
                </a:rPr>
                <a:t>Форум семейных сообществ «</a:t>
              </a:r>
              <a:r>
                <a:rPr lang="ru-RU" b="1" dirty="0" smtClean="0">
                  <a:latin typeface="+mj-lt"/>
                </a:rPr>
                <a:t>Родные-Любимые»</a:t>
              </a:r>
            </a:p>
            <a:p>
              <a:pPr algn="r"/>
              <a:r>
                <a:rPr lang="ru-RU" b="1" dirty="0" smtClean="0">
                  <a:latin typeface="+mj-lt"/>
                </a:rPr>
                <a:t> </a:t>
              </a:r>
              <a:r>
                <a:rPr lang="ru-RU" i="1" dirty="0" smtClean="0">
                  <a:latin typeface="+mj-lt"/>
                </a:rPr>
                <a:t>(Движение Первых)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59586"/>
            <a:ext cx="1981200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60780" y="5739827"/>
            <a:ext cx="8278425" cy="641501"/>
            <a:chOff x="398031" y="1346957"/>
            <a:chExt cx="8278425" cy="64150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8031" y="1346957"/>
              <a:ext cx="827842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b="1" dirty="0" smtClean="0">
                  <a:latin typeface="+mj-lt"/>
                </a:rPr>
                <a:t>              Военно-патриотический фестиваль </a:t>
              </a:r>
              <a:r>
                <a:rPr lang="ru-RU" b="1" dirty="0">
                  <a:latin typeface="+mj-lt"/>
                </a:rPr>
                <a:t>«Дорога Памяти» </a:t>
              </a:r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МБОУ №16)</a:t>
              </a:r>
            </a:p>
          </p:txBody>
        </p:sp>
        <p:pic>
          <p:nvPicPr>
            <p:cNvPr id="20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90924" y="2251366"/>
            <a:ext cx="8562152" cy="3121850"/>
            <a:chOff x="137558" y="2021602"/>
            <a:chExt cx="8562152" cy="312185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243" y="2021602"/>
              <a:ext cx="4162467" cy="3121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58" y="2021602"/>
              <a:ext cx="4162467" cy="3121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94258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Методические мероприятия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32788" y="1346957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</a:rPr>
                <a:t>П</a:t>
              </a:r>
              <a:r>
                <a:rPr lang="ru-RU" b="1" dirty="0" smtClean="0">
                  <a:latin typeface="+mj-lt"/>
                </a:rPr>
                <a:t>рограммы психологического сопровождения</a:t>
              </a:r>
            </a:p>
            <a:p>
              <a:pPr algn="ctr"/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МБУ «Центр «Стратегия»)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0" name="Picture 2" descr="D:\!Данные пользователя\Рабочий стол\Презентация август 2024\Стратегия\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508153" y="3284937"/>
            <a:ext cx="3678386" cy="209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!Данные пользователя\Рабочий стол\Презентация август 2024\Стратегия\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919" y="2492896"/>
            <a:ext cx="5262209" cy="36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14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5"/>
          <a:stretch/>
        </p:blipFill>
        <p:spPr>
          <a:xfrm>
            <a:off x="1844054" y="2852936"/>
            <a:ext cx="545589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5556" y="1412776"/>
            <a:ext cx="7992888" cy="1417712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>
                <a:solidFill>
                  <a:srgbClr val="0800A8"/>
                </a:solidFill>
              </a:rPr>
              <a:t>«Россия — огромная семья </a:t>
            </a:r>
            <a:r>
              <a:rPr lang="ru-RU" sz="2800" i="1" dirty="0" smtClean="0">
                <a:solidFill>
                  <a:srgbClr val="0800A8"/>
                </a:solidFill>
              </a:rPr>
              <a:t>с </a:t>
            </a:r>
            <a:r>
              <a:rPr lang="ru-RU" sz="2800" i="1" dirty="0">
                <a:solidFill>
                  <a:srgbClr val="0800A8"/>
                </a:solidFill>
              </a:rPr>
              <a:t>общими </a:t>
            </a:r>
            <a:r>
              <a:rPr lang="ru-RU" sz="2800" i="1" dirty="0" smtClean="0">
                <a:solidFill>
                  <a:srgbClr val="0800A8"/>
                </a:solidFill>
              </a:rPr>
              <a:t>ценностями, которые </a:t>
            </a:r>
            <a:r>
              <a:rPr lang="ru-RU" sz="2800" i="1" dirty="0">
                <a:solidFill>
                  <a:srgbClr val="0800A8"/>
                </a:solidFill>
              </a:rPr>
              <a:t>делают нас сильными</a:t>
            </a:r>
            <a:r>
              <a:rPr lang="ru-RU" sz="2800" i="1" dirty="0" smtClean="0">
                <a:solidFill>
                  <a:srgbClr val="0800A8"/>
                </a:solidFill>
              </a:rPr>
              <a:t>»</a:t>
            </a:r>
          </a:p>
          <a:p>
            <a:pPr marL="0" indent="0" algn="r">
              <a:buNone/>
            </a:pPr>
            <a:r>
              <a:rPr lang="ru-RU" i="1" dirty="0" err="1" smtClean="0">
                <a:solidFill>
                  <a:srgbClr val="0800A8"/>
                </a:solidFill>
              </a:rPr>
              <a:t>В.В.Путин</a:t>
            </a:r>
            <a:endParaRPr lang="ru-RU" i="1" dirty="0">
              <a:solidFill>
                <a:srgbClr val="0800A8"/>
              </a:solidFill>
            </a:endParaRP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i="1" dirty="0"/>
          </a:p>
        </p:txBody>
      </p:sp>
      <p:pic>
        <p:nvPicPr>
          <p:cNvPr id="2051" name="Picture 3" descr="D:\!Данные пользователя\Рабочий стол\MTAxNjc3XzE1ODgwNzA5OTg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57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Методические мероприятия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8031" y="1346957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+mj-lt"/>
                </a:rPr>
                <a:t>Семейные акции</a:t>
              </a:r>
            </a:p>
            <a:p>
              <a:pPr algn="ctr"/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МБУ «Центр «Стратегия»)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20</a:t>
            </a:fld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609067" y="2148722"/>
            <a:ext cx="7925867" cy="2160000"/>
            <a:chOff x="539552" y="2148722"/>
            <a:chExt cx="7925867" cy="216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705" y="2148722"/>
              <a:ext cx="1580782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48722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640" y="2148722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794" y="2148722"/>
              <a:ext cx="161662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1532751" y="4408497"/>
            <a:ext cx="6078498" cy="2160000"/>
            <a:chOff x="1714142" y="4408497"/>
            <a:chExt cx="6078498" cy="216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40" y="4408497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142" y="4408497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2838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Методические мероприятия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8031" y="1346957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+mj-lt"/>
                </a:rPr>
                <a:t>Конкурсы чтения</a:t>
              </a:r>
            </a:p>
            <a:p>
              <a:pPr algn="ctr"/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МБУ «Центр «Стратегия»)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578" name="Picture 2" descr="D:\!Данные пользователя\Рабочий стол\Презентация август 2024\Стратегия\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031" y="2126851"/>
            <a:ext cx="4822042" cy="223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!Данные пользователя\Рабочий стол\Презентация август 2024\Стратегия\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31" y="4282122"/>
            <a:ext cx="4822041" cy="217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!Данные пользователя\Рабочий стол\Презентация август 2024\Стратегия\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126852"/>
            <a:ext cx="3168352" cy="432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65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Дополнительное образование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8031" y="1268760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err="1">
                  <a:latin typeface="+mj-lt"/>
                </a:rPr>
                <a:t>Р</a:t>
              </a:r>
              <a:r>
                <a:rPr lang="ru-RU" b="1" dirty="0" err="1" smtClean="0">
                  <a:latin typeface="+mj-lt"/>
                </a:rPr>
                <a:t>одительско</a:t>
              </a:r>
              <a:r>
                <a:rPr lang="ru-RU" b="1" dirty="0" smtClean="0">
                  <a:latin typeface="+mj-lt"/>
                </a:rPr>
                <a:t>-детские мероприятия </a:t>
              </a:r>
            </a:p>
            <a:p>
              <a:pPr algn="ctr"/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Центр «Галактика»)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602" name="Picture 2" descr="D:\!Данные пользователя\Рабочий стол\Презентация август 2024\ДОП\Галактика_День любви, семьи и верности_Семейные мастер-классы (2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5" y="2054843"/>
            <a:ext cx="3101763" cy="194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D:\!Данные пользователя\Рабочий стол\Презентация август 2024\ДОП\Галактика_Веселая карусель_семейный мастер-класс_работа с фоамираном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31" y="4004153"/>
            <a:ext cx="3137257" cy="232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D:\!Данные пользователя\Рабочий стол\Презентация август 2024\ДОП\Галактика_Марафон здорового образа жизни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1199" y="2132857"/>
            <a:ext cx="2422271" cy="425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:\!Данные пользователя\Рабочий стол\Презентация август 2024\ДОП\Галактика_Выставка фоторабот _Моя дружная семья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748" y="3356992"/>
            <a:ext cx="2921732" cy="296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D:\!Данные пользователя\Рабочий стол\jIz5_5Hao8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736304" cy="9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50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Дополнительное образование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8031" y="1346957"/>
            <a:ext cx="8278425" cy="646331"/>
            <a:chOff x="398031" y="1346957"/>
            <a:chExt cx="8278425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+mj-lt"/>
                </a:rPr>
                <a:t>Культурно-массовые мероприятия </a:t>
              </a:r>
            </a:p>
            <a:p>
              <a:pPr algn="ctr"/>
              <a:r>
                <a:rPr lang="ru-RU" dirty="0" smtClean="0">
                  <a:latin typeface="+mj-lt"/>
                </a:rPr>
                <a:t>(</a:t>
              </a:r>
              <a:r>
                <a:rPr lang="ru-RU" i="1" dirty="0" smtClean="0">
                  <a:latin typeface="+mj-lt"/>
                </a:rPr>
                <a:t>Центр «Созвездие»)</a:t>
              </a: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6" name="Picture 2" descr="D:\!Данные пользователя\Рабочий стол\Презентация август 2024\ДОП\Созвездие_мастер-классы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53" y="2078490"/>
            <a:ext cx="3533811" cy="209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!Данные пользователя\Рабочий стол\Презентация август 2024\ДОП\Созвездие_Родительский форум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604" y="3640999"/>
            <a:ext cx="4309851" cy="274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D:\!Данные пользователя\Рабочий стол\Презентация август 2024\ДОП\Созвездие_Русская песня-душа России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54" y="4217063"/>
            <a:ext cx="3565634" cy="215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!Данные пользователя\Рабочий стол\__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605" y="2165496"/>
            <a:ext cx="4032448" cy="140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67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Управленческий опыт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98031" y="1196752"/>
            <a:ext cx="8278425" cy="707886"/>
            <a:chOff x="398031" y="1346957"/>
            <a:chExt cx="8278425" cy="7078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8031" y="1346957"/>
              <a:ext cx="8278425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2000" b="1" dirty="0" smtClean="0">
                  <a:latin typeface="+mj-lt"/>
                </a:rPr>
                <a:t>              Городская </a:t>
              </a:r>
              <a:r>
                <a:rPr lang="ru-RU" sz="2000" b="1" dirty="0">
                  <a:latin typeface="+mj-lt"/>
                </a:rPr>
                <a:t>педагогическая конференция </a:t>
              </a:r>
              <a:r>
                <a:rPr lang="ru-RU" sz="2000" b="1" dirty="0" smtClean="0">
                  <a:latin typeface="+mj-lt"/>
                </a:rPr>
                <a:t>«</a:t>
              </a:r>
              <a:r>
                <a:rPr lang="ru-RU" sz="2000" b="1" dirty="0">
                  <a:latin typeface="+mj-lt"/>
                </a:rPr>
                <a:t>Новые аспекты реализации программы воспитания в Год </a:t>
              </a:r>
              <a:r>
                <a:rPr lang="ru-RU" sz="2000" b="1" dirty="0" smtClean="0">
                  <a:latin typeface="+mj-lt"/>
                </a:rPr>
                <a:t>семьи</a:t>
              </a:r>
              <a:r>
                <a:rPr lang="ru-RU" sz="2000" b="1" dirty="0" smtClean="0">
                  <a:latin typeface="+mj-lt"/>
                </a:rPr>
                <a:t>»</a:t>
              </a:r>
              <a:endParaRPr lang="ru-RU" sz="2000" i="1" dirty="0" smtClean="0">
                <a:latin typeface="+mj-lt"/>
              </a:endParaRPr>
            </a:p>
          </p:txBody>
        </p:sp>
        <p:pic>
          <p:nvPicPr>
            <p:cNvPr id="11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25" y="1413342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31" y="1968420"/>
            <a:ext cx="384000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76" y="4149080"/>
            <a:ext cx="324126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68" y="4221368"/>
            <a:ext cx="38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1" y="1968420"/>
            <a:ext cx="38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969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5"/>
          <a:stretch/>
        </p:blipFill>
        <p:spPr>
          <a:xfrm>
            <a:off x="1844054" y="2852936"/>
            <a:ext cx="545589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5556" y="1412776"/>
            <a:ext cx="7992888" cy="1417712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>
                <a:solidFill>
                  <a:srgbClr val="0800A8"/>
                </a:solidFill>
              </a:rPr>
              <a:t>«Россия — огромная семья </a:t>
            </a:r>
            <a:r>
              <a:rPr lang="ru-RU" sz="2800" i="1" dirty="0" smtClean="0">
                <a:solidFill>
                  <a:srgbClr val="0800A8"/>
                </a:solidFill>
              </a:rPr>
              <a:t>с </a:t>
            </a:r>
            <a:r>
              <a:rPr lang="ru-RU" sz="2800" i="1" dirty="0">
                <a:solidFill>
                  <a:srgbClr val="0800A8"/>
                </a:solidFill>
              </a:rPr>
              <a:t>общими </a:t>
            </a:r>
            <a:r>
              <a:rPr lang="ru-RU" sz="2800" i="1" dirty="0" smtClean="0">
                <a:solidFill>
                  <a:srgbClr val="0800A8"/>
                </a:solidFill>
              </a:rPr>
              <a:t>ценностями, которые </a:t>
            </a:r>
            <a:r>
              <a:rPr lang="ru-RU" sz="2800" i="1" dirty="0">
                <a:solidFill>
                  <a:srgbClr val="0800A8"/>
                </a:solidFill>
              </a:rPr>
              <a:t>делают нас сильными</a:t>
            </a:r>
            <a:r>
              <a:rPr lang="ru-RU" sz="2800" i="1" dirty="0" smtClean="0">
                <a:solidFill>
                  <a:srgbClr val="0800A8"/>
                </a:solidFill>
              </a:rPr>
              <a:t>»</a:t>
            </a:r>
          </a:p>
          <a:p>
            <a:pPr marL="0" indent="0" algn="r">
              <a:buNone/>
            </a:pPr>
            <a:r>
              <a:rPr lang="ru-RU" i="1" dirty="0" err="1" smtClean="0">
                <a:solidFill>
                  <a:srgbClr val="0800A8"/>
                </a:solidFill>
              </a:rPr>
              <a:t>В.В.Путин</a:t>
            </a:r>
            <a:endParaRPr lang="ru-RU" i="1" dirty="0">
              <a:solidFill>
                <a:srgbClr val="0800A8"/>
              </a:solidFill>
            </a:endParaRP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i="1" dirty="0"/>
          </a:p>
        </p:txBody>
      </p:sp>
      <p:pic>
        <p:nvPicPr>
          <p:cNvPr id="2051" name="Picture 3" descr="D:\!Данные пользователя\Рабочий стол\MTAxNjc3XzE1ODgwNzA5OTg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2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645024"/>
            <a:ext cx="5256584" cy="151216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О реализации мероприятий Года семьи в образовательных учреждениях города Калуги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858000" cy="5334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Лыткина О.А.,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начальник управления образования г. Калуги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192" y="188640"/>
            <a:ext cx="1921618" cy="18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3221" y="2420888"/>
            <a:ext cx="4877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+mj-lt"/>
              </a:rPr>
              <a:t>ГОРОДСКАЯ УПРАВА ГОРОДА КАЛУГИ</a:t>
            </a:r>
          </a:p>
          <a:p>
            <a:pPr algn="ctr"/>
            <a:r>
              <a:rPr lang="ru-RU" altLang="ru-RU" sz="2000" dirty="0" smtClean="0">
                <a:latin typeface="+mj-lt"/>
              </a:rPr>
              <a:t>Управление образования города Калуги</a:t>
            </a:r>
            <a:endParaRPr lang="ru-RU" altLang="ru-RU" sz="2000" dirty="0">
              <a:latin typeface="+mj-lt"/>
            </a:endParaRPr>
          </a:p>
        </p:txBody>
      </p:sp>
      <p:pic>
        <p:nvPicPr>
          <p:cNvPr id="6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717032"/>
            <a:ext cx="1656184" cy="11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58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ры поддержки сем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581128"/>
            <a:ext cx="52565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Calibri" pitchFamily="34" charset="0"/>
                <a:cs typeface="Calibri" pitchFamily="34" charset="0"/>
              </a:rPr>
              <a:t>В МО «Город Калуга» около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000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многодетных семей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получили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 2024 году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денежную выплату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 приобретение школьной и спортивной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формы.</a:t>
            </a:r>
          </a:p>
          <a:p>
            <a:pPr algn="just" fontAlgn="base"/>
            <a:r>
              <a:rPr lang="ru-RU" dirty="0">
                <a:latin typeface="Calibri" pitchFamily="34" charset="0"/>
                <a:cs typeface="Calibri" pitchFamily="34" charset="0"/>
              </a:rPr>
              <a:t>В целом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58 %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детей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получают бесплатное горячее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питание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Поддержка </a:t>
            </a:r>
            <a:r>
              <a:rPr lang="ru-RU" sz="2400" b="1" dirty="0"/>
              <a:t>семей с детьми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" name="Picture 2" descr="D:\!Данные пользователя\Рабочий стол\136344387fb8bc9bad291896bdb37507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887612" cy="14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4719" y="6492240"/>
            <a:ext cx="1981200" cy="365760"/>
          </a:xfrm>
        </p:spPr>
        <p:txBody>
          <a:bodyPr/>
          <a:lstStyle/>
          <a:p>
            <a:fld id="{AF060C87-2508-42A1-882C-B8584179DF11}" type="slidenum">
              <a:rPr lang="ru-RU" smtClean="0"/>
              <a:t>3</a:t>
            </a:fld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680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/>
              <a:t>Дошкольное образование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59532" y="1101927"/>
            <a:ext cx="8424936" cy="3304987"/>
            <a:chOff x="467544" y="1101927"/>
            <a:chExt cx="8424936" cy="3304987"/>
          </a:xfrm>
        </p:grpSpPr>
        <p:pic>
          <p:nvPicPr>
            <p:cNvPr id="3075" name="Picture 3" descr="D:\!Данные пользователя\Рабочий стол\13037_html_25c7e20d-3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838" y="1101927"/>
              <a:ext cx="1809439" cy="1356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67544" y="1129094"/>
              <a:ext cx="6192689" cy="32778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u="sng" dirty="0" smtClean="0">
                  <a:latin typeface="Calibri" pitchFamily="34" charset="0"/>
                  <a:cs typeface="Calibri" pitchFamily="34" charset="0"/>
                </a:rPr>
                <a:t>Родительские клубы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«</a:t>
              </a: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От А до Я»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 12)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«Развиваемся вместе»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 96)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«Мамочкина школа»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 102)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Семейный центр «Родитель+»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 94)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Школы для родителей «Осознанное </a:t>
              </a:r>
              <a:r>
                <a:rPr lang="ru-RU" sz="1700" dirty="0" err="1" smtClean="0">
                  <a:latin typeface="Calibri" pitchFamily="34" charset="0"/>
                  <a:cs typeface="Calibri" pitchFamily="34" charset="0"/>
                </a:rPr>
                <a:t>родительство</a:t>
              </a: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 82)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«Здоровый дошкольник»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(НСП «Акварель»)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Родительский Университет «С любовью к детям»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 102)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Детско-родительский туристский клуб «Родники»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№34)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700" dirty="0" err="1" smtClean="0">
                  <a:latin typeface="Calibri" pitchFamily="34" charset="0"/>
                  <a:cs typeface="Calibri" pitchFamily="34" charset="0"/>
                </a:rPr>
                <a:t>Коворкинг</a:t>
              </a:r>
              <a:r>
                <a:rPr lang="ru-RU" sz="1700" dirty="0" smtClean="0">
                  <a:latin typeface="Calibri" pitchFamily="34" charset="0"/>
                  <a:cs typeface="Calibri" pitchFamily="34" charset="0"/>
                </a:rPr>
                <a:t>-центр </a:t>
              </a:r>
              <a:r>
                <a:rPr lang="ru-RU" sz="1700" i="1" dirty="0" smtClean="0">
                  <a:latin typeface="Calibri" pitchFamily="34" charset="0"/>
                  <a:cs typeface="Calibri" pitchFamily="34" charset="0"/>
                </a:rPr>
                <a:t>(ДОУ № 18)</a:t>
              </a:r>
            </a:p>
          </p:txBody>
        </p:sp>
        <p:pic>
          <p:nvPicPr>
            <p:cNvPr id="11" name="Рисунок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758635" y="2514776"/>
              <a:ext cx="2133845" cy="16703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Группа 2"/>
          <p:cNvGrpSpPr/>
          <p:nvPr/>
        </p:nvGrpSpPr>
        <p:grpSpPr>
          <a:xfrm>
            <a:off x="125644" y="4509136"/>
            <a:ext cx="8892713" cy="2160224"/>
            <a:chOff x="179512" y="4437128"/>
            <a:chExt cx="8892713" cy="2160224"/>
          </a:xfrm>
        </p:grpSpPr>
        <p:pic>
          <p:nvPicPr>
            <p:cNvPr id="10" name="Рисунок 9" descr="D:\!Данные пользователя\Документы\фото ДОУ\фото дети к планерке гг\конструируем и моделируем вместе с родителями.jp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37240"/>
              <a:ext cx="3384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D:\!Данные пользователя\Документы\фото ДОУ\фото дети к планерке гг\средняя гр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68" y="4437240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2" descr="C:\Users\User\Desktop\Степанова\Здоровье\attachment (11).jpeg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88225" y="4437128"/>
              <a:ext cx="2484000" cy="2160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09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/>
              <a:t>Дошкольное образование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540" y="1340767"/>
            <a:ext cx="8280920" cy="5201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u="sng" dirty="0" smtClean="0">
                <a:latin typeface="Calibri" pitchFamily="34" charset="0"/>
                <a:cs typeface="Calibri" pitchFamily="34" charset="0"/>
              </a:rPr>
              <a:t>47</a:t>
            </a:r>
            <a:r>
              <a:rPr lang="ru-RU" sz="20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u="sng" dirty="0">
                <a:latin typeface="Calibri" pitchFamily="34" charset="0"/>
                <a:cs typeface="Calibri" pitchFamily="34" charset="0"/>
              </a:rPr>
              <a:t>образовательных </a:t>
            </a:r>
            <a:r>
              <a:rPr lang="ru-RU" sz="2000" b="1" u="sng" dirty="0" smtClean="0">
                <a:latin typeface="Calibri" pitchFamily="34" charset="0"/>
                <a:cs typeface="Calibri" pitchFamily="34" charset="0"/>
              </a:rPr>
              <a:t>проектов</a:t>
            </a:r>
          </a:p>
          <a:p>
            <a:pPr algn="ctr"/>
            <a:endParaRPr lang="ru-RU" sz="1600" u="sng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Строим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Экоград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Вместе к исследованиям и творчеству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dirty="0">
                <a:latin typeface="Calibri" pitchFamily="34" charset="0"/>
                <a:cs typeface="Calibri" pitchFamily="34" charset="0"/>
              </a:rPr>
              <a:t>Безопасность детей – забота взрослых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dirty="0">
                <a:latin typeface="Calibri" pitchFamily="34" charset="0"/>
                <a:cs typeface="Calibri" pitchFamily="34" charset="0"/>
              </a:rPr>
              <a:t>Здоровая семья – здоровый 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dirty="0">
                <a:latin typeface="Calibri" pitchFamily="34" charset="0"/>
                <a:cs typeface="Calibri" pitchFamily="34" charset="0"/>
              </a:rPr>
              <a:t>Активный родитель – воспитанный ребенок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и др.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i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i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i="1" dirty="0">
              <a:latin typeface="Calibri" pitchFamily="34" charset="0"/>
              <a:cs typeface="Calibri" pitchFamily="34" charset="0"/>
            </a:endParaRPr>
          </a:p>
          <a:p>
            <a:endParaRPr lang="ru-RU" sz="1600" i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i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D:\!Данные пользователя\Рабочий стол\Rq8ooTPS2h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26" y="3485355"/>
            <a:ext cx="7108555" cy="28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8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Дошкольное образование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28483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231007"/>
            <a:ext cx="8640960" cy="553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Calibri" pitchFamily="34" charset="0"/>
                <a:cs typeface="Calibri" pitchFamily="34" charset="0"/>
              </a:rPr>
              <a:t>Конкурсы детско-родительского творчества:</a:t>
            </a:r>
          </a:p>
          <a:p>
            <a:pPr algn="ctr"/>
            <a:endParaRPr lang="ru-RU" sz="1400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Муниципальные конкурсы: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«Фестиваль семейных талантов»,  «Быть отцом», «Профессия моих родителей», «Семья и финансы» (приняли участие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103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семьи)</a:t>
            </a:r>
          </a:p>
          <a:p>
            <a:r>
              <a:rPr lang="ru-RU" sz="1600" b="1" dirty="0">
                <a:latin typeface="Calibri" pitchFamily="34" charset="0"/>
                <a:cs typeface="Calibri" pitchFamily="34" charset="0"/>
              </a:rPr>
              <a:t>Р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егиональные конкурсы: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 «Читаем вместе», «Мир многоцветных возможностей: с нами каждый важен», «Дети. Творчество. Право» (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56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семей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Всероссийские конкурсы </a:t>
            </a:r>
            <a:r>
              <a:rPr lang="ru-RU" sz="1600" b="1" u="sng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«Генеалогическое древо моей семьи», «Моя счастливая семья», «Мой папа самый сильный», «Моя семья – мое богатство», «Счастливое детство», «Символ нашей семьи», «Семейный оберег», «В объективе – семья», «Всю жизнь – вместе» (стали победителями, лауреатами и  участниками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123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семьи)</a:t>
            </a: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26620" y="4615623"/>
            <a:ext cx="7090760" cy="1981729"/>
            <a:chOff x="611560" y="4154345"/>
            <a:chExt cx="7728625" cy="2160000"/>
          </a:xfrm>
        </p:grpSpPr>
        <p:pic>
          <p:nvPicPr>
            <p:cNvPr id="5122" name="Picture 2" descr="D:\!Данные пользователя\Рабочий стол\Презентация август 2024\дошкольники\IMG-20240821-WA001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185" y="4154345"/>
              <a:ext cx="288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!Данные пользователя\Рабочий стол\Презентация август 2024\дошкольники\IMG-20240821-WA0028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786" y="4154345"/>
              <a:ext cx="169043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D:\!Данные пользователя\Рабочий стол\Презентация август 2024\дошкольники\IMG-20240821-WA0009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154345"/>
              <a:ext cx="2958262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218888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21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/>
              <a:t>Дошкольное образование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3" y="1281425"/>
            <a:ext cx="3528392" cy="49398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консультационных центров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Консультативную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помощь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в 2024 году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получили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596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семей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из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них индивидуальные консультации через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социальные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сети –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149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родителей</a:t>
            </a:r>
          </a:p>
          <a:p>
            <a:pPr algn="ctr"/>
            <a:endParaRPr lang="ru-RU" sz="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7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!Данные пользователя\Рабочий стол\69711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35" y="1700808"/>
            <a:ext cx="479112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!Данные пользователя\Рабочий стол\1682054834_kartinki-pibig-info-p-kartinki-menedzhment-arti-vkontakte-7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30" y="5032590"/>
            <a:ext cx="1597735" cy="11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!Данные пользователя\Рабочий стол\kisspng-symbol-computer-icons-funds-5ada485928df36.486096111524254809167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410" y="1309279"/>
            <a:ext cx="965718" cy="11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70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Цикл городских мероприятий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224" y="4415153"/>
            <a:ext cx="254641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19" y="2348880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380" y="2348880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D:\!Данные пользователя\Рабочий стол\Новый рисунок (1).bm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19" y="4415153"/>
            <a:ext cx="321356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380" y="4415153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02" y="2348880"/>
            <a:ext cx="316049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0142" y="6414272"/>
            <a:ext cx="1981200" cy="365760"/>
          </a:xfrm>
        </p:spPr>
        <p:txBody>
          <a:bodyPr/>
          <a:lstStyle/>
          <a:p>
            <a:fld id="{AF060C87-2508-42A1-882C-B8584179DF11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9165" y="1276490"/>
            <a:ext cx="8224215" cy="707886"/>
            <a:chOff x="519165" y="1276490"/>
            <a:chExt cx="8224215" cy="7078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9165" y="1276490"/>
              <a:ext cx="8224215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2000" i="1" dirty="0" smtClean="0">
                  <a:latin typeface="Cambria" pitchFamily="18" charset="0"/>
                  <a:ea typeface="Cambria" pitchFamily="18" charset="0"/>
                </a:rPr>
                <a:t>        Акция </a:t>
              </a:r>
              <a:r>
                <a:rPr lang="ru-RU" sz="2000" b="1" dirty="0" smtClean="0">
                  <a:latin typeface="Cambria" pitchFamily="18" charset="0"/>
                  <a:ea typeface="Cambria" pitchFamily="18" charset="0"/>
                </a:rPr>
                <a:t>«</a:t>
              </a:r>
              <a:r>
                <a:rPr lang="ru-RU" sz="2000" b="1" dirty="0">
                  <a:latin typeface="Cambria" pitchFamily="18" charset="0"/>
                  <a:ea typeface="Cambria" pitchFamily="18" charset="0"/>
                </a:rPr>
                <a:t>Поколение ЗОЖ» - челлендж «Заснежило 24</a:t>
              </a:r>
              <a:r>
                <a:rPr lang="ru-RU" sz="2000" b="1" dirty="0" smtClean="0">
                  <a:latin typeface="Cambria" pitchFamily="18" charset="0"/>
                  <a:ea typeface="Cambria" pitchFamily="18" charset="0"/>
                </a:rPr>
                <a:t>»: </a:t>
              </a:r>
            </a:p>
            <a:p>
              <a:pPr algn="r"/>
              <a:r>
                <a:rPr lang="ru-RU" sz="2000" i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«</a:t>
              </a:r>
              <a:r>
                <a:rPr lang="ru-RU" sz="2000" i="1" dirty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Наши снежные семейные выходные</a:t>
              </a:r>
              <a:r>
                <a:rPr lang="ru-RU" sz="2000" i="1" dirty="0" smtClean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» и </a:t>
              </a:r>
              <a:r>
                <a:rPr lang="ru-RU" sz="2000" i="1" dirty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</a:rPr>
                <a:t>«Отцовский маршрут» </a:t>
              </a:r>
              <a:endParaRPr lang="ru-RU" sz="2000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pic>
          <p:nvPicPr>
            <p:cNvPr id="18" name="Picture 3" descr="D:\!Данные пользователя\Рабочий стол\family-planning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5" y="1342875"/>
              <a:ext cx="862674" cy="5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399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0" y="1262101"/>
            <a:ext cx="3878239" cy="94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C87-2508-42A1-882C-B8584179DF11}" type="slidenum">
              <a:rPr lang="ru-RU" smtClean="0"/>
              <a:t>9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15172" y="4673704"/>
            <a:ext cx="4041648" cy="157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88640"/>
            <a:ext cx="816792" cy="7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:\!Данные пользователя\Загрузки\фото 2 Финансы - это наше семейное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4194" y="2276872"/>
            <a:ext cx="3557766" cy="223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!Данные пользователя\Рабочий стол\2u9E_QMkjYA-1536x86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68526"/>
            <a:ext cx="1306119" cy="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окументы_Михеева\САЙТ\открытие Года семьи 01.02.2024\ФОТО Финансы это наше семейное\IMG_482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293" y="4727741"/>
            <a:ext cx="2206187" cy="147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_Михеева\САЙТ\открытие Года семьи 01.02.2024\ФОТО Финансы это наше семейное\IMG_497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27741"/>
            <a:ext cx="2206187" cy="14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4008" y="1563757"/>
            <a:ext cx="396044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Открытие года семьи: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конкурс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«Финансы – это наше семейное»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Калужский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филиал 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Финансового университета 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при Правительстве РФ</a:t>
            </a:r>
          </a:p>
          <a:p>
            <a:pPr algn="ctr"/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37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семейных команд</a:t>
            </a:r>
          </a:p>
          <a:p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947948" y="352388"/>
            <a:ext cx="5915000" cy="9906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Цикл городских мероприятий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3610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2492</TotalTime>
  <Words>708</Words>
  <Application>Microsoft Office PowerPoint</Application>
  <PresentationFormat>Экран (4:3)</PresentationFormat>
  <Paragraphs>160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О реализации мероприятий Года семьи в образовательных учреждениях города Калуги </vt:lpstr>
      <vt:lpstr>Презентация PowerPoint</vt:lpstr>
      <vt:lpstr>Поддержка семей с детьми  </vt:lpstr>
      <vt:lpstr>Дошкольное образование </vt:lpstr>
      <vt:lpstr>Дошкольное образование </vt:lpstr>
      <vt:lpstr>Дошкольное образование  </vt:lpstr>
      <vt:lpstr>Дошкольное образование </vt:lpstr>
      <vt:lpstr>Цикл городских мероприятий </vt:lpstr>
      <vt:lpstr>Цикл городских мероприятий </vt:lpstr>
      <vt:lpstr>Цикл городских мероприятий </vt:lpstr>
      <vt:lpstr>Цикл городских мероприятий </vt:lpstr>
      <vt:lpstr>Воспитательная работа школ </vt:lpstr>
      <vt:lpstr>Воспитательная работа школ </vt:lpstr>
      <vt:lpstr>Воспитательная работа школ </vt:lpstr>
      <vt:lpstr>Воспитательная работа школ </vt:lpstr>
      <vt:lpstr>Воспитательная работа школ </vt:lpstr>
      <vt:lpstr>Воспитательная работа школ </vt:lpstr>
      <vt:lpstr>Региональные семейные мероприятия </vt:lpstr>
      <vt:lpstr>Методические мероприятия </vt:lpstr>
      <vt:lpstr>Методические мероприятия </vt:lpstr>
      <vt:lpstr>Методические мероприятия </vt:lpstr>
      <vt:lpstr>Дополнительное образование </vt:lpstr>
      <vt:lpstr>Дополнительное образование </vt:lpstr>
      <vt:lpstr>Управленческий опыт </vt:lpstr>
      <vt:lpstr>Презентация PowerPoint</vt:lpstr>
      <vt:lpstr>О реализации мероприятий Года семьи в образовательных учреждениях города Калуги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аспекты реализации программы воспитания  в Год семьи</dc:title>
  <dc:creator>Пользователь</dc:creator>
  <cp:lastModifiedBy>Пользователь</cp:lastModifiedBy>
  <cp:revision>99</cp:revision>
  <cp:lastPrinted>2025-01-16T05:03:30Z</cp:lastPrinted>
  <dcterms:created xsi:type="dcterms:W3CDTF">2024-08-26T05:18:28Z</dcterms:created>
  <dcterms:modified xsi:type="dcterms:W3CDTF">2025-01-16T11:12:48Z</dcterms:modified>
</cp:coreProperties>
</file>