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4" r:id="rId2"/>
    <p:sldId id="375" r:id="rId3"/>
    <p:sldId id="372" r:id="rId4"/>
    <p:sldId id="377" r:id="rId5"/>
    <p:sldId id="378" r:id="rId6"/>
    <p:sldId id="376" r:id="rId7"/>
    <p:sldId id="381" r:id="rId8"/>
    <p:sldId id="379" r:id="rId9"/>
    <p:sldId id="380" r:id="rId10"/>
    <p:sldId id="385" r:id="rId11"/>
    <p:sldId id="383" r:id="rId12"/>
    <p:sldId id="382" r:id="rId13"/>
    <p:sldId id="384" r:id="rId14"/>
    <p:sldId id="388" r:id="rId15"/>
    <p:sldId id="386" r:id="rId16"/>
    <p:sldId id="387" r:id="rId17"/>
    <p:sldId id="390" r:id="rId18"/>
    <p:sldId id="389" r:id="rId19"/>
    <p:sldId id="393" r:id="rId20"/>
  </p:sldIdLst>
  <p:sldSz cx="9144000" cy="6858000" type="screen4x3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FD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4" autoAdjust="0"/>
  </p:normalViewPr>
  <p:slideViewPr>
    <p:cSldViewPr>
      <p:cViewPr>
        <p:scale>
          <a:sx n="110" d="100"/>
          <a:sy n="110" d="100"/>
        </p:scale>
        <p:origin x="-111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9D9FA8-C9CB-4C3A-A17D-6139CE66CEAC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09B2CF-7964-4859-A54E-E685FBE8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9DC2E2-EE00-442B-A1EF-829EB7F01DA8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E00FA9-7CCC-4FDB-976F-20E3D8C2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026E3A6-87AB-44EF-88FD-38766F49899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026E3A6-87AB-44EF-88FD-38766F49899E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2B44DC-B305-4E21-9603-9C3496D38B4C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868E-ACE1-437C-B90C-70C710F69FF3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6686-E76B-4F05-9E46-1CF09B469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9534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239D-9BD9-404B-98FD-F44489932617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838F-E5DF-490A-BB96-21A1FAC6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952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F456-E72B-4119-85B8-AB6300612CFD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13C4-BDA8-43C8-8CDD-A8D3088CB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5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0EAB-883E-4B6C-A8FB-66CCF9366D40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A88A-4668-4047-B462-D9BE8228B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602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CD94-A5EF-4530-A8CF-D309753B12D5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28B2-D4EA-44B0-A749-71368F3D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080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42CA-04B2-4D23-AA6C-D3DC850A20A4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8201-6A8B-4C51-A643-F0B45DCF8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044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6497-DAD3-4600-AFBD-8627F67E716E}" type="datetime1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500-5E70-4E14-9B39-14D700B13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61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545F-6637-424D-8188-3DA5D6F04BA5}" type="datetime1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733B-9B2D-4319-96A9-B29882E11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174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867C-8C5F-412F-9C8F-DEA41646B993}" type="datetime1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D45B-4FAF-44A7-997D-3B3E0B21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35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EE49-ABF4-438A-BC56-66CDFA2D13EF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B705-AA9F-4008-9B58-6004282F8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475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3AC6-3E06-473D-9CAB-56B3651CC330}" type="datetime1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6BE0-0DF9-4124-8449-74E5DF3C2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67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4D6DB-5FC7-4CCC-A863-0B6352A17A78}" type="datetime1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9EB46-09F6-46F0-A2BF-66A78A8B3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4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4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700" y="739076"/>
            <a:ext cx="7592600" cy="304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-18000" y="3861048"/>
            <a:ext cx="9180000" cy="126188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Palatino Linotype" pitchFamily="18" charset="0"/>
              </a:rPr>
              <a:t>Об итогах Года защитника Отечества </a:t>
            </a:r>
            <a:endParaRPr lang="ru-RU" sz="2800" dirty="0" smtClean="0">
              <a:latin typeface="Palatino Linotype" pitchFamily="18" charset="0"/>
            </a:endParaRPr>
          </a:p>
          <a:p>
            <a:pPr algn="ctr" eaLnBrk="1" hangingPunct="1"/>
            <a:r>
              <a:rPr lang="ru-RU" sz="2400" dirty="0" smtClean="0">
                <a:latin typeface="Palatino Linotype" pitchFamily="18" charset="0"/>
              </a:rPr>
              <a:t>в </a:t>
            </a:r>
            <a:r>
              <a:rPr lang="ru-RU" sz="2400" dirty="0" smtClean="0">
                <a:latin typeface="Palatino Linotype" pitchFamily="18" charset="0"/>
              </a:rPr>
              <a:t>муниципальной системе образования </a:t>
            </a:r>
          </a:p>
          <a:p>
            <a:pPr algn="ctr" eaLnBrk="1" hangingPunct="1"/>
            <a:r>
              <a:rPr lang="ru-RU" sz="2400" dirty="0" smtClean="0">
                <a:latin typeface="Palatino Linotype" pitchFamily="18" charset="0"/>
              </a:rPr>
              <a:t>городского округа города </a:t>
            </a:r>
            <a:r>
              <a:rPr lang="ru-RU" sz="2400" dirty="0" smtClean="0">
                <a:latin typeface="Palatino Linotype" pitchFamily="18" charset="0"/>
              </a:rPr>
              <a:t>Калуги</a:t>
            </a: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625879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Palatino Linotype" pitchFamily="18" charset="0"/>
              </a:rPr>
              <a:t>Калуга, 2025 г.</a:t>
            </a:r>
            <a:endParaRPr lang="ru-RU" sz="1600" b="1" i="1" dirty="0"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517232"/>
            <a:ext cx="5220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Лыткина Ольга Алексеевна,</a:t>
            </a:r>
          </a:p>
          <a:p>
            <a:pPr algn="r"/>
            <a:r>
              <a:rPr lang="ru-RU" dirty="0" smtClean="0"/>
              <a:t>начальник управления образования города Калуги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8496944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АДМИНИСТРАЦИЯ ГОРОДСКОГО </a:t>
            </a:r>
            <a:r>
              <a:rPr lang="ru-RU" dirty="0">
                <a:solidFill>
                  <a:schemeClr val="tx1"/>
                </a:solidFill>
              </a:rPr>
              <a:t>ОКРУГА ГОРОДА КАЛУГИ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УПРАВЛЕНИЕ ОБРАЗОВАНИЯ ГОРОДА КАЛУГИ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8975" y="5301208"/>
            <a:ext cx="4572000" cy="1200329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… защита </a:t>
            </a:r>
            <a:r>
              <a:rPr lang="ru-RU" b="1" dirty="0"/>
              <a:t>исторической правды и сохранение исторической памяти, воспитание чувства преемственности поколений</a:t>
            </a:r>
            <a:endParaRPr lang="ru-RU" dirty="0"/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46287"/>
            <a:ext cx="4038600" cy="3028950"/>
          </a:xfr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86999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27984" y="5229200"/>
            <a:ext cx="4572000" cy="1200329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… защита </a:t>
            </a:r>
            <a:r>
              <a:rPr lang="ru-RU" b="1" dirty="0"/>
              <a:t>исторической правды и сохранение исторической памяти, воспитание чувства преемственности поколений</a:t>
            </a:r>
            <a:endParaRPr lang="ru-RU" dirty="0"/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45216"/>
            <a:ext cx="4038600" cy="3031093"/>
          </a:xfr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72622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67944" y="5879013"/>
            <a:ext cx="4896544" cy="646331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Всероссийская программа</a:t>
            </a:r>
          </a:p>
          <a:p>
            <a:pPr algn="ctr">
              <a:defRPr/>
            </a:pPr>
            <a:r>
              <a:rPr lang="ru-RU" b="1" dirty="0" smtClean="0"/>
              <a:t>«Школьный </a:t>
            </a:r>
            <a:r>
              <a:rPr lang="ru-RU" b="1" dirty="0"/>
              <a:t>Музей Победы</a:t>
            </a:r>
            <a:r>
              <a:rPr lang="ru-RU" b="1" dirty="0" smtClean="0"/>
              <a:t>» (</a:t>
            </a:r>
            <a:r>
              <a:rPr lang="ru-RU" b="1" dirty="0" err="1" smtClean="0"/>
              <a:t>г.Москва</a:t>
            </a:r>
            <a:r>
              <a:rPr lang="ru-RU" b="1" dirty="0" smtClean="0"/>
              <a:t>) </a:t>
            </a:r>
            <a:endParaRPr lang="ru-RU" dirty="0"/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11" y="3645264"/>
            <a:ext cx="2880000" cy="2160000"/>
          </a:xfr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11" y="1340768"/>
            <a:ext cx="2880000" cy="2160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19" y="1274719"/>
            <a:ext cx="4056105" cy="3042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0" y="436510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4" y="-31513"/>
            <a:ext cx="9175749" cy="6921027"/>
          </a:xfrm>
          <a:prstGeom prst="rect">
            <a:avLst/>
          </a:prstGeom>
        </p:spPr>
      </p:pic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60" y="214123"/>
            <a:ext cx="1464915" cy="11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6172" y="1556793"/>
            <a:ext cx="8371656" cy="1584175"/>
          </a:xfrm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В </a:t>
            </a:r>
            <a:r>
              <a:rPr lang="ru-RU" sz="2400" dirty="0"/>
              <a:t>региональном этапе </a:t>
            </a:r>
            <a:r>
              <a:rPr lang="ru-RU" sz="2400" b="1" dirty="0">
                <a:solidFill>
                  <a:srgbClr val="FF0000"/>
                </a:solidFill>
              </a:rPr>
              <a:t>Всероссийского конкурса музеев и юных экскурсоводов </a:t>
            </a:r>
            <a:r>
              <a:rPr lang="ru-RU" sz="2400" dirty="0"/>
              <a:t>победителями </a:t>
            </a:r>
            <a:r>
              <a:rPr lang="ru-RU" sz="2400" dirty="0" smtClean="0"/>
              <a:t>в разных </a:t>
            </a:r>
            <a:r>
              <a:rPr lang="ru-RU" sz="2400" dirty="0"/>
              <a:t>номинация стали школы № 22, 45, призерами – МБОУ № 13 и 38, участники – 12 музеев </a:t>
            </a:r>
            <a:r>
              <a:rPr lang="ru-RU" sz="2400" dirty="0" smtClean="0"/>
              <a:t> </a:t>
            </a:r>
            <a:r>
              <a:rPr lang="ru-RU" sz="1800" dirty="0" smtClean="0"/>
              <a:t>из школ № </a:t>
            </a:r>
            <a:r>
              <a:rPr lang="ru-RU" sz="1800" dirty="0"/>
              <a:t>1, 3, 5, 13, 22, 25, 36, 38, 45, 47, 48, 4</a:t>
            </a:r>
            <a:r>
              <a:rPr lang="ru-RU" sz="1800" dirty="0" smtClean="0"/>
              <a:t>);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63688" y="419671"/>
            <a:ext cx="7412061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sp>
        <p:nvSpPr>
          <p:cNvPr id="12" name="Объект 9"/>
          <p:cNvSpPr txBox="1">
            <a:spLocks/>
          </p:cNvSpPr>
          <p:nvPr/>
        </p:nvSpPr>
        <p:spPr bwMode="auto">
          <a:xfrm>
            <a:off x="457200" y="5589240"/>
            <a:ext cx="8229600" cy="11521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 городском конкурсе </a:t>
            </a:r>
            <a:r>
              <a:rPr lang="ru-RU" sz="2400" dirty="0"/>
              <a:t>на лучшую музейную экспозицию </a:t>
            </a:r>
            <a:r>
              <a:rPr lang="ru-RU" sz="2400" b="1" dirty="0">
                <a:solidFill>
                  <a:srgbClr val="FF0000"/>
                </a:solidFill>
              </a:rPr>
              <a:t>«Они сражались за Родину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dirty="0" smtClean="0"/>
              <a:t>победителями </a:t>
            </a:r>
            <a:r>
              <a:rPr lang="ru-RU" sz="2400" dirty="0"/>
              <a:t>стали школы № 13 и 45, призерами – 22 и </a:t>
            </a:r>
            <a:r>
              <a:rPr lang="ru-RU" sz="2400" dirty="0" smtClean="0"/>
              <a:t>38</a:t>
            </a:r>
            <a:endParaRPr lang="ru-RU" sz="2400" dirty="0"/>
          </a:p>
        </p:txBody>
      </p:sp>
      <p:sp>
        <p:nvSpPr>
          <p:cNvPr id="14" name="Объект 9"/>
          <p:cNvSpPr txBox="1">
            <a:spLocks/>
          </p:cNvSpPr>
          <p:nvPr/>
        </p:nvSpPr>
        <p:spPr bwMode="auto">
          <a:xfrm>
            <a:off x="125760" y="3274877"/>
            <a:ext cx="8892480" cy="218045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</a:pPr>
            <a:r>
              <a:rPr lang="ru-RU" sz="2400" dirty="0" smtClean="0"/>
              <a:t>Конкурс </a:t>
            </a:r>
            <a:r>
              <a:rPr lang="ru-RU" sz="2400" b="1" dirty="0">
                <a:solidFill>
                  <a:srgbClr val="FF0000"/>
                </a:solidFill>
              </a:rPr>
              <a:t>«Лучший школьный музей воинской славы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dirty="0" smtClean="0"/>
              <a:t>(орг. Законодательное </a:t>
            </a:r>
            <a:r>
              <a:rPr lang="ru-RU" sz="2400" dirty="0"/>
              <a:t>Собрание Калужской области) </a:t>
            </a:r>
            <a:r>
              <a:rPr lang="ru-RU" sz="2400" dirty="0" smtClean="0"/>
              <a:t>–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400" dirty="0" smtClean="0"/>
              <a:t>12 </a:t>
            </a:r>
            <a:r>
              <a:rPr lang="ru-RU" sz="2400" dirty="0"/>
              <a:t>участников </a:t>
            </a:r>
            <a:r>
              <a:rPr lang="ru-RU" sz="1800" dirty="0"/>
              <a:t>(МБОУ № 5, 12, 13, 15, 19, 22, 25, 36, 38, 45, 47, </a:t>
            </a:r>
            <a:r>
              <a:rPr lang="ru-RU" sz="1800" dirty="0" smtClean="0"/>
              <a:t>48);</a:t>
            </a:r>
            <a:endParaRPr lang="ru-RU" sz="2400" dirty="0" smtClean="0"/>
          </a:p>
          <a:p>
            <a:r>
              <a:rPr lang="ru-RU" sz="2400" dirty="0" smtClean="0"/>
              <a:t>Конкурс </a:t>
            </a:r>
            <a:r>
              <a:rPr lang="ru-RU" sz="2400" b="1" dirty="0">
                <a:solidFill>
                  <a:srgbClr val="FF0000"/>
                </a:solidFill>
              </a:rPr>
              <a:t>«Знать, чтобы помнить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dirty="0" smtClean="0">
                <a:solidFill>
                  <a:schemeClr val="tx1"/>
                </a:solidFill>
              </a:rPr>
              <a:t>(орг. партия </a:t>
            </a:r>
            <a:r>
              <a:rPr lang="ru-RU" sz="2400" dirty="0">
                <a:solidFill>
                  <a:schemeClr val="tx1"/>
                </a:solidFill>
              </a:rPr>
              <a:t>«Единая Россия</a:t>
            </a:r>
            <a:r>
              <a:rPr lang="ru-RU" sz="2400" dirty="0" smtClean="0">
                <a:solidFill>
                  <a:schemeClr val="tx1"/>
                </a:solidFill>
              </a:rPr>
              <a:t>») </a:t>
            </a:r>
            <a:r>
              <a:rPr lang="ru-RU" sz="2400" dirty="0" smtClean="0"/>
              <a:t>-14 </a:t>
            </a:r>
            <a:r>
              <a:rPr lang="ru-RU" sz="2400" dirty="0"/>
              <a:t>участников </a:t>
            </a:r>
            <a:r>
              <a:rPr lang="ru-RU" sz="1800" dirty="0"/>
              <a:t>(МБОУ № 1, 3, 5, 13, 15, 19, 25, 31, 35, 38, 44, 45, 49, 51)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94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7524" y="5085184"/>
            <a:ext cx="85689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26 </a:t>
            </a:r>
            <a:r>
              <a:rPr lang="ru-RU" dirty="0" smtClean="0"/>
              <a:t>школ (№ </a:t>
            </a:r>
            <a:r>
              <a:rPr lang="ru-RU" dirty="0"/>
              <a:t>1, 2, 3, 7, 9, 11, 13, 13 (В), 15, 16, 17, 19, 21, 22, 23, 24, 25, 26, 30, 33, 36, 37, 44, 48, 49, 50, </a:t>
            </a:r>
            <a:r>
              <a:rPr lang="ru-RU" dirty="0" smtClean="0"/>
              <a:t>51)</a:t>
            </a:r>
            <a:endParaRPr lang="ru-RU" dirty="0"/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6760"/>
            <a:ext cx="4038600" cy="26924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76760"/>
            <a:ext cx="4038600" cy="2692400"/>
          </a:xfrm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762" y="5805264"/>
            <a:ext cx="86324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Победители: МБОУ </a:t>
            </a:r>
            <a:r>
              <a:rPr lang="ru-RU" dirty="0"/>
              <a:t>№ 7, 15, </a:t>
            </a:r>
            <a:r>
              <a:rPr lang="ru-RU" dirty="0" smtClean="0"/>
              <a:t>17; II </a:t>
            </a:r>
            <a:r>
              <a:rPr lang="ru-RU" dirty="0"/>
              <a:t>место заняли школы № 13, 24, </a:t>
            </a:r>
            <a:r>
              <a:rPr lang="ru-RU" dirty="0" smtClean="0"/>
              <a:t>48; III </a:t>
            </a:r>
            <a:r>
              <a:rPr lang="ru-RU" dirty="0"/>
              <a:t>место – МБОУ № 9, 22, 30, </a:t>
            </a:r>
            <a:r>
              <a:rPr lang="ru-RU" dirty="0" smtClean="0"/>
              <a:t>44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39652" y="1475492"/>
            <a:ext cx="6264696" cy="369332"/>
          </a:xfrm>
          <a:prstGeom prst="rect">
            <a:avLst/>
          </a:prstGeom>
          <a:solidFill>
            <a:srgbClr val="3C9FD0"/>
          </a:solidFill>
          <a:ln>
            <a:solidFill>
              <a:srgbClr val="3C9F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Городской </a:t>
            </a:r>
            <a:r>
              <a:rPr lang="ru-RU" b="1" dirty="0"/>
              <a:t>конкурс литературно-музыкальных </a:t>
            </a:r>
            <a:r>
              <a:rPr lang="ru-RU" b="1" dirty="0" smtClean="0"/>
              <a:t>композиций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68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9992" y="5951021"/>
            <a:ext cx="4572000" cy="646331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II</a:t>
            </a:r>
            <a:r>
              <a:rPr lang="ru-RU" dirty="0"/>
              <a:t> Городской патриотический бал, посвященный Дню Победы</a:t>
            </a:r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92" y="3465272"/>
            <a:ext cx="3618000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4" y="1354409"/>
            <a:ext cx="3534206" cy="265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53068"/>
            <a:ext cx="3779999" cy="25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992" y="1017000"/>
            <a:ext cx="3618000" cy="2412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52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07185"/>
            <a:ext cx="239750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687" y="450718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98" y="1360987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480" y="1360987"/>
            <a:ext cx="48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67" y="4507185"/>
            <a:ext cx="319999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61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340768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8"/>
            <a:ext cx="45778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462" y="450932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31" y="4509320"/>
            <a:ext cx="135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133" y="4509320"/>
            <a:ext cx="147063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93" y="4509320"/>
            <a:ext cx="257720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74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384" y="1196752"/>
            <a:ext cx="3186000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971760" y="5589240"/>
            <a:ext cx="7425877" cy="1080000"/>
            <a:chOff x="971760" y="5589240"/>
            <a:chExt cx="7425877" cy="108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619" y="5589240"/>
              <a:ext cx="1517453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5589240"/>
              <a:ext cx="1521381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0946" y="5589240"/>
              <a:ext cx="1446025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760" y="5589240"/>
              <a:ext cx="1440000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6157" y="5589240"/>
              <a:ext cx="824276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96752"/>
            <a:ext cx="318600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9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67544" y="2561972"/>
            <a:ext cx="5616624" cy="267765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>
                <a:latin typeface="Palatino Linotype" pitchFamily="18" charset="0"/>
              </a:rPr>
              <a:t>Об итогах Года защитника Отечества </a:t>
            </a:r>
          </a:p>
          <a:p>
            <a:pPr algn="ctr" eaLnBrk="1" hangingPunct="1"/>
            <a:r>
              <a:rPr lang="ru-RU" sz="2800" dirty="0">
                <a:latin typeface="Palatino Linotype" pitchFamily="18" charset="0"/>
              </a:rPr>
              <a:t>в муниципальной системе образования </a:t>
            </a:r>
          </a:p>
          <a:p>
            <a:pPr algn="ctr" eaLnBrk="1" hangingPunct="1"/>
            <a:r>
              <a:rPr lang="ru-RU" sz="2800" dirty="0">
                <a:latin typeface="Palatino Linotype" pitchFamily="18" charset="0"/>
              </a:rPr>
              <a:t>городского округа города Калуги</a:t>
            </a:r>
            <a:endParaRPr lang="ru-RU" sz="28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81199"/>
            <a:ext cx="8496944" cy="615553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АДМИНИСТРАЦИЯ ГОРОДСКОГО </a:t>
            </a:r>
            <a:r>
              <a:rPr lang="ru-RU" dirty="0">
                <a:solidFill>
                  <a:schemeClr val="tx1"/>
                </a:solidFill>
              </a:rPr>
              <a:t>ОКРУГА ГОРОДА КАЛУГИ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УПРАВЛЕНИЕ ОБРАЗОВАНИЯ ГОРОДА КАЛУГИ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068345"/>
            <a:ext cx="2592288" cy="366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653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11960" y="1340768"/>
            <a:ext cx="4606069" cy="927103"/>
          </a:xfrm>
          <a:solidFill>
            <a:schemeClr val="bg1"/>
          </a:solidFill>
          <a:ln>
            <a:solidFill>
              <a:srgbClr val="FFFF99"/>
            </a:solidFill>
          </a:ln>
        </p:spPr>
        <p:txBody>
          <a:bodyPr/>
          <a:lstStyle/>
          <a:p>
            <a:pPr lvl="0"/>
            <a:r>
              <a:rPr lang="ru-RU" sz="1800" dirty="0" smtClean="0"/>
              <a:t>Воспитывать </a:t>
            </a:r>
            <a:r>
              <a:rPr lang="ru-RU" sz="1800" dirty="0"/>
              <a:t>чувство уважения к истории Отечества, его защитникам и чувство гордости за их </a:t>
            </a:r>
            <a:r>
              <a:rPr lang="ru-RU" sz="1800" dirty="0" smtClean="0"/>
              <a:t>подвиги</a:t>
            </a:r>
            <a:endParaRPr lang="ru-RU" sz="1800" dirty="0"/>
          </a:p>
        </p:txBody>
      </p:sp>
      <p:pic>
        <p:nvPicPr>
          <p:cNvPr id="4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32657"/>
            <a:ext cx="1686907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51520" y="1372271"/>
            <a:ext cx="3744416" cy="864096"/>
            <a:chOff x="539552" y="1484784"/>
            <a:chExt cx="3744416" cy="1152128"/>
          </a:xfrm>
          <a:solidFill>
            <a:srgbClr val="FFFF99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539552" y="1592796"/>
              <a:ext cx="3456384" cy="93610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Формирование патриотизма и гражданственности</a:t>
              </a:r>
              <a:r>
                <a:rPr lang="ru-RU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3635896" y="1484784"/>
              <a:ext cx="648072" cy="1152128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2281372"/>
            <a:ext cx="3744416" cy="864096"/>
            <a:chOff x="539552" y="1484784"/>
            <a:chExt cx="3744416" cy="1152128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539552" y="1592796"/>
              <a:ext cx="3456384" cy="9361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Связь поколений</a:t>
              </a:r>
              <a:r>
                <a:rPr lang="ru-RU" dirty="0"/>
                <a:t>: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>
              <a:off x="3635896" y="1484784"/>
              <a:ext cx="648072" cy="1152128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1520" y="3284984"/>
            <a:ext cx="3744416" cy="864096"/>
            <a:chOff x="251520" y="3573016"/>
            <a:chExt cx="3744416" cy="8640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51520" y="3654025"/>
              <a:ext cx="3456384" cy="70207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Воспитание </a:t>
              </a:r>
              <a:r>
                <a:rPr lang="ru-RU" b="1" dirty="0" smtClean="0"/>
                <a:t>ответственности: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/>
            <p:cNvSpPr/>
            <p:nvPr/>
          </p:nvSpPr>
          <p:spPr>
            <a:xfrm>
              <a:off x="3347864" y="3573016"/>
              <a:ext cx="648072" cy="864096"/>
            </a:xfrm>
            <a:prstGeom prst="chevron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" name="Объект 4"/>
          <p:cNvSpPr>
            <a:spLocks noGrp="1"/>
          </p:cNvSpPr>
          <p:nvPr>
            <p:ph sz="half" idx="1"/>
          </p:nvPr>
        </p:nvSpPr>
        <p:spPr>
          <a:xfrm>
            <a:off x="4211960" y="2276872"/>
            <a:ext cx="4606069" cy="873097"/>
          </a:xfr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lvl="0"/>
            <a:r>
              <a:rPr lang="ru-RU" sz="1800" dirty="0" smtClean="0"/>
              <a:t>Укреплять </a:t>
            </a:r>
            <a:r>
              <a:rPr lang="ru-RU" sz="1800" dirty="0"/>
              <a:t>связь между молодежью и ветеранами, передавая историческую память и </a:t>
            </a:r>
            <a:r>
              <a:rPr lang="ru-RU" sz="1800" dirty="0" smtClean="0"/>
              <a:t>опыт</a:t>
            </a:r>
            <a:r>
              <a:rPr lang="ru-RU" sz="1800" dirty="0"/>
              <a:t> </a:t>
            </a:r>
          </a:p>
        </p:txBody>
      </p:sp>
      <p:sp>
        <p:nvSpPr>
          <p:cNvPr id="25" name="Объект 4"/>
          <p:cNvSpPr>
            <a:spLocks noGrp="1"/>
          </p:cNvSpPr>
          <p:nvPr>
            <p:ph sz="half" idx="1"/>
          </p:nvPr>
        </p:nvSpPr>
        <p:spPr>
          <a:xfrm>
            <a:off x="4211960" y="3140968"/>
            <a:ext cx="4606069" cy="1152128"/>
          </a:xfr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lvl="0"/>
            <a:r>
              <a:rPr lang="ru-RU" sz="1800" dirty="0"/>
              <a:t>Формировать у учащихся понимание роли каждого гражданина в защите Родины и чувство ответственности за её будущее 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51520" y="4365104"/>
            <a:ext cx="8532440" cy="923330"/>
            <a:chOff x="251520" y="4617132"/>
            <a:chExt cx="8532440" cy="9233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1520" y="4646749"/>
              <a:ext cx="3744416" cy="864096"/>
              <a:chOff x="539552" y="1484784"/>
              <a:chExt cx="3744416" cy="1152128"/>
            </a:xfrm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539552" y="1592796"/>
                <a:ext cx="3456384" cy="93610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/>
                  <a:t>Популяризация истории</a:t>
                </a:r>
                <a:r>
                  <a:rPr lang="ru-RU" dirty="0"/>
                  <a:t>: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: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Нашивка 15"/>
              <p:cNvSpPr/>
              <p:nvPr/>
            </p:nvSpPr>
            <p:spPr>
              <a:xfrm>
                <a:off x="3635896" y="1484784"/>
                <a:ext cx="648072" cy="1152128"/>
              </a:xfrm>
              <a:prstGeom prst="chevro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4211960" y="4617132"/>
              <a:ext cx="4572000" cy="923330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ru-RU" dirty="0"/>
                <a:t>Формировать у учащихся понимание роли каждого гражданина в защите Родины и чувство ответственности за её будущее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067944" y="5373216"/>
            <a:ext cx="4968552" cy="1152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50" b="1" dirty="0" smtClean="0">
                <a:solidFill>
                  <a:schemeClr val="tx1"/>
                </a:solidFill>
              </a:rPr>
              <a:t>- мероприятия</a:t>
            </a:r>
            <a:r>
              <a:rPr lang="ru-RU" sz="1050" b="1" dirty="0">
                <a:solidFill>
                  <a:schemeClr val="tx1"/>
                </a:solidFill>
              </a:rPr>
              <a:t>: </a:t>
            </a:r>
            <a:r>
              <a:rPr lang="ru-RU" sz="1050" dirty="0">
                <a:solidFill>
                  <a:schemeClr val="tx1"/>
                </a:solidFill>
              </a:rPr>
              <a:t>Уроки мужества, конкурсы, фестивали, выставки, кинолектории и исторические </a:t>
            </a:r>
            <a:r>
              <a:rPr lang="ru-RU" sz="1050" dirty="0" smtClean="0">
                <a:solidFill>
                  <a:schemeClr val="tx1"/>
                </a:solidFill>
              </a:rPr>
              <a:t>реконструкции;</a:t>
            </a:r>
            <a:endParaRPr lang="ru-RU" sz="1050" dirty="0">
              <a:solidFill>
                <a:schemeClr val="tx1"/>
              </a:solidFill>
            </a:endParaRPr>
          </a:p>
          <a:p>
            <a:pPr lvl="0"/>
            <a:r>
              <a:rPr lang="ru-RU" sz="1050" b="1" dirty="0" smtClean="0">
                <a:solidFill>
                  <a:schemeClr val="tx1"/>
                </a:solidFill>
              </a:rPr>
              <a:t>- проекты</a:t>
            </a:r>
            <a:r>
              <a:rPr lang="ru-RU" sz="1050" b="1" dirty="0">
                <a:solidFill>
                  <a:schemeClr val="tx1"/>
                </a:solidFill>
              </a:rPr>
              <a:t>: </a:t>
            </a:r>
            <a:r>
              <a:rPr lang="ru-RU" sz="1050" dirty="0">
                <a:solidFill>
                  <a:schemeClr val="tx1"/>
                </a:solidFill>
              </a:rPr>
              <a:t>«Парта Героя», «</a:t>
            </a:r>
            <a:r>
              <a:rPr lang="ru-RU" sz="1050" dirty="0" err="1">
                <a:solidFill>
                  <a:schemeClr val="tx1"/>
                </a:solidFill>
              </a:rPr>
              <a:t>СВОи</a:t>
            </a:r>
            <a:r>
              <a:rPr lang="ru-RU" sz="1050" dirty="0">
                <a:solidFill>
                  <a:schemeClr val="tx1"/>
                </a:solidFill>
              </a:rPr>
              <a:t> герои</a:t>
            </a:r>
            <a:r>
              <a:rPr lang="ru-RU" sz="1050" dirty="0" smtClean="0">
                <a:solidFill>
                  <a:schemeClr val="tx1"/>
                </a:solidFill>
              </a:rPr>
              <a:t>» и </a:t>
            </a:r>
            <a:r>
              <a:rPr lang="ru-RU" sz="1050" dirty="0">
                <a:solidFill>
                  <a:schemeClr val="tx1"/>
                </a:solidFill>
              </a:rPr>
              <a:t>др</a:t>
            </a:r>
            <a:r>
              <a:rPr lang="ru-RU" sz="1050" dirty="0" smtClean="0">
                <a:solidFill>
                  <a:schemeClr val="tx1"/>
                </a:solidFill>
              </a:rPr>
              <a:t>.;</a:t>
            </a:r>
            <a:endParaRPr lang="ru-RU" sz="1050" dirty="0">
              <a:solidFill>
                <a:schemeClr val="tx1"/>
              </a:solidFill>
            </a:endParaRPr>
          </a:p>
          <a:p>
            <a:pPr lvl="0"/>
            <a:r>
              <a:rPr lang="ru-RU" sz="1050" b="1" dirty="0" smtClean="0">
                <a:solidFill>
                  <a:schemeClr val="tx1"/>
                </a:solidFill>
              </a:rPr>
              <a:t>- интерактивные </a:t>
            </a:r>
            <a:r>
              <a:rPr lang="ru-RU" sz="1050" b="1" dirty="0">
                <a:solidFill>
                  <a:schemeClr val="tx1"/>
                </a:solidFill>
              </a:rPr>
              <a:t>форматы: </a:t>
            </a:r>
            <a:r>
              <a:rPr lang="ru-RU" sz="1050" dirty="0">
                <a:solidFill>
                  <a:schemeClr val="tx1"/>
                </a:solidFill>
              </a:rPr>
              <a:t>военно-спортивные игры, квесты, мастер-классы по военной </a:t>
            </a:r>
            <a:r>
              <a:rPr lang="ru-RU" sz="1050" dirty="0" smtClean="0">
                <a:solidFill>
                  <a:schemeClr val="tx1"/>
                </a:solidFill>
              </a:rPr>
              <a:t>истории;</a:t>
            </a:r>
            <a:endParaRPr lang="ru-RU" sz="1050" dirty="0">
              <a:solidFill>
                <a:schemeClr val="tx1"/>
              </a:solidFill>
            </a:endParaRPr>
          </a:p>
          <a:p>
            <a:pPr lvl="0"/>
            <a:r>
              <a:rPr lang="ru-RU" sz="1050" b="1" dirty="0" smtClean="0">
                <a:solidFill>
                  <a:schemeClr val="tx1"/>
                </a:solidFill>
              </a:rPr>
              <a:t>- взаимодействие</a:t>
            </a:r>
            <a:r>
              <a:rPr lang="ru-RU" sz="1050" b="1" dirty="0">
                <a:solidFill>
                  <a:schemeClr val="tx1"/>
                </a:solidFill>
              </a:rPr>
              <a:t>: </a:t>
            </a:r>
            <a:r>
              <a:rPr lang="ru-RU" sz="1050" dirty="0">
                <a:solidFill>
                  <a:schemeClr val="tx1"/>
                </a:solidFill>
              </a:rPr>
              <a:t>с ветеранскими организациями и военно-патриотическими </a:t>
            </a:r>
            <a:r>
              <a:rPr lang="ru-RU" sz="1050" dirty="0" smtClean="0">
                <a:solidFill>
                  <a:schemeClr val="tx1"/>
                </a:solidFill>
              </a:rPr>
              <a:t>клубами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504" y="5517232"/>
            <a:ext cx="4032448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4400" dirty="0">
                <a:latin typeface="+mj-lt"/>
                <a:ea typeface="+mj-ea"/>
                <a:cs typeface="+mj-cs"/>
              </a:rPr>
              <a:t>Формы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работы: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692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547664" y="447055"/>
            <a:ext cx="747568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8032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98421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29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355976" y="4087391"/>
            <a:ext cx="4773438" cy="1656000"/>
            <a:chOff x="4355976" y="4087391"/>
            <a:chExt cx="4773438" cy="1656000"/>
          </a:xfrm>
        </p:grpSpPr>
        <p:sp>
          <p:nvSpPr>
            <p:cNvPr id="17" name="Овал 16"/>
            <p:cNvSpPr/>
            <p:nvPr/>
          </p:nvSpPr>
          <p:spPr>
            <a:xfrm>
              <a:off x="4355976" y="4087391"/>
              <a:ext cx="1440000" cy="1656000"/>
            </a:xfrm>
            <a:prstGeom prst="doubleWav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796136" y="4087391"/>
              <a:ext cx="1656000" cy="1656000"/>
            </a:xfrm>
            <a:prstGeom prst="doubleWav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365414" y="4087391"/>
              <a:ext cx="1764000" cy="1656000"/>
            </a:xfrm>
            <a:prstGeom prst="doubleWav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вал 20"/>
          <p:cNvSpPr/>
          <p:nvPr/>
        </p:nvSpPr>
        <p:spPr>
          <a:xfrm>
            <a:off x="0" y="1327334"/>
            <a:ext cx="2074738" cy="2327274"/>
          </a:xfrm>
          <a:prstGeom prst="doubleWav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1720" y="1371965"/>
            <a:ext cx="2238012" cy="2238012"/>
          </a:xfrm>
          <a:prstGeom prst="doubleWav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98692" y="1260201"/>
            <a:ext cx="2461540" cy="2461540"/>
          </a:xfrm>
          <a:prstGeom prst="doubleWav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84706" y="1193068"/>
            <a:ext cx="2595806" cy="2595806"/>
          </a:xfrm>
          <a:prstGeom prst="doubleWave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14096" y="5844490"/>
            <a:ext cx="4572000" cy="646331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355 </a:t>
            </a:r>
            <a:r>
              <a:rPr lang="ru-RU" b="1" dirty="0"/>
              <a:t>патриотических объединений,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более </a:t>
            </a:r>
            <a:r>
              <a:rPr lang="ru-RU" b="1" dirty="0"/>
              <a:t>15 тысяч учащихся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000" decel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576847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448" y="3065769"/>
            <a:ext cx="3600000" cy="165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844081" y="419671"/>
            <a:ext cx="7192416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14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0648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797" y="4895409"/>
            <a:ext cx="255369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846" y="4895409"/>
            <a:ext cx="1288865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0" y="4895409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254" y="4895409"/>
            <a:ext cx="1296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32348"/>
            <a:ext cx="4176464" cy="278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76256" y="6258284"/>
            <a:ext cx="2133600" cy="365125"/>
          </a:xfrm>
        </p:spPr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48" y="980728"/>
            <a:ext cx="360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03" y="4895409"/>
            <a:ext cx="1296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162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62" y="4437112"/>
            <a:ext cx="1566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340768"/>
            <a:ext cx="4032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5" y="419671"/>
            <a:ext cx="7336432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340768"/>
            <a:ext cx="4015271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437112"/>
            <a:ext cx="3151695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04" y="4437112"/>
            <a:ext cx="2784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33" y="4437112"/>
            <a:ext cx="15660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707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844081" y="419671"/>
            <a:ext cx="7192416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8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0648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https://i.oneme.ru/i?r=BTE2sh_eZW7g8kugOdIm2NotG4fQ5focXUeUw3LU1anFtVR2xXgkguii94MIksjH9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7" y="5590981"/>
            <a:ext cx="4248473" cy="646331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Почетный караул у Вечного огня несут около 1000 школьников из 30 школы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48" y="2228131"/>
            <a:ext cx="3832503" cy="276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52538"/>
            <a:ext cx="4038600" cy="351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50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571" y="-35858"/>
            <a:ext cx="9347143" cy="69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691680" y="419671"/>
            <a:ext cx="7484069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8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260648"/>
            <a:ext cx="1134340" cy="10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https://i.oneme.ru/i?r=BTE2sh_eZW7g8kugOdIm2NotG4fQ5focXUeUw3LU1anFtVR2xXgkguii94MIksjH9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6300028"/>
            <a:ext cx="4572000" cy="369332"/>
          </a:xfrm>
          <a:prstGeom prst="rect">
            <a:avLst/>
          </a:prstGeom>
          <a:solidFill>
            <a:srgbClr val="3C9F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/>
              <a:t>Волонтерская деятельность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61992" y="1757980"/>
            <a:ext cx="2395076" cy="1800000"/>
          </a:xfrm>
          <a:ln>
            <a:solidFill>
              <a:schemeClr val="bg1"/>
            </a:solidFill>
          </a:ln>
        </p:spPr>
      </p:pic>
      <p:pic>
        <p:nvPicPr>
          <p:cNvPr id="2050" name="Picture 2" descr="D:\документы_Михеева\я_старые документы до сент 2024\разное с 2019\2018\волонтеры 2018\ВОЛОНТЕРЫ_Центр Радуга\ВОЛОНТЕРЫ_Центр Радуга\Акция_Память наших сердец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91" y="4149080"/>
            <a:ext cx="3456384" cy="25922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4208" y="4376006"/>
            <a:ext cx="2400000" cy="180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11659" y="1757980"/>
            <a:ext cx="2427819" cy="180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0" y="1757980"/>
            <a:ext cx="2399999" cy="1800000"/>
          </a:xfrm>
          <a:ln>
            <a:solidFill>
              <a:schemeClr val="bg1"/>
            </a:solidFill>
          </a:ln>
        </p:spPr>
      </p:pic>
      <p:pic>
        <p:nvPicPr>
          <p:cNvPr id="2052" name="Picture 4" descr="D:\документы_Михеева\СБОРНИК 2025\п.4.2.7 Воспитание и соцализация 2025\фото 4.2.7 воспитание 2025\Новая папка\7 уборка воинских захоронений +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411" y="1757980"/>
            <a:ext cx="1013906" cy="180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29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359" y="1772816"/>
            <a:ext cx="3401256" cy="223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700064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149080"/>
            <a:ext cx="4211959" cy="236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74255" y="4718307"/>
            <a:ext cx="4041192" cy="1800000"/>
            <a:chOff x="311624" y="4718307"/>
            <a:chExt cx="4041192" cy="1800000"/>
          </a:xfrm>
        </p:grpSpPr>
        <p:pic>
          <p:nvPicPr>
            <p:cNvPr id="3074" name="Picture 2" descr="D:\документы_Михеева\СБОРНИК 2025\п.4.2.7 Воспитание и соцализация 2025\фото 4.2.7 воспитание 2025\Новая папка\музей Жукова экскурсия - 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816" y="4718307"/>
              <a:ext cx="135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документы_Михеева\СБОРНИК 2025\п.4.2.7 Воспитание и соцализация 2025\фото 4.2.7 воспитание 2025\Новая папка\46 выставка С чего начинается Родина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4" y="4718307"/>
              <a:ext cx="24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D:\документы_Михеева\я_старые документы до сент 2024\разное с 2019\фото 2018_на сайт\на сайт Жуков 30.03.2018\30.03.2018 года в рамках регионального проекта Калужский край – душа России _ МОУ  29 и 51 в Государственный музей Георгия Костантиновича Жукова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92657"/>
            <a:ext cx="4374695" cy="291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0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Данные пользователя\Рабочий стол\лого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123"/>
            <a:ext cx="169168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8201-6A8B-4C51-A643-F0B45DCF8FE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619672" y="419671"/>
            <a:ext cx="7475685" cy="461665"/>
          </a:xfrm>
          <a:prstGeom prst="rect">
            <a:avLst/>
          </a:prstGeom>
          <a:ln>
            <a:solidFill>
              <a:srgbClr val="3C9FD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Об итогах Года защитника Отечества </a:t>
            </a:r>
            <a:endParaRPr lang="ru-RU" altLang="ru-RU" sz="2400" b="1" dirty="0" smtClean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70517"/>
            <a:ext cx="287796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52" y="1268760"/>
            <a:ext cx="5388800" cy="303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365104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849" y="1124744"/>
            <a:ext cx="2212599" cy="39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040" y="5203757"/>
            <a:ext cx="1944216" cy="132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534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583</Words>
  <Application>Microsoft Office PowerPoint</Application>
  <PresentationFormat>Экран (4:3)</PresentationFormat>
  <Paragraphs>93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Цель и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Занин Владимир Алексеевич</dc:creator>
  <cp:lastModifiedBy>Пользователь</cp:lastModifiedBy>
  <cp:revision>344</cp:revision>
  <cp:lastPrinted>2020-11-16T06:59:44Z</cp:lastPrinted>
  <dcterms:created xsi:type="dcterms:W3CDTF">2015-04-13T14:22:07Z</dcterms:created>
  <dcterms:modified xsi:type="dcterms:W3CDTF">2025-12-05T06:46:40Z</dcterms:modified>
</cp:coreProperties>
</file>