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9" r:id="rId4"/>
    <p:sldId id="262" r:id="rId5"/>
    <p:sldId id="274" r:id="rId6"/>
    <p:sldId id="271" r:id="rId7"/>
    <p:sldId id="272" r:id="rId8"/>
    <p:sldId id="264" r:id="rId9"/>
    <p:sldId id="266" r:id="rId10"/>
    <p:sldId id="27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E2DEDB"/>
    <a:srgbClr val="385592"/>
    <a:srgbClr val="9F9289"/>
    <a:srgbClr val="FFFFFF"/>
    <a:srgbClr val="003374"/>
    <a:srgbClr val="3A5896"/>
    <a:srgbClr val="173A8D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43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выделеных средств на ремонт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2D4C9F-9BB8-4FC1-8D85-F5583C458519}" type="VALUE">
                      <a:rPr lang="ru-RU" smtClean="0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1197" b="0" i="0" u="none" strike="noStrike" kern="1200" baseline="0" dirty="0" err="1" smtClean="0">
                        <a:solidFill>
                          <a:prstClr val="white"/>
                        </a:solidFill>
                      </a:rPr>
                      <a:t>млн.руб</a:t>
                    </a:r>
                    <a:r>
                      <a:rPr lang="ru-RU" sz="1197" b="0" i="0" u="none" strike="noStrike" kern="1200" baseline="0" dirty="0" smtClean="0">
                        <a:solidFill>
                          <a:prstClr val="white"/>
                        </a:solidFill>
                      </a:rPr>
                      <a:t>.</a:t>
                    </a:r>
                  </a:p>
                </c:rich>
              </c:tx>
              <c:numFmt formatCode="@" sourceLinked="0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DD79E2-59DA-4242-A66B-344F6074085E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млн.руб.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DA96E0-BC64-403E-A552-CB2C809A8E40}" type="VALUE">
                      <a:rPr lang="ru-RU" smtClean="0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1197" b="0" i="0" u="none" strike="noStrike" kern="1200" baseline="0" dirty="0" err="1" smtClean="0">
                        <a:solidFill>
                          <a:prstClr val="white"/>
                        </a:solidFill>
                      </a:rPr>
                      <a:t>млн.руб</a:t>
                    </a:r>
                    <a:r>
                      <a:rPr lang="ru-RU" sz="1197" b="0" i="0" u="none" strike="noStrike" kern="1200" baseline="0" dirty="0" smtClean="0">
                        <a:solidFill>
                          <a:prstClr val="white"/>
                        </a:solidFill>
                      </a:rPr>
                      <a:t>.</a:t>
                    </a:r>
                  </a:p>
                </c:rich>
              </c:tx>
              <c:numFmt formatCode="@" sourceLinked="0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3858637404039121E-3"/>
                  <c:y val="0.178151260504201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466D25-D8C5-45CC-9D5C-AB9EBB4ED11D}" type="VALUE">
                      <a:rPr lang="ru-RU" smtClean="0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1197" b="0" i="0" u="none" strike="noStrike" kern="1200" baseline="0" dirty="0" err="1" smtClean="0">
                        <a:solidFill>
                          <a:prstClr val="white"/>
                        </a:solidFill>
                      </a:rPr>
                      <a:t>млн.руб</a:t>
                    </a:r>
                    <a:r>
                      <a:rPr lang="ru-RU" sz="1197" b="0" i="0" u="none" strike="noStrike" kern="1200" baseline="0" dirty="0" smtClean="0">
                        <a:solidFill>
                          <a:prstClr val="white"/>
                        </a:solidFill>
                      </a:rPr>
                      <a:t>.</a:t>
                    </a:r>
                  </a:p>
                </c:rich>
              </c:tx>
              <c:numFmt formatCode="@" sourceLinked="0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@" sourceLinked="0"/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(на 01.07.2023)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1.7</c:v>
                </c:pt>
                <c:pt idx="1">
                  <c:v>1.7</c:v>
                </c:pt>
                <c:pt idx="2">
                  <c:v>5.8</c:v>
                </c:pt>
                <c:pt idx="3">
                  <c:v>7.4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квартир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7.0016228625250962E-2"/>
                  <c:y val="-3.697478991596638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(на 01.07.2023)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17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909808"/>
        <c:axId val="194904712"/>
        <c:axId val="0"/>
      </c:bar3DChart>
      <c:valAx>
        <c:axId val="19490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909808"/>
        <c:crosses val="autoZero"/>
        <c:crossBetween val="between"/>
      </c:valAx>
      <c:catAx>
        <c:axId val="19490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>
                      <a:alpha val="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904712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alpha val="2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7B071-E183-40AC-BAC8-33D47884EB7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5F77F-C0A2-4448-8C5B-3B548284918E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Цели</a:t>
          </a:r>
          <a:endParaRPr lang="ru-RU" i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B3A6B92-55DE-4FEC-8D30-F520A99D8183}" type="parTrans" cxnId="{A09E2FDF-FB5A-4791-92D3-D998BCA1A188}">
      <dgm:prSet/>
      <dgm:spPr/>
      <dgm:t>
        <a:bodyPr/>
        <a:lstStyle/>
        <a:p>
          <a:endParaRPr lang="ru-RU"/>
        </a:p>
      </dgm:t>
    </dgm:pt>
    <dgm:pt modelId="{D1879B88-F6F9-49A7-B744-364D0CA4E353}" type="sibTrans" cxnId="{A09E2FDF-FB5A-4791-92D3-D998BCA1A188}">
      <dgm:prSet/>
      <dgm:spPr/>
      <dgm:t>
        <a:bodyPr/>
        <a:lstStyle/>
        <a:p>
          <a:endParaRPr lang="ru-RU"/>
        </a:p>
      </dgm:t>
    </dgm:pt>
    <dgm:pt modelId="{FC2429AD-088A-4D7F-BA7E-DDB0481324CA}">
      <dgm:prSet phldrT="[Текст]" custT="1"/>
      <dgm:spPr/>
      <dgm:t>
        <a:bodyPr/>
        <a:lstStyle/>
        <a:p>
          <a:pPr marL="85725" indent="273050" algn="just"/>
          <a:r>
            <a:rPr lang="ru-RU" sz="1600" dirty="0" smtClean="0">
              <a:latin typeface="Bookman Old Style" panose="02050604050505020204" pitchFamily="18" charset="0"/>
            </a:rPr>
            <a:t>Создание комфортной среды и жизнедеятельности для человека, которая позволяет не только удовлетворять жилищные потребности, но и обеспечивает высокое качество жизни в целом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6B26C054-6AEC-4911-8C7C-A1DC007E7C2F}" type="parTrans" cxnId="{4BAA9205-2F9A-4DE1-8AFC-B088A18C1B49}">
      <dgm:prSet/>
      <dgm:spPr>
        <a:ln>
          <a:solidFill>
            <a:srgbClr val="385592"/>
          </a:solidFill>
        </a:ln>
      </dgm:spPr>
      <dgm:t>
        <a:bodyPr/>
        <a:lstStyle/>
        <a:p>
          <a:endParaRPr lang="ru-RU"/>
        </a:p>
      </dgm:t>
    </dgm:pt>
    <dgm:pt modelId="{C99BD004-C4C0-4C81-A13B-5556B8F7E36D}" type="sibTrans" cxnId="{4BAA9205-2F9A-4DE1-8AFC-B088A18C1B49}">
      <dgm:prSet/>
      <dgm:spPr/>
      <dgm:t>
        <a:bodyPr/>
        <a:lstStyle/>
        <a:p>
          <a:endParaRPr lang="ru-RU"/>
        </a:p>
      </dgm:t>
    </dgm:pt>
    <dgm:pt modelId="{C2462962-2369-464F-B1E7-272F4F5B0937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Bookman Old Style" panose="02050604050505020204" pitchFamily="18" charset="0"/>
            </a:rPr>
            <a:t>Задачи</a:t>
          </a:r>
          <a:endParaRPr lang="ru-RU" i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A9ADEBC-5019-4689-951B-974E5E47DBFF}" type="parTrans" cxnId="{A2060499-E85B-42A1-A802-ED431DEA48C8}">
      <dgm:prSet/>
      <dgm:spPr/>
      <dgm:t>
        <a:bodyPr/>
        <a:lstStyle/>
        <a:p>
          <a:endParaRPr lang="ru-RU"/>
        </a:p>
      </dgm:t>
    </dgm:pt>
    <dgm:pt modelId="{27672170-F508-47EE-BBE7-E389F737261B}" type="sibTrans" cxnId="{A2060499-E85B-42A1-A802-ED431DEA48C8}">
      <dgm:prSet/>
      <dgm:spPr/>
      <dgm:t>
        <a:bodyPr/>
        <a:lstStyle/>
        <a:p>
          <a:endParaRPr lang="ru-RU"/>
        </a:p>
      </dgm:t>
    </dgm:pt>
    <dgm:pt modelId="{5E7F6E62-BEB5-4867-8CAA-0264898BB294}">
      <dgm:prSet phldrT="[Текст]" custT="1"/>
      <dgm:spPr/>
      <dgm:t>
        <a:bodyPr/>
        <a:lstStyle/>
        <a:p>
          <a:pPr marL="0" indent="358775" algn="just"/>
          <a:r>
            <a:rPr lang="ru-RU" sz="1600" dirty="0" smtClean="0">
              <a:latin typeface="Bookman Old Style" panose="02050604050505020204" pitchFamily="18" charset="0"/>
            </a:rPr>
            <a:t>Обеспечение выполнения работ по капитальному ремонту жилых помещений, входящих в состав муниципального жилищного фонда</a:t>
          </a:r>
          <a:endParaRPr lang="ru-RU" sz="1600" dirty="0">
            <a:latin typeface="Bookman Old Style" panose="02050604050505020204" pitchFamily="18" charset="0"/>
          </a:endParaRPr>
        </a:p>
      </dgm:t>
    </dgm:pt>
    <dgm:pt modelId="{E9BD879C-BDF0-48AC-88E3-4FD8545CCED4}" type="parTrans" cxnId="{714A330B-49E4-4D30-9D59-D0AA7C5BE8C6}">
      <dgm:prSet/>
      <dgm:spPr>
        <a:ln>
          <a:solidFill>
            <a:srgbClr val="385592"/>
          </a:solidFill>
        </a:ln>
      </dgm:spPr>
      <dgm:t>
        <a:bodyPr/>
        <a:lstStyle/>
        <a:p>
          <a:endParaRPr lang="ru-RU"/>
        </a:p>
      </dgm:t>
    </dgm:pt>
    <dgm:pt modelId="{67182F1F-33BB-478B-BDA9-469CC71C9763}" type="sibTrans" cxnId="{714A330B-49E4-4D30-9D59-D0AA7C5BE8C6}">
      <dgm:prSet/>
      <dgm:spPr/>
      <dgm:t>
        <a:bodyPr/>
        <a:lstStyle/>
        <a:p>
          <a:endParaRPr lang="ru-RU"/>
        </a:p>
      </dgm:t>
    </dgm:pt>
    <dgm:pt modelId="{2021FB64-2DDD-4243-96E9-9AE460834B74}" type="pres">
      <dgm:prSet presAssocID="{C1C7B071-E183-40AC-BAC8-33D47884E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3AE98-B34D-4E10-8C48-FC8C6D887AA9}" type="pres">
      <dgm:prSet presAssocID="{E425F77F-C0A2-4448-8C5B-3B548284918E}" presName="vertFlow" presStyleCnt="0"/>
      <dgm:spPr/>
    </dgm:pt>
    <dgm:pt modelId="{4DCD2991-6F5C-43C0-B602-4836FE466F23}" type="pres">
      <dgm:prSet presAssocID="{E425F77F-C0A2-4448-8C5B-3B548284918E}" presName="header" presStyleLbl="node1" presStyleIdx="0" presStyleCnt="2" custLinFactY="-100000" custLinFactNeighborX="-193" custLinFactNeighborY="-107302"/>
      <dgm:spPr/>
      <dgm:t>
        <a:bodyPr/>
        <a:lstStyle/>
        <a:p>
          <a:endParaRPr lang="ru-RU"/>
        </a:p>
      </dgm:t>
    </dgm:pt>
    <dgm:pt modelId="{A19B025D-5B75-410E-9D61-F024B00211BC}" type="pres">
      <dgm:prSet presAssocID="{6B26C054-6AEC-4911-8C7C-A1DC007E7C2F}" presName="parTrans" presStyleLbl="sibTrans2D1" presStyleIdx="0" presStyleCnt="2" custScaleY="579685"/>
      <dgm:spPr/>
      <dgm:t>
        <a:bodyPr/>
        <a:lstStyle/>
        <a:p>
          <a:endParaRPr lang="ru-RU"/>
        </a:p>
      </dgm:t>
    </dgm:pt>
    <dgm:pt modelId="{039D213B-DC63-43DD-A103-8938CD988E55}" type="pres">
      <dgm:prSet presAssocID="{FC2429AD-088A-4D7F-BA7E-DDB0481324CA}" presName="child" presStyleLbl="alignAccFollowNode1" presStyleIdx="0" presStyleCnt="2" custScaleY="152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FEB76-1125-464D-BCFB-476C12166B9D}" type="pres">
      <dgm:prSet presAssocID="{E425F77F-C0A2-4448-8C5B-3B548284918E}" presName="hSp" presStyleCnt="0"/>
      <dgm:spPr/>
    </dgm:pt>
    <dgm:pt modelId="{4B5F83D8-700E-43FB-B819-6DAA3897D42A}" type="pres">
      <dgm:prSet presAssocID="{C2462962-2369-464F-B1E7-272F4F5B0937}" presName="vertFlow" presStyleCnt="0"/>
      <dgm:spPr/>
    </dgm:pt>
    <dgm:pt modelId="{47EFCD35-EDFC-4EAF-8A57-E5D97F9C3FD5}" type="pres">
      <dgm:prSet presAssocID="{C2462962-2369-464F-B1E7-272F4F5B0937}" presName="header" presStyleLbl="node1" presStyleIdx="1" presStyleCnt="2" custLinFactY="-100000" custLinFactNeighborX="-595" custLinFactNeighborY="-107302"/>
      <dgm:spPr/>
      <dgm:t>
        <a:bodyPr/>
        <a:lstStyle/>
        <a:p>
          <a:endParaRPr lang="ru-RU"/>
        </a:p>
      </dgm:t>
    </dgm:pt>
    <dgm:pt modelId="{47D5940D-0925-4A69-A2A5-509773F0D1F8}" type="pres">
      <dgm:prSet presAssocID="{E9BD879C-BDF0-48AC-88E3-4FD8545CCED4}" presName="parTrans" presStyleLbl="sibTrans2D1" presStyleIdx="1" presStyleCnt="2" custScaleY="569452"/>
      <dgm:spPr/>
      <dgm:t>
        <a:bodyPr/>
        <a:lstStyle/>
        <a:p>
          <a:endParaRPr lang="ru-RU"/>
        </a:p>
      </dgm:t>
    </dgm:pt>
    <dgm:pt modelId="{E753EEDF-BC7C-4382-9AD0-3384444037B9}" type="pres">
      <dgm:prSet presAssocID="{5E7F6E62-BEB5-4867-8CAA-0264898BB294}" presName="child" presStyleLbl="alignAccFollowNode1" presStyleIdx="1" presStyleCnt="2" custScaleY="156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CF2E9-3114-4E3A-8F5D-6EC40EEF6A23}" type="presOf" srcId="{FC2429AD-088A-4D7F-BA7E-DDB0481324CA}" destId="{039D213B-DC63-43DD-A103-8938CD988E55}" srcOrd="0" destOrd="0" presId="urn:microsoft.com/office/officeart/2005/8/layout/lProcess1"/>
    <dgm:cxn modelId="{6C75B272-F01C-4CCB-813E-9BDC3290B17E}" type="presOf" srcId="{C2462962-2369-464F-B1E7-272F4F5B0937}" destId="{47EFCD35-EDFC-4EAF-8A57-E5D97F9C3FD5}" srcOrd="0" destOrd="0" presId="urn:microsoft.com/office/officeart/2005/8/layout/lProcess1"/>
    <dgm:cxn modelId="{4BAA9205-2F9A-4DE1-8AFC-B088A18C1B49}" srcId="{E425F77F-C0A2-4448-8C5B-3B548284918E}" destId="{FC2429AD-088A-4D7F-BA7E-DDB0481324CA}" srcOrd="0" destOrd="0" parTransId="{6B26C054-6AEC-4911-8C7C-A1DC007E7C2F}" sibTransId="{C99BD004-C4C0-4C81-A13B-5556B8F7E36D}"/>
    <dgm:cxn modelId="{AD7A32E8-36BB-49FF-8E01-66AC53C023F2}" type="presOf" srcId="{E425F77F-C0A2-4448-8C5B-3B548284918E}" destId="{4DCD2991-6F5C-43C0-B602-4836FE466F23}" srcOrd="0" destOrd="0" presId="urn:microsoft.com/office/officeart/2005/8/layout/lProcess1"/>
    <dgm:cxn modelId="{597AD76B-4A0E-4F7D-A124-F40710F18C69}" type="presOf" srcId="{C1C7B071-E183-40AC-BAC8-33D47884EB7E}" destId="{2021FB64-2DDD-4243-96E9-9AE460834B74}" srcOrd="0" destOrd="0" presId="urn:microsoft.com/office/officeart/2005/8/layout/lProcess1"/>
    <dgm:cxn modelId="{38B4AD2B-788B-457B-B5DE-AB124DD76D27}" type="presOf" srcId="{E9BD879C-BDF0-48AC-88E3-4FD8545CCED4}" destId="{47D5940D-0925-4A69-A2A5-509773F0D1F8}" srcOrd="0" destOrd="0" presId="urn:microsoft.com/office/officeart/2005/8/layout/lProcess1"/>
    <dgm:cxn modelId="{17B5F0DA-B262-43FD-9485-D8E1955228D9}" type="presOf" srcId="{5E7F6E62-BEB5-4867-8CAA-0264898BB294}" destId="{E753EEDF-BC7C-4382-9AD0-3384444037B9}" srcOrd="0" destOrd="0" presId="urn:microsoft.com/office/officeart/2005/8/layout/lProcess1"/>
    <dgm:cxn modelId="{714A330B-49E4-4D30-9D59-D0AA7C5BE8C6}" srcId="{C2462962-2369-464F-B1E7-272F4F5B0937}" destId="{5E7F6E62-BEB5-4867-8CAA-0264898BB294}" srcOrd="0" destOrd="0" parTransId="{E9BD879C-BDF0-48AC-88E3-4FD8545CCED4}" sibTransId="{67182F1F-33BB-478B-BDA9-469CC71C9763}"/>
    <dgm:cxn modelId="{A2060499-E85B-42A1-A802-ED431DEA48C8}" srcId="{C1C7B071-E183-40AC-BAC8-33D47884EB7E}" destId="{C2462962-2369-464F-B1E7-272F4F5B0937}" srcOrd="1" destOrd="0" parTransId="{7A9ADEBC-5019-4689-951B-974E5E47DBFF}" sibTransId="{27672170-F508-47EE-BBE7-E389F737261B}"/>
    <dgm:cxn modelId="{45C0452E-7365-44DB-8E49-D15B09EA2A8E}" type="presOf" srcId="{6B26C054-6AEC-4911-8C7C-A1DC007E7C2F}" destId="{A19B025D-5B75-410E-9D61-F024B00211BC}" srcOrd="0" destOrd="0" presId="urn:microsoft.com/office/officeart/2005/8/layout/lProcess1"/>
    <dgm:cxn modelId="{A09E2FDF-FB5A-4791-92D3-D998BCA1A188}" srcId="{C1C7B071-E183-40AC-BAC8-33D47884EB7E}" destId="{E425F77F-C0A2-4448-8C5B-3B548284918E}" srcOrd="0" destOrd="0" parTransId="{7B3A6B92-55DE-4FEC-8D30-F520A99D8183}" sibTransId="{D1879B88-F6F9-49A7-B744-364D0CA4E353}"/>
    <dgm:cxn modelId="{46D7C2A4-33F4-44D5-BB42-A1D5E3DA4247}" type="presParOf" srcId="{2021FB64-2DDD-4243-96E9-9AE460834B74}" destId="{2E73AE98-B34D-4E10-8C48-FC8C6D887AA9}" srcOrd="0" destOrd="0" presId="urn:microsoft.com/office/officeart/2005/8/layout/lProcess1"/>
    <dgm:cxn modelId="{A2557E05-59DB-41CD-A688-2623D3A8D65C}" type="presParOf" srcId="{2E73AE98-B34D-4E10-8C48-FC8C6D887AA9}" destId="{4DCD2991-6F5C-43C0-B602-4836FE466F23}" srcOrd="0" destOrd="0" presId="urn:microsoft.com/office/officeart/2005/8/layout/lProcess1"/>
    <dgm:cxn modelId="{2529C5FB-F4A3-44D1-B19D-1FBFAF253443}" type="presParOf" srcId="{2E73AE98-B34D-4E10-8C48-FC8C6D887AA9}" destId="{A19B025D-5B75-410E-9D61-F024B00211BC}" srcOrd="1" destOrd="0" presId="urn:microsoft.com/office/officeart/2005/8/layout/lProcess1"/>
    <dgm:cxn modelId="{CE8D7909-6484-47F4-804D-D474B5897B4B}" type="presParOf" srcId="{2E73AE98-B34D-4E10-8C48-FC8C6D887AA9}" destId="{039D213B-DC63-43DD-A103-8938CD988E55}" srcOrd="2" destOrd="0" presId="urn:microsoft.com/office/officeart/2005/8/layout/lProcess1"/>
    <dgm:cxn modelId="{920F6A49-2115-4E42-9F10-89013CD77132}" type="presParOf" srcId="{2021FB64-2DDD-4243-96E9-9AE460834B74}" destId="{3A6FEB76-1125-464D-BCFB-476C12166B9D}" srcOrd="1" destOrd="0" presId="urn:microsoft.com/office/officeart/2005/8/layout/lProcess1"/>
    <dgm:cxn modelId="{FFDA18A9-1F18-4125-9A9A-B14FAAD257B2}" type="presParOf" srcId="{2021FB64-2DDD-4243-96E9-9AE460834B74}" destId="{4B5F83D8-700E-43FB-B819-6DAA3897D42A}" srcOrd="2" destOrd="0" presId="urn:microsoft.com/office/officeart/2005/8/layout/lProcess1"/>
    <dgm:cxn modelId="{FA2EE58C-91E1-4633-912D-240FEEBC9A96}" type="presParOf" srcId="{4B5F83D8-700E-43FB-B819-6DAA3897D42A}" destId="{47EFCD35-EDFC-4EAF-8A57-E5D97F9C3FD5}" srcOrd="0" destOrd="0" presId="urn:microsoft.com/office/officeart/2005/8/layout/lProcess1"/>
    <dgm:cxn modelId="{98727FB6-DBC8-49EE-9315-128D7B37D8F6}" type="presParOf" srcId="{4B5F83D8-700E-43FB-B819-6DAA3897D42A}" destId="{47D5940D-0925-4A69-A2A5-509773F0D1F8}" srcOrd="1" destOrd="0" presId="urn:microsoft.com/office/officeart/2005/8/layout/lProcess1"/>
    <dgm:cxn modelId="{DACBBE1A-BA43-4308-9747-AB31CC896FE3}" type="presParOf" srcId="{4B5F83D8-700E-43FB-B819-6DAA3897D42A}" destId="{E753EEDF-BC7C-4382-9AD0-3384444037B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D2991-6F5C-43C0-B602-4836FE466F23}">
      <dsp:nvSpPr>
        <dsp:cNvPr id="0" name=""/>
        <dsp:cNvSpPr/>
      </dsp:nvSpPr>
      <dsp:spPr>
        <a:xfrm>
          <a:off x="0" y="0"/>
          <a:ext cx="4120292" cy="1030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Цели</a:t>
          </a:r>
          <a:endParaRPr lang="ru-RU" sz="6000" i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30170" y="30170"/>
        <a:ext cx="4059952" cy="969733"/>
      </dsp:txXfrm>
    </dsp:sp>
    <dsp:sp modelId="{A19B025D-5B75-410E-9D61-F024B00211BC}">
      <dsp:nvSpPr>
        <dsp:cNvPr id="0" name=""/>
        <dsp:cNvSpPr/>
      </dsp:nvSpPr>
      <dsp:spPr>
        <a:xfrm rot="5399510">
          <a:off x="1852255" y="923640"/>
          <a:ext cx="416045" cy="10449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38559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D213B-DC63-43DD-A103-8938CD988E55}">
      <dsp:nvSpPr>
        <dsp:cNvPr id="0" name=""/>
        <dsp:cNvSpPr/>
      </dsp:nvSpPr>
      <dsp:spPr>
        <a:xfrm>
          <a:off x="303" y="1862164"/>
          <a:ext cx="4120292" cy="15668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85725" lvl="0" indent="2730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Создание комфортной среды и жизнедеятельности для человека, которая позволяет не только удовлетворять жилищные потребности, но и обеспечивает высокое качество жизни в целом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46195" y="1908056"/>
        <a:ext cx="4028508" cy="1475070"/>
      </dsp:txXfrm>
    </dsp:sp>
    <dsp:sp modelId="{47EFCD35-EDFC-4EAF-8A57-E5D97F9C3FD5}">
      <dsp:nvSpPr>
        <dsp:cNvPr id="0" name=""/>
        <dsp:cNvSpPr/>
      </dsp:nvSpPr>
      <dsp:spPr>
        <a:xfrm>
          <a:off x="4672920" y="0"/>
          <a:ext cx="4120292" cy="1030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i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Задачи</a:t>
          </a:r>
          <a:endParaRPr lang="ru-RU" sz="6000" i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703090" y="30170"/>
        <a:ext cx="4059952" cy="969733"/>
      </dsp:txXfrm>
    </dsp:sp>
    <dsp:sp modelId="{47D5940D-0925-4A69-A2A5-509773F0D1F8}">
      <dsp:nvSpPr>
        <dsp:cNvPr id="0" name=""/>
        <dsp:cNvSpPr/>
      </dsp:nvSpPr>
      <dsp:spPr>
        <a:xfrm rot="5360836">
          <a:off x="6535638" y="932863"/>
          <a:ext cx="416072" cy="102650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38559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3EEDF-BC7C-4382-9AD0-3384444037B9}">
      <dsp:nvSpPr>
        <dsp:cNvPr id="0" name=""/>
        <dsp:cNvSpPr/>
      </dsp:nvSpPr>
      <dsp:spPr>
        <a:xfrm>
          <a:off x="4697436" y="1862164"/>
          <a:ext cx="4120292" cy="160942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358775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man Old Style" panose="02050604050505020204" pitchFamily="18" charset="0"/>
            </a:rPr>
            <a:t>Обеспечение выполнения работ по капитальному ремонту жилых помещений, входящих в состав муниципального жилищного фонда</a:t>
          </a:r>
          <a:endParaRPr lang="ru-RU" sz="1600" kern="1200" dirty="0">
            <a:latin typeface="Bookman Old Style" panose="02050604050505020204" pitchFamily="18" charset="0"/>
          </a:endParaRPr>
        </a:p>
      </dsp:txBody>
      <dsp:txXfrm>
        <a:off x="4744575" y="1909303"/>
        <a:ext cx="4026014" cy="151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6D06-859F-4B12-9646-2301FE26C47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EFCC-7861-4A4F-AF86-0733A334D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8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FCC-7861-4A4F-AF86-0733A334D2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EFCC-7861-4A4F-AF86-0733A334D2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3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0A3D-6088-49A6-B3A5-7ED0D4FADF77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6B7F-1150-42A8-9E30-A266C129133E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600B-7525-4B49-96AE-02E0D2668E16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410-1A89-4CD2-884A-0C6F2C70B971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2F4-C879-49C0-B988-EC527CB76540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EE0F-FE66-4300-83CA-D0DBCE516160}" type="datetime1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6052-F1A6-4411-A858-447B268A4B62}" type="datetime1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5DC4-4A68-46E3-B0F7-1BF661A57784}" type="datetime1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CF98-32D0-4FDD-B629-AFCDD65B6C93}" type="datetime1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86ED-1F79-4D01-82F8-0CA2100308F4}" type="datetime1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6EE-8DC1-4460-97FE-46D6932B3A66}" type="datetime1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527E-186C-437F-B8F1-5AC8BCB27171}" type="datetime1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9" b="35349"/>
          <a:stretch/>
        </p:blipFill>
        <p:spPr>
          <a:xfrm>
            <a:off x="0" y="0"/>
            <a:ext cx="9144000" cy="14647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983" y="165099"/>
            <a:ext cx="88180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60378" y="2933115"/>
            <a:ext cx="8807423" cy="537013"/>
            <a:chOff x="51092" y="3072294"/>
            <a:chExt cx="4434427" cy="156509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1092" y="3072294"/>
              <a:ext cx="4383272" cy="15650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092" y="3072294"/>
              <a:ext cx="4434427" cy="147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r>
                <a: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Капитальный ремонт муниципальных квартир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9110" y="565957"/>
            <a:ext cx="3868340" cy="3344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10</a:t>
            </a:fld>
            <a:endParaRPr lang="en-US"/>
          </a:p>
        </p:txBody>
      </p:sp>
      <p:sp>
        <p:nvSpPr>
          <p:cNvPr id="18" name="Текст 16"/>
          <p:cNvSpPr txBox="1">
            <a:spLocks/>
          </p:cNvSpPr>
          <p:nvPr/>
        </p:nvSpPr>
        <p:spPr>
          <a:xfrm>
            <a:off x="2485648" y="124406"/>
            <a:ext cx="3868340" cy="44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Калинина, д. 18, кв. 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9" y="900420"/>
            <a:ext cx="2907276" cy="2838093"/>
          </a:xfrm>
        </p:spPr>
      </p:pic>
      <p:sp>
        <p:nvSpPr>
          <p:cNvPr id="19" name="Текст 6"/>
          <p:cNvSpPr txBox="1">
            <a:spLocks/>
          </p:cNvSpPr>
          <p:nvPr/>
        </p:nvSpPr>
        <p:spPr>
          <a:xfrm>
            <a:off x="3839957" y="565956"/>
            <a:ext cx="3887391" cy="334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ремонта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53" y="899555"/>
            <a:ext cx="3405088" cy="28398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98" y="2829735"/>
            <a:ext cx="3168503" cy="37769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68" y="4012304"/>
            <a:ext cx="3456963" cy="25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4687" y="2759928"/>
            <a:ext cx="672422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5825294"/>
              </p:ext>
            </p:extLst>
          </p:nvPr>
        </p:nvGraphicFramePr>
        <p:xfrm>
          <a:off x="162984" y="586508"/>
          <a:ext cx="8818032" cy="394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" y="4129616"/>
            <a:ext cx="3536245" cy="2652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87" y="4129615"/>
            <a:ext cx="3637846" cy="27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97123"/>
              </p:ext>
            </p:extLst>
          </p:nvPr>
        </p:nvGraphicFramePr>
        <p:xfrm>
          <a:off x="245533" y="1374454"/>
          <a:ext cx="8659282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34394" y="271575"/>
            <a:ext cx="8835367" cy="859971"/>
            <a:chOff x="41672" y="159317"/>
            <a:chExt cx="4487694" cy="431737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72" y="159317"/>
              <a:ext cx="4274388" cy="43173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94939" y="1495282"/>
              <a:ext cx="4434427" cy="147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r>
                <a:rPr lang="ru-RU" sz="25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выполнения работ по капитальному ремонту муниципальных квартир в период с 2020 по июль 2023 год.</a:t>
              </a:r>
              <a:endPara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3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202019" y="1749833"/>
            <a:ext cx="8623004" cy="1473415"/>
            <a:chOff x="5252" y="3072294"/>
            <a:chExt cx="8623004" cy="147341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252" y="3342647"/>
              <a:ext cx="8623004" cy="9569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1092" y="3072294"/>
              <a:ext cx="8577164" cy="147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/>
              <a:r>
                <a:rPr lang="ru-RU" sz="16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имеющие </a:t>
              </a:r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право на внеочередное улучшение жилищных условий во исполнение судебных решений</a:t>
              </a:r>
              <a:endParaRPr lang="ru-RU" sz="16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2019" y="3373707"/>
            <a:ext cx="8623004" cy="790508"/>
            <a:chOff x="5252" y="3026454"/>
            <a:chExt cx="8623004" cy="156509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52" y="3026454"/>
              <a:ext cx="8623004" cy="1565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092" y="3072294"/>
              <a:ext cx="8493370" cy="147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/>
              <a:r>
                <a:rPr lang="ru-RU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имеющие </a:t>
              </a:r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право на внеочередное улучшение жилищных условий, в связи  с имеющимися у них </a:t>
              </a:r>
              <a:r>
                <a:rPr lang="ru-RU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тяжелых форм </a:t>
              </a:r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хронических заболеваний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2019" y="5554247"/>
            <a:ext cx="8623004" cy="745111"/>
            <a:chOff x="-4396007" y="5082575"/>
            <a:chExt cx="8623004" cy="147341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4396007" y="5271069"/>
              <a:ext cx="8623004" cy="11722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4350167" y="5082575"/>
              <a:ext cx="8577164" cy="147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/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в порядке общей </a:t>
              </a:r>
              <a:r>
                <a:rPr lang="ru-RU" sz="16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очереди</a:t>
              </a:r>
              <a:endParaRPr lang="ru-RU" sz="16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2019" y="4462471"/>
            <a:ext cx="8623004" cy="745111"/>
            <a:chOff x="-4414984" y="6142700"/>
            <a:chExt cx="8623004" cy="147341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4414984" y="6410665"/>
              <a:ext cx="8623004" cy="11722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-4369144" y="6142700"/>
              <a:ext cx="8577164" cy="1473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/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проживающие в </a:t>
              </a:r>
              <a:r>
                <a:rPr lang="ru-RU" sz="16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непригодных </a:t>
              </a:r>
              <a:r>
                <a:rPr lang="ru-RU" sz="16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для проживания жилых помещениях</a:t>
              </a:r>
              <a:endParaRPr lang="ru-RU" sz="16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93374" y="468076"/>
            <a:ext cx="8623004" cy="956930"/>
            <a:chOff x="51092" y="2890715"/>
            <a:chExt cx="8623004" cy="95693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1092" y="2890715"/>
              <a:ext cx="8623004" cy="9569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31766" y="3008632"/>
              <a:ext cx="8461655" cy="641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just"/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Категории граждан, которым предоставляется отремонтированный муниципальный жилой фонд</a:t>
              </a:r>
              <a:endParaRPr lang="ru-RU" sz="28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1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5</a:t>
            </a:fld>
            <a:endParaRPr lang="en-US"/>
          </a:p>
        </p:txBody>
      </p:sp>
      <p:sp>
        <p:nvSpPr>
          <p:cNvPr id="18" name="Текст 16"/>
          <p:cNvSpPr txBox="1">
            <a:spLocks/>
          </p:cNvSpPr>
          <p:nvPr/>
        </p:nvSpPr>
        <p:spPr>
          <a:xfrm>
            <a:off x="2566393" y="581606"/>
            <a:ext cx="3868340" cy="44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Театральная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д.18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3" y="1142725"/>
            <a:ext cx="7125380" cy="52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30635" y="2184741"/>
            <a:ext cx="3868340" cy="4415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898571" y="2109671"/>
            <a:ext cx="3633106" cy="4415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391127" y="599658"/>
            <a:ext cx="8623004" cy="790508"/>
            <a:chOff x="5252" y="3026454"/>
            <a:chExt cx="8623004" cy="156509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252" y="3026454"/>
              <a:ext cx="7906206" cy="1565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092" y="3072294"/>
              <a:ext cx="8577164" cy="147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ru-RU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Очистку </a:t>
              </a:r>
              <a:r>
                <a:rPr lang="ru-RU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квартир от хозяйственно-бытового </a:t>
              </a:r>
              <a:r>
                <a:rPr lang="ru-RU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мусора</a:t>
              </a:r>
              <a:endParaRPr lang="ru-RU" sz="24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26" name="Объект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634343"/>
            <a:ext cx="3868737" cy="3418114"/>
          </a:xfrm>
        </p:spPr>
      </p:pic>
      <p:pic>
        <p:nvPicPr>
          <p:cNvPr id="30" name="Объект 2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2634343"/>
            <a:ext cx="3820885" cy="3418114"/>
          </a:xfrm>
        </p:spPr>
      </p:pic>
      <p:sp>
        <p:nvSpPr>
          <p:cNvPr id="31" name="Текст 16"/>
          <p:cNvSpPr txBox="1">
            <a:spLocks/>
          </p:cNvSpPr>
          <p:nvPr/>
        </p:nvSpPr>
        <p:spPr>
          <a:xfrm>
            <a:off x="2768459" y="1549009"/>
            <a:ext cx="3868340" cy="44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50, кв. 74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2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95699" y="1493491"/>
            <a:ext cx="3868340" cy="4415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4898571" y="2343588"/>
            <a:ext cx="3633106" cy="4415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7</a:t>
            </a:fld>
            <a:endParaRPr lang="en-US"/>
          </a:p>
        </p:txBody>
      </p:sp>
      <p:sp>
        <p:nvSpPr>
          <p:cNvPr id="31" name="Текст 16"/>
          <p:cNvSpPr txBox="1">
            <a:spLocks/>
          </p:cNvSpPr>
          <p:nvPr/>
        </p:nvSpPr>
        <p:spPr>
          <a:xfrm>
            <a:off x="2076438" y="636358"/>
            <a:ext cx="5790318" cy="441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Степана Разина, д. 95, кв. 17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2" y="1935042"/>
            <a:ext cx="4329232" cy="3246923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97" y="2738992"/>
            <a:ext cx="3810896" cy="32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0" y="1495425"/>
            <a:ext cx="2272903" cy="3030538"/>
          </a:xfrm>
        </p:spPr>
      </p:pic>
      <p:pic>
        <p:nvPicPr>
          <p:cNvPr id="10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495425"/>
            <a:ext cx="4526199" cy="3289226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260497" y="293455"/>
            <a:ext cx="8623004" cy="790508"/>
            <a:chOff x="5252" y="3026454"/>
            <a:chExt cx="8623004" cy="156509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252" y="3026454"/>
              <a:ext cx="8623004" cy="1565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092" y="3072294"/>
              <a:ext cx="8577164" cy="147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обмерных работ, составление локально-сметного расчета</a:t>
              </a:r>
              <a:endParaRPr lang="ru-RU" sz="24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622" y="2046546"/>
            <a:ext cx="4408968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083" y="1868114"/>
            <a:ext cx="1744133" cy="3344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ремонта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0875" y="3822864"/>
            <a:ext cx="3887391" cy="3344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ремонта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" y="2202577"/>
            <a:ext cx="3868737" cy="3260850"/>
          </a:xfrm>
        </p:spPr>
      </p:pic>
      <p:pic>
        <p:nvPicPr>
          <p:cNvPr id="10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23" y="4172141"/>
            <a:ext cx="3887788" cy="2580686"/>
          </a:xfr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428245" y="582042"/>
            <a:ext cx="8623004" cy="790508"/>
            <a:chOff x="5252" y="3026454"/>
            <a:chExt cx="8623004" cy="156509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52" y="3026454"/>
              <a:ext cx="8623004" cy="1565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092" y="3072294"/>
              <a:ext cx="8577164" cy="1473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подрядной организации и проведение работ по капитальному ремонту</a:t>
              </a:r>
              <a:endParaRPr lang="ru-RU" sz="24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8" name="Текст 16"/>
          <p:cNvSpPr txBox="1">
            <a:spLocks/>
          </p:cNvSpPr>
          <p:nvPr/>
        </p:nvSpPr>
        <p:spPr>
          <a:xfrm>
            <a:off x="2408255" y="1495544"/>
            <a:ext cx="3868340" cy="441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Московская, д. 317, кв. 28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93" y="2060089"/>
            <a:ext cx="1885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82" y="2060089"/>
            <a:ext cx="1885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9" y="3684213"/>
            <a:ext cx="1885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74" y="5424273"/>
            <a:ext cx="1884338" cy="13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224</Words>
  <Application>Microsoft Office PowerPoint</Application>
  <PresentationFormat>Экран (4:3)</PresentationFormat>
  <Paragraphs>44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Соломаха Артем Николаевич</cp:lastModifiedBy>
  <cp:revision>87</cp:revision>
  <cp:lastPrinted>2023-06-29T05:31:30Z</cp:lastPrinted>
  <dcterms:created xsi:type="dcterms:W3CDTF">2016-11-18T14:12:19Z</dcterms:created>
  <dcterms:modified xsi:type="dcterms:W3CDTF">2023-07-03T06:42:01Z</dcterms:modified>
</cp:coreProperties>
</file>