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3" r:id="rId3"/>
    <p:sldId id="382" r:id="rId4"/>
    <p:sldId id="383" r:id="rId5"/>
    <p:sldId id="387" r:id="rId6"/>
    <p:sldId id="385" r:id="rId7"/>
    <p:sldId id="386" r:id="rId8"/>
    <p:sldId id="384" r:id="rId9"/>
    <p:sldId id="388" r:id="rId10"/>
    <p:sldId id="375" r:id="rId11"/>
    <p:sldId id="380" r:id="rId12"/>
    <p:sldId id="389" r:id="rId13"/>
    <p:sldId id="391" r:id="rId14"/>
    <p:sldId id="378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8BB"/>
    <a:srgbClr val="FF6565"/>
    <a:srgbClr val="4F0000"/>
    <a:srgbClr val="FF6600"/>
    <a:srgbClr val="F68735"/>
    <a:srgbClr val="FF3300"/>
    <a:srgbClr val="C03E3E"/>
    <a:srgbClr val="59AFC8"/>
    <a:srgbClr val="7B55A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74" autoAdjust="0"/>
  </p:normalViewPr>
  <p:slideViewPr>
    <p:cSldViewPr snapToGrid="0" showGuides="1">
      <p:cViewPr varScale="1">
        <p:scale>
          <a:sx n="114" d="100"/>
          <a:sy n="114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39949752551007E-2"/>
          <c:y val="9.115553529674994E-2"/>
          <c:w val="0.85031097806750378"/>
          <c:h val="0.875005420829658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>
                    <a:latin typeface="Franklin Gothic Medium Cond" panose="020B06060304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2515</c:v>
                </c:pt>
                <c:pt idx="1">
                  <c:v>2773</c:v>
                </c:pt>
                <c:pt idx="2">
                  <c:v>3284</c:v>
                </c:pt>
                <c:pt idx="3">
                  <c:v>3451</c:v>
                </c:pt>
                <c:pt idx="4">
                  <c:v>3899</c:v>
                </c:pt>
                <c:pt idx="5">
                  <c:v>3619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353</c:v>
                </c:pt>
                <c:pt idx="1">
                  <c:v>378</c:v>
                </c:pt>
                <c:pt idx="2">
                  <c:v>524</c:v>
                </c:pt>
                <c:pt idx="3">
                  <c:v>573</c:v>
                </c:pt>
                <c:pt idx="4">
                  <c:v>622</c:v>
                </c:pt>
                <c:pt idx="5">
                  <c:v>760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68</c:v>
                </c:pt>
                <c:pt idx="1">
                  <c:v>79</c:v>
                </c:pt>
                <c:pt idx="2">
                  <c:v>125</c:v>
                </c:pt>
                <c:pt idx="3">
                  <c:v>138</c:v>
                </c:pt>
                <c:pt idx="4">
                  <c:v>158</c:v>
                </c:pt>
                <c:pt idx="5">
                  <c:v>183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19</c:v>
                </c:pt>
                <c:pt idx="1">
                  <c:v>21</c:v>
                </c:pt>
                <c:pt idx="2">
                  <c:v>32</c:v>
                </c:pt>
                <c:pt idx="3">
                  <c:v>35</c:v>
                </c:pt>
                <c:pt idx="4">
                  <c:v>42</c:v>
                </c:pt>
                <c:pt idx="5">
                  <c:v>53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  <c:pt idx="5">
                  <c:v>15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FF6565"/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20"/>
        <c:axId val="66172032"/>
        <c:axId val="66173568"/>
      </c:barChart>
      <c:lineChart>
        <c:grouping val="stacked"/>
        <c:varyColors val="0"/>
        <c:ser>
          <c:idx val="11"/>
          <c:order val="10"/>
          <c:tx>
            <c:strRef>
              <c:f>Лист1!$L$1</c:f>
              <c:strCache>
                <c:ptCount val="1"/>
                <c:pt idx="0">
                  <c:v>Кол-во семей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50000"/>
                </a:schemeClr>
              </a:solidFill>
              <a:ln w="0">
                <a:noFill/>
              </a:ln>
            </c:spPr>
          </c:marke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Лист1!$L$2:$L$7</c:f>
              <c:numCache>
                <c:formatCode>General</c:formatCode>
                <c:ptCount val="6"/>
                <c:pt idx="0">
                  <c:v>2970</c:v>
                </c:pt>
                <c:pt idx="1">
                  <c:v>3270</c:v>
                </c:pt>
                <c:pt idx="2">
                  <c:v>3989</c:v>
                </c:pt>
                <c:pt idx="3">
                  <c:v>4225</c:v>
                </c:pt>
                <c:pt idx="4">
                  <c:v>4745</c:v>
                </c:pt>
                <c:pt idx="5">
                  <c:v>4640</c:v>
                </c:pt>
              </c:numCache>
            </c:numRef>
          </c:val>
          <c:smooth val="0"/>
        </c:ser>
        <c:ser>
          <c:idx val="0"/>
          <c:order val="11"/>
          <c:tx>
            <c:strRef>
              <c:f>Лист1!$M$1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ln w="63500">
              <a:solidFill>
                <a:srgbClr val="FF6565"/>
              </a:solidFill>
            </a:ln>
          </c:spPr>
          <c:marker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0" i="0">
                    <a:effectLst/>
                    <a:latin typeface="Franklin Gothic Medium Cond" panose="020B06060304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Лист1!$M$2:$M$7</c:f>
              <c:numCache>
                <c:formatCode>General</c:formatCode>
                <c:ptCount val="6"/>
                <c:pt idx="0">
                  <c:v>9528</c:v>
                </c:pt>
                <c:pt idx="1">
                  <c:v>10499</c:v>
                </c:pt>
                <c:pt idx="2">
                  <c:v>12951</c:v>
                </c:pt>
                <c:pt idx="3">
                  <c:v>13759</c:v>
                </c:pt>
                <c:pt idx="4">
                  <c:v>15412</c:v>
                </c:pt>
                <c:pt idx="5">
                  <c:v>15313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172032"/>
        <c:axId val="66173568"/>
      </c:lineChart>
      <c:catAx>
        <c:axId val="661720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66173568"/>
        <c:crossesAt val="0.1"/>
        <c:auto val="1"/>
        <c:lblAlgn val="ctr"/>
        <c:lblOffset val="100"/>
        <c:noMultiLvlLbl val="0"/>
      </c:catAx>
      <c:valAx>
        <c:axId val="66173568"/>
        <c:scaling>
          <c:logBase val="10"/>
          <c:orientation val="minMax"/>
          <c:min val="0.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6617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077342203917356"/>
          <c:y val="0.17855654242535401"/>
          <c:w val="7.3212718999172643E-2"/>
          <c:h val="0.68617780283405705"/>
        </c:manualLayout>
      </c:layout>
      <c:overlay val="0"/>
      <c:txPr>
        <a:bodyPr/>
        <a:lstStyle/>
        <a:p>
          <a:pPr>
            <a:defRPr sz="1200">
              <a:latin typeface="Franklin Gothic Medium Cond" panose="020B06060304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39949752551007E-2"/>
          <c:y val="9.115553529674994E-2"/>
          <c:w val="0.84670266269051142"/>
          <c:h val="0.875005420829658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>
                    <a:latin typeface="Franklin Gothic Medium Cond" panose="020B06060304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7545</c:v>
                </c:pt>
                <c:pt idx="1">
                  <c:v>8319</c:v>
                </c:pt>
                <c:pt idx="2">
                  <c:v>9852</c:v>
                </c:pt>
                <c:pt idx="3">
                  <c:v>10353</c:v>
                </c:pt>
                <c:pt idx="4">
                  <c:v>11697</c:v>
                </c:pt>
                <c:pt idx="5">
                  <c:v>10857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1412</c:v>
                </c:pt>
                <c:pt idx="1">
                  <c:v>1512</c:v>
                </c:pt>
                <c:pt idx="2">
                  <c:v>2096</c:v>
                </c:pt>
                <c:pt idx="3">
                  <c:v>2292</c:v>
                </c:pt>
                <c:pt idx="4">
                  <c:v>2488</c:v>
                </c:pt>
                <c:pt idx="5">
                  <c:v>3040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340</c:v>
                </c:pt>
                <c:pt idx="1">
                  <c:v>395</c:v>
                </c:pt>
                <c:pt idx="2">
                  <c:v>625</c:v>
                </c:pt>
                <c:pt idx="3">
                  <c:v>690</c:v>
                </c:pt>
                <c:pt idx="4">
                  <c:v>790</c:v>
                </c:pt>
                <c:pt idx="5">
                  <c:v>915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114</c:v>
                </c:pt>
                <c:pt idx="1">
                  <c:v>126</c:v>
                </c:pt>
                <c:pt idx="2">
                  <c:v>192</c:v>
                </c:pt>
                <c:pt idx="3">
                  <c:v>210</c:v>
                </c:pt>
                <c:pt idx="4">
                  <c:v>252</c:v>
                </c:pt>
                <c:pt idx="5">
                  <c:v>318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56</c:v>
                </c:pt>
                <c:pt idx="1">
                  <c:v>70</c:v>
                </c:pt>
                <c:pt idx="2">
                  <c:v>84</c:v>
                </c:pt>
                <c:pt idx="3">
                  <c:v>105</c:v>
                </c:pt>
                <c:pt idx="4">
                  <c:v>98</c:v>
                </c:pt>
                <c:pt idx="5">
                  <c:v>105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32</c:v>
                </c:pt>
                <c:pt idx="1">
                  <c:v>56</c:v>
                </c:pt>
                <c:pt idx="2">
                  <c:v>80</c:v>
                </c:pt>
                <c:pt idx="3">
                  <c:v>88</c:v>
                </c:pt>
                <c:pt idx="4">
                  <c:v>56</c:v>
                </c:pt>
                <c:pt idx="5">
                  <c:v>48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18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22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FF6565"/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20"/>
        <c:axId val="66223104"/>
        <c:axId val="66234240"/>
      </c:barChart>
      <c:lineChart>
        <c:grouping val="stacked"/>
        <c:varyColors val="0"/>
        <c:ser>
          <c:idx val="11"/>
          <c:order val="10"/>
          <c:tx>
            <c:strRef>
              <c:f>Лист1!$L$1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50000"/>
                </a:schemeClr>
              </a:solidFill>
              <a:ln w="0">
                <a:noFill/>
              </a:ln>
            </c:spPr>
          </c:marke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Лист1!$L$2:$L$7</c:f>
              <c:numCache>
                <c:formatCode>General</c:formatCode>
                <c:ptCount val="6"/>
                <c:pt idx="0">
                  <c:v>9528</c:v>
                </c:pt>
                <c:pt idx="1">
                  <c:v>10499</c:v>
                </c:pt>
                <c:pt idx="2">
                  <c:v>12951</c:v>
                </c:pt>
                <c:pt idx="3">
                  <c:v>13759</c:v>
                </c:pt>
                <c:pt idx="4">
                  <c:v>15412</c:v>
                </c:pt>
                <c:pt idx="5">
                  <c:v>15313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223104"/>
        <c:axId val="66234240"/>
      </c:lineChart>
      <c:catAx>
        <c:axId val="662231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 algn="ctr">
              <a:defRPr lang="ru-RU" sz="1800" b="1" i="0" u="none" strike="noStrike" kern="1200" baseline="0">
                <a:solidFill>
                  <a:prstClr val="black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66234240"/>
        <c:crossesAt val="0.1"/>
        <c:auto val="1"/>
        <c:lblAlgn val="ctr"/>
        <c:lblOffset val="100"/>
        <c:noMultiLvlLbl val="0"/>
      </c:catAx>
      <c:valAx>
        <c:axId val="6623424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6622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077342203917356"/>
          <c:y val="0.23627772600504077"/>
          <c:w val="7.3212718999172643E-2"/>
          <c:h val="0.62845661925437035"/>
        </c:manualLayout>
      </c:layout>
      <c:overlay val="0"/>
      <c:txPr>
        <a:bodyPr/>
        <a:lstStyle/>
        <a:p>
          <a:pPr>
            <a:defRPr sz="1200">
              <a:latin typeface="Franklin Gothic Medium Cond" panose="020B06060304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63756356615942"/>
          <c:y val="0"/>
          <c:w val="0.7206338188199752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65100" prst="coolSlant"/>
            </a:sp3d>
          </c:spPr>
          <c:explosion val="12"/>
          <c:dPt>
            <c:idx val="0"/>
            <c:bubble3D val="0"/>
            <c:explosion val="15"/>
          </c:dPt>
          <c:dLbls>
            <c:dLbl>
              <c:idx val="0"/>
              <c:layout>
                <c:manualLayout>
                  <c:x val="-9.504818902088541E-2"/>
                  <c:y val="0.17831726550403268"/>
                </c:manualLayout>
              </c:layout>
              <c:tx>
                <c:rich>
                  <a:bodyPr rot="0" vert="horz" anchor="ctr" anchorCtr="0"/>
                  <a:lstStyle/>
                  <a:p>
                    <a:pPr>
                      <a:defRPr sz="32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220</a:t>
                    </a:r>
                    <a:endParaRPr lang="ru-RU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2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чел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7372509629211"/>
                  <c:y val="-0.23868917660236544"/>
                </c:manualLayout>
              </c:layout>
              <c:tx>
                <c:rich>
                  <a:bodyPr rot="0" vert="horz" anchor="ctr" anchorCtr="0"/>
                  <a:lstStyle/>
                  <a:p>
                    <a:pPr>
                      <a:defRPr sz="32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348</a:t>
                    </a:r>
                    <a:endParaRPr lang="ru-RU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2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чел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3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третий  и последующие</c:v>
                </c:pt>
                <c:pt idx="1">
                  <c:v>второй ребенок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</c:v>
                </c:pt>
                <c:pt idx="1">
                  <c:v>348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 algn="ctr">
        <a:defRPr lang="ru-RU" sz="1800" b="1" i="0" u="none" strike="noStrike" kern="1200" baseline="0">
          <a:solidFill>
            <a:prstClr val="black"/>
          </a:solidFill>
          <a:latin typeface="Franklin Gothic Medium Cond" panose="020B0606030402020204" pitchFamily="34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796423269080317E-3"/>
                  <c:y val="-2.6011840098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03356188434529E-2"/>
                  <c:y val="-2.601204491568886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effectLst/>
                      </a:rPr>
                      <a:t>71</a:t>
                    </a:r>
                    <a:r>
                      <a:rPr lang="ru-RU" b="1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1"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effectLst/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Охват граждан</c:v>
                </c:pt>
                <c:pt idx="1">
                  <c:v>Соцконтракты, заключенные с семьями с детьми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1752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A4-40E6-A9E6-8E95700965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515213119197667E-2"/>
                  <c:y val="-2.601184009805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03356188434456E-2"/>
                  <c:y val="-2.341065608824527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effectLst/>
                      </a:rPr>
                      <a:t>73</a:t>
                    </a:r>
                    <a:r>
                      <a:rPr lang="ru-RU" b="1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1"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effectLst/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Охват граждан</c:v>
                </c:pt>
                <c:pt idx="1">
                  <c:v>Соцконтракты, заключенные с семьями с детьми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7165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A4-40E6-A9E6-8E9570096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924480"/>
        <c:axId val="66380928"/>
        <c:axId val="0"/>
      </c:bar3DChart>
      <c:catAx>
        <c:axId val="659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66380928"/>
        <c:crossesAt val="1"/>
        <c:auto val="1"/>
        <c:lblAlgn val="ctr"/>
        <c:lblOffset val="100"/>
        <c:noMultiLvlLbl val="0"/>
      </c:catAx>
      <c:valAx>
        <c:axId val="66380928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6F04-2122-42E0-89B8-21D17D021BE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E70A-87A1-4F89-9DD9-66C608E80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A7D4-2A6D-4469-B072-C15C892AF6DB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B1DB-709E-42DA-A691-CC1B608C9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14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6654-94F9-4C66-838C-3F4F072208BC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90FC-380B-4BE1-BFD7-614B7B4C8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0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40D3-16D8-4FCF-B6B3-32EBC9716225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4F91-A0AC-4C09-80B0-2D2132ECD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4716-E1C4-4F29-852B-13A6C86FED3D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F9CB-95AB-4623-8ED9-37AC9BC6E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A489-3878-40CE-8007-D2BC8140684D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4813-D78A-4147-84DA-ABE43C974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8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917D-1AEA-4770-BDAE-6DE5F92D1CCD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B091-7ABC-448B-9CA2-08B0D47DD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4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D007-9BDF-40D4-BAB7-84DD494D4051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50EE-0480-4E67-83E3-9B58B45C4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0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6D5E-3AE1-4C9F-AB6D-4DC0B4594C63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7064-6592-43A2-87BB-CCFC016B9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5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5A09-02D1-4497-8405-9B0FA07681B1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4E4D-7949-4BA9-8D20-63374BD1B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05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B083-6B96-4E60-8018-8582AC534462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4FAF-E903-4BC1-85F0-CCEF47DAB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3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69FD-BCAC-418D-A919-97CF44E6D64E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EF99-C7A9-4E08-BB8E-E83CB66A2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2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BE0F4-3F24-4BDC-96AE-14BD201D389B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5281CB-D67B-4430-BA33-138AB5429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g"/><Relationship Id="rId7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34" y="121424"/>
            <a:ext cx="1725749" cy="1673629"/>
          </a:xfrm>
          <a:prstGeom prst="rect">
            <a:avLst/>
          </a:prstGeom>
        </p:spPr>
      </p:pic>
      <p:pic>
        <p:nvPicPr>
          <p:cNvPr id="1028" name="Picture 4" descr="C:\Users\oshedchenkosn\Desktop\!!!!!!!Доклад\photo_2025-06-24_10-14-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" t="23587" r="705" b="161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3452" y="3829226"/>
            <a:ext cx="7132276" cy="234746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9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balanced" dir="t"/>
          </a:scene3d>
          <a:sp3d prstMaterial="metal">
            <a:bevelT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41780" y="3890957"/>
            <a:ext cx="709562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4500000"/>
              </a:lightRig>
            </a:scene3d>
            <a:sp3d prstMaterial="plastic">
              <a:bevelT w="127000" h="31750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Предоставление мер социальной поддержки семьям с детьми</a:t>
            </a:r>
            <a:endParaRPr lang="ru-RU" sz="4400" b="1" cap="all" spc="300" dirty="0">
              <a:ln w="0"/>
              <a:gradFill flip="none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022F17-9B20-0203-1537-A6D61564E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0FE30C-D267-4E2E-8EBC-5DDD02C63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E5E8F7-A9EF-8C17-087D-79AB2C3D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1124" y="1033742"/>
            <a:ext cx="3039140" cy="1694840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</p:spPr>
      </p:pic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5125" y="1033742"/>
            <a:ext cx="3175883" cy="1736962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</p:spPr>
      </p:pic>
      <p:pic>
        <p:nvPicPr>
          <p:cNvPr id="14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124" y="4146713"/>
            <a:ext cx="3039140" cy="1801740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</p:spPr>
      </p:pic>
      <p:pic>
        <p:nvPicPr>
          <p:cNvPr id="1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5126" y="4146713"/>
            <a:ext cx="3175883" cy="1801740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</p:spPr>
      </p:pic>
      <p:sp>
        <p:nvSpPr>
          <p:cNvPr id="16" name="object 7"/>
          <p:cNvSpPr txBox="1"/>
          <p:nvPr/>
        </p:nvSpPr>
        <p:spPr>
          <a:xfrm>
            <a:off x="2341123" y="691339"/>
            <a:ext cx="17622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30238" algn="l"/>
              </a:tabLst>
            </a:pPr>
            <a:r>
              <a:rPr lang="ru-RU"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Поиск работы</a:t>
            </a:r>
            <a:endParaRPr sz="1200" b="1" cap="all" dirty="0">
              <a:ln w="0"/>
              <a:gradFill flip="none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6605126" y="506590"/>
            <a:ext cx="31758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tabLst>
                <a:tab pos="630238" algn="l"/>
              </a:tabLst>
            </a:pPr>
            <a:r>
              <a:rPr sz="1200" b="1" cap="all" dirty="0" err="1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Осуществление</a:t>
            </a:r>
            <a:r>
              <a:rPr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</a:t>
            </a:r>
            <a:r>
              <a:rPr sz="1200" b="1" cap="all" dirty="0" err="1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индивидуальной</a:t>
            </a:r>
            <a:r>
              <a:rPr lang="ru-RU"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п</a:t>
            </a:r>
            <a:r>
              <a:rPr sz="1200" b="1" cap="all" dirty="0" err="1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редпринимательской</a:t>
            </a:r>
            <a:r>
              <a:rPr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деятельности</a:t>
            </a:r>
          </a:p>
        </p:txBody>
      </p:sp>
      <p:sp>
        <p:nvSpPr>
          <p:cNvPr id="18" name="object 10"/>
          <p:cNvSpPr txBox="1"/>
          <p:nvPr/>
        </p:nvSpPr>
        <p:spPr>
          <a:xfrm>
            <a:off x="6605126" y="5994000"/>
            <a:ext cx="31758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Преодоление </a:t>
            </a:r>
            <a:r>
              <a:rPr sz="1200" b="1" cap="all" dirty="0" err="1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трудной</a:t>
            </a:r>
            <a:r>
              <a:rPr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</a:t>
            </a:r>
            <a:r>
              <a:rPr sz="1200" b="1" cap="all" dirty="0" err="1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жизненной</a:t>
            </a:r>
            <a:r>
              <a:rPr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ситуации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1AD14D0-DF01-B7FD-51B2-4A49E02D3359}"/>
              </a:ext>
            </a:extLst>
          </p:cNvPr>
          <p:cNvSpPr txBox="1"/>
          <p:nvPr/>
        </p:nvSpPr>
        <p:spPr>
          <a:xfrm>
            <a:off x="2340000" y="5994500"/>
            <a:ext cx="303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  <a:tabLst>
                <a:tab pos="630238" algn="l"/>
              </a:tabLst>
            </a:pPr>
            <a:r>
              <a:rPr lang="ru-RU" sz="12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Ведение личного подсобного хозяйства</a:t>
            </a:r>
          </a:p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  <a:cs typeface="Frank Ruehl CLM" panose="02000603000000000000" pitchFamily="2" charset="-79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81C09C5-5F1D-5023-37F5-BA286D3C7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5B7D939-8F80-0AEC-8AEF-4A2A99C1C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25" name="object 9">
            <a:extLst>
              <a:ext uri="{FF2B5EF4-FFF2-40B4-BE49-F238E27FC236}">
                <a16:creationId xmlns:a16="http://schemas.microsoft.com/office/drawing/2014/main" xmlns="" id="{074F985C-DF29-8DB7-A5FE-B7FD5A0572B5}"/>
              </a:ext>
            </a:extLst>
          </p:cNvPr>
          <p:cNvSpPr txBox="1"/>
          <p:nvPr/>
        </p:nvSpPr>
        <p:spPr>
          <a:xfrm>
            <a:off x="2298584" y="3053576"/>
            <a:ext cx="7591680" cy="750847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buClr>
                <a:srgbClr val="92D050"/>
              </a:buClr>
              <a:defRPr sz="3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dirty="0"/>
              <a:t>СОЦИАЛЬНЫЙ КОНТРАКТ</a:t>
            </a:r>
          </a:p>
        </p:txBody>
      </p:sp>
      <p:sp>
        <p:nvSpPr>
          <p:cNvPr id="23" name="Прямоугольник: один усеченный угол 22">
            <a:extLst>
              <a:ext uri="{FF2B5EF4-FFF2-40B4-BE49-F238E27FC236}">
                <a16:creationId xmlns:a16="http://schemas.microsoft.com/office/drawing/2014/main" xmlns="" id="{2FCE8867-8581-0179-2E06-281442E45284}"/>
              </a:ext>
            </a:extLst>
          </p:cNvPr>
          <p:cNvSpPr/>
          <p:nvPr/>
        </p:nvSpPr>
        <p:spPr>
          <a:xfrm>
            <a:off x="8154980" y="3137484"/>
            <a:ext cx="1674926" cy="583032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66239" y="3066667"/>
            <a:ext cx="1469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2021</a:t>
            </a:r>
          </a:p>
        </p:txBody>
      </p:sp>
      <p:pic>
        <p:nvPicPr>
          <p:cNvPr id="27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93972"/>
            <a:ext cx="1097039" cy="1097039"/>
          </a:xfrm>
          <a:prstGeom prst="rect">
            <a:avLst/>
          </a:prstGeom>
          <a:noFill/>
        </p:spPr>
      </p:pic>
      <p:sp>
        <p:nvSpPr>
          <p:cNvPr id="28" name="object 47"/>
          <p:cNvSpPr txBox="1">
            <a:spLocks/>
          </p:cNvSpPr>
          <p:nvPr/>
        </p:nvSpPr>
        <p:spPr>
          <a:xfrm>
            <a:off x="11610363" y="6491956"/>
            <a:ext cx="409144" cy="15388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6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767F39-982D-F8BB-988D-D90E3727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7A49BB4-09BE-A336-59AD-9908E4CC0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2F6B14A-070C-71F2-9897-D1122E0EF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8B277153-DA51-0729-250D-09EF3DCFB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689601"/>
              </p:ext>
            </p:extLst>
          </p:nvPr>
        </p:nvGraphicFramePr>
        <p:xfrm>
          <a:off x="1501628" y="1258350"/>
          <a:ext cx="6493080" cy="48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xmlns="" id="{4C0A5F03-266F-01D4-C8E7-6C96443D01BE}"/>
              </a:ext>
            </a:extLst>
          </p:cNvPr>
          <p:cNvSpPr/>
          <p:nvPr/>
        </p:nvSpPr>
        <p:spPr>
          <a:xfrm>
            <a:off x="8460042" y="1459685"/>
            <a:ext cx="2733067" cy="2382472"/>
          </a:xfrm>
          <a:prstGeom prst="flowChartMagneticDisk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endParaRPr lang="ru-RU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658E51-41F5-55BF-480A-CC8B8F326983}"/>
              </a:ext>
            </a:extLst>
          </p:cNvPr>
          <p:cNvSpPr txBox="1"/>
          <p:nvPr/>
        </p:nvSpPr>
        <p:spPr>
          <a:xfrm>
            <a:off x="9012857" y="2632943"/>
            <a:ext cx="172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Увеличение дохода: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81% семей</a:t>
            </a:r>
            <a:endParaRPr lang="ru-RU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xmlns="" id="{AECE97B2-50C8-95DA-C656-A5A101B7192D}"/>
              </a:ext>
            </a:extLst>
          </p:cNvPr>
          <p:cNvSpPr/>
          <p:nvPr/>
        </p:nvSpPr>
        <p:spPr>
          <a:xfrm>
            <a:off x="8561599" y="4001549"/>
            <a:ext cx="2631510" cy="1935160"/>
          </a:xfrm>
          <a:prstGeom prst="flowChartMagneticDisk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tx1"/>
              </a:contourClr>
            </a:sp3d>
          </a:bodyPr>
          <a:lstStyle/>
          <a:p>
            <a:pPr algn="ctr"/>
            <a:endParaRPr lang="ru-RU" sz="2000" cap="all">
              <a:ln w="0"/>
              <a:solidFill>
                <a:schemeClr val="tx1"/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22ABD4-A9AB-92C0-1DDC-6173FB7D52C2}"/>
              </a:ext>
            </a:extLst>
          </p:cNvPr>
          <p:cNvSpPr txBox="1"/>
          <p:nvPr/>
        </p:nvSpPr>
        <p:spPr>
          <a:xfrm>
            <a:off x="8667606" y="4953013"/>
            <a:ext cx="2605906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Преодоление уровня бедности: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38% граждан</a:t>
            </a:r>
            <a:endParaRPr lang="ru-RU" sz="2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394C37-6F6D-54D0-B347-4CABF25A5B44}"/>
              </a:ext>
            </a:extLst>
          </p:cNvPr>
          <p:cNvSpPr/>
          <p:nvPr/>
        </p:nvSpPr>
        <p:spPr>
          <a:xfrm>
            <a:off x="2913276" y="426447"/>
            <a:ext cx="6465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охват граждан социальным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контрактом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5" name="object 47"/>
          <p:cNvSpPr txBox="1">
            <a:spLocks/>
          </p:cNvSpPr>
          <p:nvPr/>
        </p:nvSpPr>
        <p:spPr>
          <a:xfrm>
            <a:off x="11610363" y="6491956"/>
            <a:ext cx="409144" cy="15388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11</a:t>
            </a:fld>
            <a:endParaRPr lang="ru-RU" dirty="0"/>
          </a:p>
        </p:txBody>
      </p:sp>
      <p:pic>
        <p:nvPicPr>
          <p:cNvPr id="16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93972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8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767F39-982D-F8BB-988D-D90E3727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7A49BB4-09BE-A336-59AD-9908E4CC0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2F6B14A-070C-71F2-9897-D1122E0EF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15" name="object 47"/>
          <p:cNvSpPr txBox="1">
            <a:spLocks/>
          </p:cNvSpPr>
          <p:nvPr/>
        </p:nvSpPr>
        <p:spPr>
          <a:xfrm>
            <a:off x="11610363" y="6491956"/>
            <a:ext cx="409144" cy="15388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12</a:t>
            </a:fld>
            <a:endParaRPr lang="ru-RU" dirty="0"/>
          </a:p>
        </p:txBody>
      </p:sp>
      <p:pic>
        <p:nvPicPr>
          <p:cNvPr id="12" name="Picture 7" descr="C:\Users\oshedchenkosn\Desktop\!!!!!!!Доклад\Картинки\мнд с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73731"/>
            <a:ext cx="1097039" cy="1097039"/>
          </a:xfrm>
          <a:prstGeom prst="rect">
            <a:avLst/>
          </a:prstGeom>
          <a:noFill/>
        </p:spPr>
      </p:pic>
      <p:pic>
        <p:nvPicPr>
          <p:cNvPr id="2050" name="Picture 2" descr="C:\Users\oshedchenkosn\Desktop\!!!!!!!Доклад\Картинки\veselye-uceniki-s-ablokam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6" y="2105637"/>
            <a:ext cx="4025408" cy="4025408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3050" y="1257444"/>
            <a:ext cx="2327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5 000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рублей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6501469" y="1433879"/>
            <a:ext cx="5352176" cy="4733876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2D050"/>
              </a:buClr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	2024 год: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Ежегодную денежную выплату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получили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4043 родителя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72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87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детей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Объем денежных средств бюджета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составил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36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миллионов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435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тысяч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рублей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buClr>
                <a:srgbClr val="92D050"/>
              </a:buClr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	2025 год: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Ежегодная  выплата составит 5 225 рублей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Прием заявлений будет осуществляться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августа</a:t>
            </a:r>
          </a:p>
          <a:p>
            <a:pPr>
              <a:buClr>
                <a:srgbClr val="92D050"/>
              </a:buClr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1823" y="430174"/>
            <a:ext cx="5640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выплата компенсации за приобретение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формы для детей из многодетных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семей</a:t>
            </a:r>
          </a:p>
        </p:txBody>
      </p:sp>
    </p:spTree>
    <p:extLst>
      <p:ext uri="{BB962C8B-B14F-4D97-AF65-F5344CB8AC3E}">
        <p14:creationId xmlns:p14="http://schemas.microsoft.com/office/powerpoint/2010/main" val="2198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729496" y="3792699"/>
            <a:ext cx="2676088" cy="2250000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единовременная выплата 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рождении третьего или последующего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ребенка</a:t>
            </a:r>
          </a:p>
          <a:p>
            <a:pPr algn="ctr">
              <a:buClr>
                <a:srgbClr val="92D050"/>
              </a:buClr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>
              <a:buClr>
                <a:srgbClr val="92D050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>
              <a:buClr>
                <a:srgbClr val="92D050"/>
              </a:buClr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>
              <a:buClr>
                <a:srgbClr val="92D050"/>
              </a:buClr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7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9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заявлений</a:t>
            </a:r>
          </a:p>
        </p:txBody>
      </p:sp>
      <p:sp>
        <p:nvSpPr>
          <p:cNvPr id="31" name="Стрелка вправо с вырезом 30"/>
          <p:cNvSpPr/>
          <p:nvPr/>
        </p:nvSpPr>
        <p:spPr>
          <a:xfrm rot="8640000">
            <a:off x="2966622" y="1627444"/>
            <a:ext cx="2160000" cy="469783"/>
          </a:xfrm>
          <a:prstGeom prst="notchedRightArrow">
            <a:avLst>
              <a:gd name="adj1" fmla="val 35714"/>
              <a:gd name="adj2" fmla="val 10168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  <a:gs pos="6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  <a:effectLst>
            <a:reflection blurRad="12700" stA="3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с вырезом 35"/>
          <p:cNvSpPr/>
          <p:nvPr/>
        </p:nvSpPr>
        <p:spPr>
          <a:xfrm rot="2167429">
            <a:off x="7052054" y="1619103"/>
            <a:ext cx="2160000" cy="469783"/>
          </a:xfrm>
          <a:prstGeom prst="notchedRightArrow">
            <a:avLst>
              <a:gd name="adj1" fmla="val 35714"/>
              <a:gd name="adj2" fmla="val 10168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  <a:gs pos="6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12700" stA="3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750965" y="293971"/>
            <a:ext cx="2690070" cy="1157323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молодые семьи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52491" y="2267615"/>
            <a:ext cx="223009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300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тыс.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3149" y="1969200"/>
            <a:ext cx="1407390" cy="788680"/>
          </a:xfrm>
          <a:custGeom>
            <a:avLst/>
            <a:gdLst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38" h="1018282">
                <a:moveTo>
                  <a:pt x="0" y="0"/>
                </a:moveTo>
                <a:lnTo>
                  <a:pt x="2201138" y="0"/>
                </a:lnTo>
                <a:cubicBezTo>
                  <a:pt x="2567994" y="169714"/>
                  <a:pt x="2567994" y="848568"/>
                  <a:pt x="2201138" y="1018282"/>
                </a:cubicBezTo>
                <a:lnTo>
                  <a:pt x="0" y="1018282"/>
                </a:lnTo>
                <a:cubicBezTo>
                  <a:pt x="-366856" y="848568"/>
                  <a:pt x="-366856" y="16971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4925" cap="rnd">
            <a:noFill/>
            <a:round/>
          </a:ln>
          <a:scene3d>
            <a:camera prst="perspectiveRelaxedModerately" fov="4200000">
              <a:rot lat="21000000" lon="0" rev="0"/>
            </a:camera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13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93972"/>
            <a:ext cx="1097039" cy="1097039"/>
          </a:xfrm>
          <a:prstGeom prst="rect">
            <a:avLst/>
          </a:prstGeom>
          <a:noFill/>
        </p:spPr>
      </p:pic>
      <p:sp>
        <p:nvSpPr>
          <p:cNvPr id="14" name="object 47"/>
          <p:cNvSpPr txBox="1">
            <a:spLocks/>
          </p:cNvSpPr>
          <p:nvPr/>
        </p:nvSpPr>
        <p:spPr>
          <a:xfrm>
            <a:off x="11610363" y="6491956"/>
            <a:ext cx="409144" cy="15388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13</a:t>
            </a:fld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8745524" y="3791822"/>
            <a:ext cx="2676088" cy="2248250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единовременная выплата 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постановке на учет по беременности женщине, обучающейся по очной форме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обучения</a:t>
            </a:r>
          </a:p>
          <a:p>
            <a:pPr algn="ctr">
              <a:buClr>
                <a:srgbClr val="92D050"/>
              </a:buClr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>
              <a:buClr>
                <a:srgbClr val="92D050"/>
              </a:buClr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23 заявления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80069" y="2271949"/>
            <a:ext cx="220707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1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00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тыс.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рублей</a:t>
            </a:r>
          </a:p>
        </p:txBody>
      </p:sp>
      <p:sp>
        <p:nvSpPr>
          <p:cNvPr id="19" name="Пузырек для мыслей: облако 11">
            <a:extLst>
              <a:ext uri="{FF2B5EF4-FFF2-40B4-BE49-F238E27FC236}">
                <a16:creationId xmlns:a16="http://schemas.microsoft.com/office/drawing/2014/main" xmlns="" id="{8F188A24-C1DD-8876-65A0-B0670FEE4DD1}"/>
              </a:ext>
            </a:extLst>
          </p:cNvPr>
          <p:cNvSpPr/>
          <p:nvPr/>
        </p:nvSpPr>
        <p:spPr>
          <a:xfrm>
            <a:off x="4041634" y="3926048"/>
            <a:ext cx="4090420" cy="1979800"/>
          </a:xfrm>
          <a:prstGeom prst="cloudCallout">
            <a:avLst>
              <a:gd name="adj1" fmla="val -41430"/>
              <a:gd name="adj2" fmla="val 381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4271259" y="4102217"/>
            <a:ext cx="3631170" cy="1602297"/>
          </a:xfrm>
          <a:prstGeom prst="rect">
            <a:avLst/>
          </a:prstGeom>
          <a:noFill/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prstMaterial="matte"/>
          </a:bodyPr>
          <a:lstStyle/>
          <a:p>
            <a:pPr algn="ctr">
              <a:buClr>
                <a:srgbClr val="92D050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Данные меры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назначаются независимо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от имущественного уровня обеспеченности семьи, без учета критериев нуждаемости</a:t>
            </a:r>
          </a:p>
        </p:txBody>
      </p:sp>
    </p:spTree>
    <p:extLst>
      <p:ext uri="{BB962C8B-B14F-4D97-AF65-F5344CB8AC3E}">
        <p14:creationId xmlns:p14="http://schemas.microsoft.com/office/powerpoint/2010/main" val="3282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13BD59-15E0-BCF3-5AC0-18A5CCD3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:a16="http://schemas.microsoft.com/office/drawing/2014/main" xmlns="" id="{164BE71F-D393-5047-D071-F64546C7D49D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B133DD2-5FB0-E55B-3375-73E964BE4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F33B769-0925-D566-9DC2-77C9F8F7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629019-1EB0-0C28-F1BE-1C0AD2240252}"/>
              </a:ext>
            </a:extLst>
          </p:cNvPr>
          <p:cNvSpPr txBox="1"/>
          <p:nvPr/>
        </p:nvSpPr>
        <p:spPr>
          <a:xfrm>
            <a:off x="1913714" y="799959"/>
            <a:ext cx="836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Официальный сайт Городской Управы города Калуги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B1088E-2D92-3513-8B7A-FCF71CCFB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42"/>
          <a:stretch/>
        </p:blipFill>
        <p:spPr>
          <a:xfrm>
            <a:off x="1388716" y="1765621"/>
            <a:ext cx="9413428" cy="44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2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66578" y="330874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83834" y="197242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31641" y="5521545"/>
            <a:ext cx="19030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2036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49879" y="947317"/>
            <a:ext cx="14568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год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семьи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5051" y="2878305"/>
            <a:ext cx="584646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Стратегия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действий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по реализации семейной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и демографической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политики,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поддержке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многодетности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70371" y="1459683"/>
            <a:ext cx="218113" cy="571462"/>
          </a:xfrm>
          <a:prstGeom prst="downArrow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0000" endPos="5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2961315" y="4773913"/>
            <a:ext cx="436226" cy="754431"/>
          </a:xfrm>
          <a:prstGeom prst="downArrow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0000" endPos="5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6501469" y="1064763"/>
            <a:ext cx="5352176" cy="4733876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Цели</a:t>
            </a:r>
            <a:r>
              <a:rPr lang="ru-RU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: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сохранение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населения страны за счет повышения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рождаемости,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укрепления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материнского, отцовского и детского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здоровья,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обеспечения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поддержки и защиты семей как фундаментальной основы российского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общества,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укрепления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института семьи и брака на основе сохранения и продвижения традиционных семейных ценностей.</a:t>
            </a:r>
            <a:endParaRPr lang="ru-RU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hedchenkosn\Desktop\!!!!!!!Доклад\polnyi-snimok-scastlivaa-sem-a-na-otkrytom-vozduh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691" y="1251344"/>
            <a:ext cx="5682430" cy="3790193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  <a:extLst/>
        </p:spPr>
      </p:pic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3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17744" y="566778"/>
            <a:ext cx="2544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1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января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5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1026" name="Picture 2" descr="C:\Users\oshedchenkosn\Desktop\!!!!!!!Доклад\НП Семья0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07831" y="499796"/>
            <a:ext cx="1602789" cy="12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07230" y="1409487"/>
            <a:ext cx="242367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национальный проект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«Семья»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20870204">
            <a:off x="177227" y="2191374"/>
            <a:ext cx="4748528" cy="469783"/>
          </a:xfrm>
          <a:prstGeom prst="notchedRightArrow">
            <a:avLst>
              <a:gd name="adj1" fmla="val 35714"/>
              <a:gd name="adj2" fmla="val 10168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  <a:gs pos="6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12700" stA="3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37197" y="1526557"/>
            <a:ext cx="8899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7403" y="2494322"/>
            <a:ext cx="51252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 algn="r">
              <a:buClr>
                <a:schemeClr val="accent5">
                  <a:lumMod val="75000"/>
                </a:schemeClr>
              </a:buClr>
              <a:buFont typeface="Franklin Gothic Medium Cond" panose="020B0606030402020204" pitchFamily="34" charset="0"/>
              <a:buChar char="►"/>
            </a:pPr>
            <a:r>
              <a:rPr lang="ru-RU" sz="1600" b="1" cap="all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увеличение числа семей с детьми</a:t>
            </a:r>
          </a:p>
          <a:p>
            <a:pPr marL="742950" lvl="1" indent="-285750" algn="ctr">
              <a:buClr>
                <a:schemeClr val="accent5">
                  <a:lumMod val="75000"/>
                </a:schemeClr>
              </a:buClr>
              <a:buFont typeface="Franklin Gothic Medium Cond" panose="020B0606030402020204" pitchFamily="34" charset="0"/>
              <a:buChar char="►"/>
            </a:pPr>
            <a:r>
              <a:rPr lang="ru-RU" sz="1600" b="1" cap="all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увеличение числа многодетных семей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Franklin Gothic Medium Cond" panose="020B0606030402020204" pitchFamily="34" charset="0"/>
              <a:buChar char="►"/>
            </a:pPr>
            <a:r>
              <a:rPr lang="ru-RU" sz="1600" b="1" cap="all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укрепление семейных ценностей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813732" y="3913296"/>
            <a:ext cx="9853819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	</a:t>
            </a:r>
            <a:r>
              <a:rPr lang="ru-RU" sz="3600" b="1" dirty="0" smtClean="0">
                <a:latin typeface="Franklin Gothic Medium Cond" panose="020B0606030402020204" pitchFamily="34" charset="0"/>
              </a:rPr>
              <a:t>Главные задачи: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latin typeface="Franklin Gothic Medium Cond" panose="020B06060304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Franklin Gothic Medium Cond" panose="020B0606030402020204" pitchFamily="34" charset="0"/>
              </a:rPr>
              <a:t>всесторонняя </a:t>
            </a:r>
            <a:r>
              <a:rPr lang="ru-RU" sz="2000" dirty="0">
                <a:latin typeface="Franklin Gothic Medium Cond" panose="020B0606030402020204" pitchFamily="34" charset="0"/>
              </a:rPr>
              <a:t>поддержка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родителей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Franklin Gothic Medium Cond" panose="020B0606030402020204" pitchFamily="34" charset="0"/>
              </a:rPr>
              <a:t>забота </a:t>
            </a:r>
            <a:r>
              <a:rPr lang="ru-RU" sz="2000" dirty="0">
                <a:latin typeface="Franklin Gothic Medium Cond" panose="020B0606030402020204" pitchFamily="34" charset="0"/>
              </a:rPr>
              <a:t>о репродуктивном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здоровье</a:t>
            </a:r>
            <a:endParaRPr lang="en-US" sz="2000" dirty="0" smtClean="0">
              <a:latin typeface="Franklin Gothic Medium Cond" panose="020B06060304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Franklin Gothic Medium Cond" panose="020B0606030402020204" pitchFamily="34" charset="0"/>
              </a:rPr>
              <a:t>забота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об укреплении </a:t>
            </a:r>
            <a:r>
              <a:rPr lang="ru-RU" sz="2000" dirty="0">
                <a:latin typeface="Franklin Gothic Medium Cond" panose="020B0606030402020204" pitchFamily="34" charset="0"/>
              </a:rPr>
              <a:t>семейных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ценностей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Franklin Gothic Medium Cond" panose="020B0606030402020204" pitchFamily="34" charset="0"/>
              </a:rPr>
              <a:t>развитие </a:t>
            </a:r>
            <a:r>
              <a:rPr lang="ru-RU" sz="2000" dirty="0">
                <a:latin typeface="Franklin Gothic Medium Cond" panose="020B0606030402020204" pitchFamily="34" charset="0"/>
              </a:rPr>
              <a:t>условий для активного долголетия старшего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поколения</a:t>
            </a:r>
            <a:endParaRPr lang="en-US" sz="2000" dirty="0" smtClean="0">
              <a:latin typeface="Franklin Gothic Medium Cond" panose="020B06060304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Franklin Gothic Medium Cond" panose="020B0606030402020204" pitchFamily="34" charset="0"/>
              </a:rPr>
              <a:t>обеспечение </a:t>
            </a:r>
            <a:r>
              <a:rPr lang="ru-RU" sz="2000" dirty="0">
                <a:latin typeface="Franklin Gothic Medium Cond" panose="020B0606030402020204" pitchFamily="34" charset="0"/>
              </a:rPr>
              <a:t>качественного ухода за теми, кто в нем </a:t>
            </a:r>
            <a:r>
              <a:rPr lang="ru-RU" sz="2000" dirty="0" smtClean="0">
                <a:latin typeface="Franklin Gothic Medium Cond" panose="020B0606030402020204" pitchFamily="34" charset="0"/>
              </a:rPr>
              <a:t>нуждается</a:t>
            </a:r>
            <a:endParaRPr sz="20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23" name="Прямоугольник: скругленные углы 33">
            <a:extLst>
              <a:ext uri="{FF2B5EF4-FFF2-40B4-BE49-F238E27FC236}">
                <a16:creationId xmlns:a16="http://schemas.microsoft.com/office/drawing/2014/main" xmlns="" id="{BFCC498B-872B-CFEA-A1C4-E1634DF6B052}"/>
              </a:ext>
            </a:extLst>
          </p:cNvPr>
          <p:cNvSpPr/>
          <p:nvPr/>
        </p:nvSpPr>
        <p:spPr>
          <a:xfrm>
            <a:off x="1263247" y="3934881"/>
            <a:ext cx="4247993" cy="60356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tx1"/>
              </a:contourClr>
            </a:sp3d>
          </a:bodyPr>
          <a:lstStyle/>
          <a:p>
            <a:pPr algn="ctr"/>
            <a:r>
              <a:rPr lang="ru-RU" sz="2000" cap="all" dirty="0">
                <a:ln w="0"/>
                <a:solidFill>
                  <a:schemeClr val="tx1"/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Главные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7402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4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pic>
        <p:nvPicPr>
          <p:cNvPr id="1026" name="Picture 2" descr="C:\Users\oshedchenkosn\Desktop\!!!!!!!Доклад\НП Семья0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95573" y="16526"/>
            <a:ext cx="1602789" cy="12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shedchenkosn\Desktop\!!!!!!!Доклад\Картинки\fasad-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7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88454" y="1001453"/>
            <a:ext cx="8262999" cy="5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33">
            <a:extLst>
              <a:ext uri="{FF2B5EF4-FFF2-40B4-BE49-F238E27FC236}">
                <a16:creationId xmlns:a16="http://schemas.microsoft.com/office/drawing/2014/main" xmlns="" id="{BFCC498B-872B-CFEA-A1C4-E1634DF6B052}"/>
              </a:ext>
            </a:extLst>
          </p:cNvPr>
          <p:cNvSpPr/>
          <p:nvPr/>
        </p:nvSpPr>
        <p:spPr>
          <a:xfrm>
            <a:off x="4892486" y="2042943"/>
            <a:ext cx="2444413" cy="86429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balanced" dir="t"/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59586" y="2104814"/>
            <a:ext cx="2110214" cy="6967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национальный проект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«Семья»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3681650" y="4774643"/>
            <a:ext cx="1360086" cy="1561651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Поддержка семьи</a:t>
            </a:r>
            <a:endParaRPr lang="ru-RU" sz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3684892" y="3503743"/>
            <a:ext cx="1360086" cy="1360329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Многодетная семья</a:t>
            </a:r>
            <a:endParaRPr lang="ru-RU" sz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3900" y="3064948"/>
            <a:ext cx="1760981" cy="599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balanced" dir="t"/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управление социальной защиты</a:t>
            </a:r>
          </a:p>
        </p:txBody>
      </p:sp>
      <p:pic>
        <p:nvPicPr>
          <p:cNvPr id="2055" name="Picture 7" descr="C:\Users\oshedchenkosn\Desktop\!!!!!!!Доклад\Картинки\мнд се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15" y="3577075"/>
            <a:ext cx="1097039" cy="1097039"/>
          </a:xfrm>
          <a:prstGeom prst="rect">
            <a:avLst/>
          </a:prstGeom>
          <a:noFill/>
        </p:spPr>
      </p:pic>
      <p:pic>
        <p:nvPicPr>
          <p:cNvPr id="2056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15" y="5079988"/>
            <a:ext cx="1097039" cy="1097039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7169800" y="3416097"/>
            <a:ext cx="1360086" cy="1447975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Охрана материнства и детства</a:t>
            </a:r>
            <a:endParaRPr lang="ru-RU" sz="11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7169800" y="4975964"/>
            <a:ext cx="1360086" cy="1360329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Старшее поколение</a:t>
            </a:r>
            <a:endParaRPr lang="ru-RU" sz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5286906" y="3416097"/>
            <a:ext cx="1655575" cy="1447976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2D050"/>
              </a:buClr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Семейные ценности и инфраструктура культуры</a:t>
            </a:r>
            <a:endParaRPr lang="ru-RU" sz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2058" name="Picture 10" descr="C:\Users\oshedchenkosn\Desktop\!!!!!!!Доклад\Картинки\сем цен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73" y="3518352"/>
            <a:ext cx="1097039" cy="1097039"/>
          </a:xfrm>
          <a:prstGeom prst="rect">
            <a:avLst/>
          </a:prstGeom>
          <a:noFill/>
        </p:spPr>
      </p:pic>
      <p:pic>
        <p:nvPicPr>
          <p:cNvPr id="2059" name="Picture 11" descr="C:\Users\oshedchenkosn\Desktop\!!!!!!!Доклад\Картинки\охр мат и дет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99" y="3511048"/>
            <a:ext cx="1097039" cy="1097039"/>
          </a:xfrm>
          <a:prstGeom prst="rect">
            <a:avLst/>
          </a:prstGeom>
          <a:noFill/>
        </p:spPr>
      </p:pic>
      <p:pic>
        <p:nvPicPr>
          <p:cNvPr id="2060" name="Picture 12" descr="C:\Users\oshedchenkosn\Desktop\!!!!!!!Доклад\Картинки\старш покол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32" y="5101168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9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hedchenkosn\Desktop\!!!!!!!Доклад\Картинки\77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7" y="37066"/>
            <a:ext cx="10511405" cy="67838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5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pic>
        <p:nvPicPr>
          <p:cNvPr id="3075" name="Picture 3" descr="C:\Users\oshedchenkosn\Desktop\!!!!!!!Доклад\Картинки\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906" y="1568998"/>
            <a:ext cx="4832058" cy="48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345033" y="1720199"/>
            <a:ext cx="9501932" cy="102300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многодетная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семья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-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это семья, имеющая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3-х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и более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детей, статус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которой устанавливается бессрочно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50228" y="427644"/>
            <a:ext cx="18915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2024</a:t>
            </a:r>
          </a:p>
        </p:txBody>
      </p:sp>
      <p:sp>
        <p:nvSpPr>
          <p:cNvPr id="23" name="object 3"/>
          <p:cNvSpPr txBox="1"/>
          <p:nvPr/>
        </p:nvSpPr>
        <p:spPr>
          <a:xfrm>
            <a:off x="1385582" y="3275733"/>
            <a:ext cx="583734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latin typeface="Franklin Gothic Medium Cond" panose="020B0606030402020204" pitchFamily="34" charset="0"/>
              </a:rPr>
              <a:t>М</a:t>
            </a:r>
            <a:r>
              <a:rPr lang="ru-RU" sz="2800" dirty="0" smtClean="0">
                <a:latin typeface="Franklin Gothic Medium Cond" panose="020B0606030402020204" pitchFamily="34" charset="0"/>
              </a:rPr>
              <a:t>еры </a:t>
            </a:r>
            <a:r>
              <a:rPr lang="ru-RU" sz="2800" dirty="0">
                <a:latin typeface="Franklin Gothic Medium Cond" panose="020B0606030402020204" pitchFamily="34" charset="0"/>
              </a:rPr>
              <a:t>социальной </a:t>
            </a:r>
            <a:r>
              <a:rPr lang="ru-RU" sz="2800" dirty="0" smtClean="0">
                <a:latin typeface="Franklin Gothic Medium Cond" panose="020B0606030402020204" pitchFamily="34" charset="0"/>
              </a:rPr>
              <a:t>поддержки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Franklin Gothic Medium Cond" panose="020B0606030402020204" pitchFamily="34" charset="0"/>
              </a:rPr>
              <a:t>предоставляются </a:t>
            </a:r>
            <a:r>
              <a:rPr lang="ru-RU" sz="2800" dirty="0">
                <a:latin typeface="Franklin Gothic Medium Cond" panose="020B0606030402020204" pitchFamily="34" charset="0"/>
              </a:rPr>
              <a:t>до </a:t>
            </a:r>
            <a:r>
              <a:rPr lang="ru-RU" sz="2800" dirty="0" smtClean="0">
                <a:latin typeface="Franklin Gothic Medium Cond" panose="020B0606030402020204" pitchFamily="34" charset="0"/>
              </a:rPr>
              <a:t>достижения: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 smtClean="0">
              <a:latin typeface="Franklin Gothic Medium Cond" panose="020B06060304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Franklin Gothic Medium Cond" panose="020B0606030402020204" pitchFamily="34" charset="0"/>
              </a:rPr>
              <a:t>старшим </a:t>
            </a:r>
            <a:r>
              <a:rPr lang="ru-RU" sz="2400" dirty="0">
                <a:latin typeface="Franklin Gothic Medium Cond" panose="020B0606030402020204" pitchFamily="34" charset="0"/>
              </a:rPr>
              <a:t>ребенком из трех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младших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Franklin Gothic Medium Cond" panose="020B0606030402020204" pitchFamily="34" charset="0"/>
              </a:rPr>
              <a:t>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     несовершеннолетних </a:t>
            </a:r>
            <a:r>
              <a:rPr lang="ru-RU" sz="2400" dirty="0">
                <a:latin typeface="Franklin Gothic Medium Cond" panose="020B0606030402020204" pitchFamily="34" charset="0"/>
              </a:rPr>
              <a:t>детей возраста 18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лет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Franklin Gothic Medium Cond" panose="020B06060304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Franklin Gothic Medium Cond" panose="020B0606030402020204" pitchFamily="34" charset="0"/>
              </a:rPr>
              <a:t>возраста </a:t>
            </a:r>
            <a:r>
              <a:rPr lang="ru-RU" sz="2400" dirty="0">
                <a:latin typeface="Franklin Gothic Medium Cond" panose="020B0606030402020204" pitchFamily="34" charset="0"/>
              </a:rPr>
              <a:t>23 лет при очной форме </a:t>
            </a:r>
            <a:r>
              <a:rPr lang="ru-RU" sz="2400" dirty="0" smtClean="0">
                <a:latin typeface="Franklin Gothic Medium Cond" panose="020B0606030402020204" pitchFamily="34" charset="0"/>
              </a:rPr>
              <a:t>обучения</a:t>
            </a:r>
            <a:endParaRPr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7" descr="C:\Users\oshedchenkosn\Desktop\!!!!!!!Доклад\Картинки\мнд се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73731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5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6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8967" y="390609"/>
            <a:ext cx="57140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сведения о многодетных семьях,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проживающих  в Калуге с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2020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года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1513359"/>
              </p:ext>
            </p:extLst>
          </p:nvPr>
        </p:nvGraphicFramePr>
        <p:xfrm>
          <a:off x="816527" y="1271244"/>
          <a:ext cx="10558944" cy="528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7" descr="C:\Users\oshedchenkosn\Desktop\!!!!!!!Доклад\Картинки\мнд с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73731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8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7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12088" y="390609"/>
            <a:ext cx="6567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сведения о детях в многодетных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семьях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,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проживающих  в Калуге с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2020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года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2453870"/>
              </p:ext>
            </p:extLst>
          </p:nvPr>
        </p:nvGraphicFramePr>
        <p:xfrm>
          <a:off x="816527" y="1271244"/>
          <a:ext cx="10558944" cy="528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7" descr="C:\Users\oshedchenkosn\Desktop\!!!!!!!Доклад\Картинки\мнд с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73731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5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право с вырезом 30"/>
          <p:cNvSpPr/>
          <p:nvPr/>
        </p:nvSpPr>
        <p:spPr>
          <a:xfrm rot="8640000">
            <a:off x="1947809" y="1944849"/>
            <a:ext cx="3240000" cy="469783"/>
          </a:xfrm>
          <a:prstGeom prst="notchedRightArrow">
            <a:avLst>
              <a:gd name="adj1" fmla="val 35714"/>
              <a:gd name="adj2" fmla="val 10168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  <a:gs pos="6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  <a:effectLst>
            <a:reflection blurRad="12700" stA="3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с вырезом 35"/>
          <p:cNvSpPr/>
          <p:nvPr/>
        </p:nvSpPr>
        <p:spPr>
          <a:xfrm rot="2167429">
            <a:off x="6939847" y="1937450"/>
            <a:ext cx="3240000" cy="469783"/>
          </a:xfrm>
          <a:prstGeom prst="notchedRightArrow">
            <a:avLst>
              <a:gd name="adj1" fmla="val 35714"/>
              <a:gd name="adj2" fmla="val 10168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  <a:gs pos="6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12700" stA="3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8</a:t>
            </a:fld>
            <a:endParaRPr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8689646"/>
              </p:ext>
            </p:extLst>
          </p:nvPr>
        </p:nvGraphicFramePr>
        <p:xfrm>
          <a:off x="724340" y="1501530"/>
          <a:ext cx="10473340" cy="500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732653" y="293972"/>
            <a:ext cx="2690070" cy="114982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  <a:cs typeface="Arial" panose="020B0604020202020204" pitchFamily="34" charset="0"/>
              </a:rPr>
              <a:t>материнский капитал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4626" y="2972291"/>
            <a:ext cx="2085827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50 000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второй ребенок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678729" y="2972585"/>
            <a:ext cx="2809679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100 000</a:t>
            </a:r>
          </a:p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третий  и последующие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3149" y="2640320"/>
            <a:ext cx="1407390" cy="788680"/>
          </a:xfrm>
          <a:custGeom>
            <a:avLst/>
            <a:gdLst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38" h="1018282">
                <a:moveTo>
                  <a:pt x="0" y="0"/>
                </a:moveTo>
                <a:lnTo>
                  <a:pt x="2201138" y="0"/>
                </a:lnTo>
                <a:cubicBezTo>
                  <a:pt x="2567994" y="169714"/>
                  <a:pt x="2567994" y="848568"/>
                  <a:pt x="2201138" y="1018282"/>
                </a:cubicBezTo>
                <a:lnTo>
                  <a:pt x="0" y="1018282"/>
                </a:lnTo>
                <a:cubicBezTo>
                  <a:pt x="-366856" y="848568"/>
                  <a:pt x="-366856" y="16971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4925" cap="rnd">
            <a:noFill/>
            <a:round/>
          </a:ln>
          <a:scene3d>
            <a:camera prst="perspectiveRelaxedModerately" fov="4200000">
              <a:rot lat="21000000" lon="0" rev="0"/>
            </a:camera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20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25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13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93972"/>
            <a:ext cx="1097039" cy="1097039"/>
          </a:xfrm>
          <a:prstGeom prst="rect">
            <a:avLst/>
          </a:prstGeom>
          <a:noFill/>
        </p:spPr>
      </p:pic>
      <p:sp>
        <p:nvSpPr>
          <p:cNvPr id="15" name="Прямоугольник 11"/>
          <p:cNvSpPr/>
          <p:nvPr/>
        </p:nvSpPr>
        <p:spPr>
          <a:xfrm>
            <a:off x="4732653" y="5192785"/>
            <a:ext cx="2708382" cy="1106540"/>
          </a:xfrm>
          <a:custGeom>
            <a:avLst/>
            <a:gdLst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  <a:gd name="connsiteX0" fmla="*/ 0 w 2201138"/>
              <a:gd name="connsiteY0" fmla="*/ 0 h 1018282"/>
              <a:gd name="connsiteX1" fmla="*/ 2201138 w 2201138"/>
              <a:gd name="connsiteY1" fmla="*/ 0 h 1018282"/>
              <a:gd name="connsiteX2" fmla="*/ 2201138 w 2201138"/>
              <a:gd name="connsiteY2" fmla="*/ 1018282 h 1018282"/>
              <a:gd name="connsiteX3" fmla="*/ 0 w 2201138"/>
              <a:gd name="connsiteY3" fmla="*/ 1018282 h 1018282"/>
              <a:gd name="connsiteX4" fmla="*/ 0 w 2201138"/>
              <a:gd name="connsiteY4" fmla="*/ 0 h 101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38" h="1018282">
                <a:moveTo>
                  <a:pt x="0" y="0"/>
                </a:moveTo>
                <a:lnTo>
                  <a:pt x="2201138" y="0"/>
                </a:lnTo>
                <a:cubicBezTo>
                  <a:pt x="2567994" y="169714"/>
                  <a:pt x="2567994" y="848568"/>
                  <a:pt x="2201138" y="1018282"/>
                </a:cubicBezTo>
                <a:lnTo>
                  <a:pt x="0" y="1018282"/>
                </a:lnTo>
                <a:cubicBezTo>
                  <a:pt x="-366856" y="848568"/>
                  <a:pt x="-366856" y="16971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4925" cap="rnd">
            <a:noFill/>
            <a:round/>
          </a:ln>
          <a:scene3d>
            <a:camera prst="perspectiveRelaxedModerately" fov="4200000">
              <a:rot lat="21000000" lon="0" rev="0"/>
            </a:camera>
            <a:lightRig rig="contrasting" dir="t">
              <a:rot lat="0" lon="0" rev="4500000"/>
            </a:lightRig>
          </a:scene3d>
          <a:sp3d>
            <a:bevelT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rgbClr val="4F88BB"/>
              </a:contourClr>
            </a:sp3d>
          </a:bodyPr>
          <a:lstStyle/>
          <a:p>
            <a:pPr algn="ctr"/>
            <a:r>
              <a:rPr lang="en-US" sz="2800" b="1" dirty="0" smtClean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" stA="30000" endPos="50000" dist="5080" dir="5400000" sy="-100000" algn="bl" rotWithShape="0"/>
                </a:effectLst>
                <a:latin typeface="Franklin Gothic Medium Cond" panose="020B0606030402020204" pitchFamily="34" charset="0"/>
              </a:rPr>
              <a:t>39 </a:t>
            </a:r>
            <a:r>
              <a:rPr lang="ru-RU" sz="2800" b="1" dirty="0" smtClean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" stA="30000" endPos="50000" dist="5080" dir="5400000" sy="-100000" algn="bl" rotWithShape="0"/>
                </a:effectLst>
                <a:latin typeface="Franklin Gothic Medium Cond" panose="020B0606030402020204" pitchFamily="34" charset="0"/>
              </a:rPr>
              <a:t>млн. 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" stA="30000" endPos="50000" dist="5080" dir="5400000" sy="-100000" algn="bl" rotWithShape="0"/>
                </a:effectLst>
                <a:latin typeface="Franklin Gothic Medium Cond" panose="020B0606030402020204" pitchFamily="34" charset="0"/>
              </a:rPr>
              <a:t>600 </a:t>
            </a:r>
            <a:r>
              <a:rPr lang="ru-RU" sz="2800" b="1" dirty="0" smtClean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" stA="30000" endPos="50000" dist="5080" dir="5400000" sy="-100000" algn="bl" rotWithShape="0"/>
                </a:effectLst>
                <a:latin typeface="Franklin Gothic Medium Cond" panose="020B0606030402020204" pitchFamily="34" charset="0"/>
              </a:rPr>
              <a:t>тыс. </a:t>
            </a:r>
            <a:r>
              <a:rPr lang="ru-RU" sz="2800" b="1" dirty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" stA="30000" endPos="50000" dist="5080" dir="5400000" sy="-100000" algn="bl" rotWithShape="0"/>
                </a:effectLst>
                <a:latin typeface="Franklin Gothic Medium Cond" panose="020B0606030402020204" pitchFamily="34" charset="0"/>
              </a:rPr>
              <a:t>рублей</a:t>
            </a:r>
            <a:endParaRPr lang="ru-RU" sz="2800" b="1" cap="all" dirty="0">
              <a:ln w="0"/>
              <a:gradFill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effectLst>
                <a:reflection blurRad="1270" stA="30000" endPos="50000" dist="5080" dir="5400000" sy="-100000" algn="bl" rotWithShape="0"/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000" y="6480000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9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pic>
        <p:nvPicPr>
          <p:cNvPr id="1026" name="Picture 2" descr="C:\Users\oshedchenkosn\Desktop\!!!!!!!Доклад\Картинки\c6ee516bc4ccc04256a5cca9d7e8b29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5" y="2158563"/>
            <a:ext cx="5172140" cy="3816000"/>
          </a:xfrm>
          <a:prstGeom prst="rect">
            <a:avLst/>
          </a:prstGeom>
          <a:noFill/>
          <a:ln w="0">
            <a:noFill/>
          </a:ln>
          <a:effectLst>
            <a:outerShdw blurRad="254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plastic"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2C8A9D9-A325-F592-375D-EA43E1BADA63}"/>
              </a:ext>
            </a:extLst>
          </p:cNvPr>
          <p:cNvSpPr/>
          <p:nvPr/>
        </p:nvSpPr>
        <p:spPr>
          <a:xfrm>
            <a:off x="6501469" y="1064763"/>
            <a:ext cx="5352176" cy="4733876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2D050"/>
              </a:buClr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	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2019 года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для многодетны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семей, оформивших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ипотечный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кредит,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введена ежегодная выплата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возмещение процентов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 пользование кредитом по кредитному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договору,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том числе ипотечному кредиту в размере 450 тысяч рублей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buClr>
                <a:srgbClr val="92D050"/>
              </a:buClr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	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2025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году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многодетных семей уже получили ежегодную выплату в общей сумме 42 миллиона 709 тысяч рублей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1292" y="1051212"/>
            <a:ext cx="4296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улучшение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жилищных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условий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  <a:gs pos="92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многодетных семей</a:t>
            </a:r>
          </a:p>
        </p:txBody>
      </p:sp>
      <p:pic>
        <p:nvPicPr>
          <p:cNvPr id="13" name="Picture 8" descr="C:\Users\oshedchenkosn\Desktop\!!!!!!!Доклад\Картинки\поддержка се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74" y="293972"/>
            <a:ext cx="1097039" cy="109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6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8232</TotalTime>
  <Words>349</Words>
  <Application>Microsoft Office PowerPoint</Application>
  <PresentationFormat>Произвольный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Сергей Николаевич Ошедченко</cp:lastModifiedBy>
  <cp:revision>725</cp:revision>
  <dcterms:created xsi:type="dcterms:W3CDTF">2015-11-22T07:38:50Z</dcterms:created>
  <dcterms:modified xsi:type="dcterms:W3CDTF">2025-06-25T11:17:40Z</dcterms:modified>
</cp:coreProperties>
</file>