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90" r:id="rId3"/>
    <p:sldId id="289" r:id="rId4"/>
    <p:sldId id="291" r:id="rId5"/>
    <p:sldId id="262" r:id="rId6"/>
    <p:sldId id="292" r:id="rId7"/>
    <p:sldId id="293" r:id="rId8"/>
    <p:sldId id="294" r:id="rId9"/>
    <p:sldId id="295" r:id="rId10"/>
    <p:sldId id="296" r:id="rId11"/>
    <p:sldId id="297" r:id="rId12"/>
    <p:sldId id="300" r:id="rId13"/>
    <p:sldId id="298" r:id="rId14"/>
    <p:sldId id="299" r:id="rId15"/>
    <p:sldId id="263" r:id="rId16"/>
    <p:sldId id="30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78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87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629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55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76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65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10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7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78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62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40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10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18182-44F9-460D-8924-E3A38099085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25A1F-3BF5-434F-A63C-27A55C06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75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82490" y="1779045"/>
            <a:ext cx="811920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 приоритетных направлениях развития дошкольного образования в муниципальном образовании «Город Калуга»</a:t>
            </a:r>
            <a:endParaRPr lang="ru-RU" sz="4800" i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9737" y="465151"/>
            <a:ext cx="6371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Городская Управа города Калуги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Управление образования города </a:t>
            </a:r>
            <a:r>
              <a:rPr lang="ru-RU" sz="2400" b="1" dirty="0">
                <a:latin typeface="Monotype Corsiva" panose="03010101010201010101" pitchFamily="66" charset="0"/>
              </a:rPr>
              <a:t>К</a:t>
            </a:r>
            <a:r>
              <a:rPr lang="ru-RU" sz="2400" b="1" dirty="0" smtClean="0">
                <a:latin typeface="Monotype Corsiva" panose="03010101010201010101" pitchFamily="66" charset="0"/>
              </a:rPr>
              <a:t>алуги</a:t>
            </a:r>
            <a:endParaRPr lang="ru-RU" sz="2400" b="1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29" y="294081"/>
            <a:ext cx="978708" cy="116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0821" y="5047013"/>
            <a:ext cx="4322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Лыткина Ольга Алексеевна,</a:t>
            </a:r>
          </a:p>
          <a:p>
            <a:pPr algn="ctr"/>
            <a:r>
              <a:rPr lang="ru-RU" sz="2400" b="1" dirty="0" smtClean="0"/>
              <a:t> начальник управления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76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0122"/>
            <a:ext cx="10515600" cy="57302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Литературное развитие детей дошкольного возраста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7170" name="Picture 2" descr="D:\!Данные пользователя\Рабочий стол\фото\Тематическая выставка по торчеству Нос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8" y="843148"/>
            <a:ext cx="3368328" cy="566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Мои документы\Downloads\IMG-9fde86305b0fc6825c64f5ff5c5292c2-V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5" y="3241965"/>
            <a:ext cx="4569823" cy="312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!Данные пользователя\Документы\фото ДОУ\МДОУ РОССИЯНКА\защита проектов\PICT00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296" y="3481720"/>
            <a:ext cx="1985010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!Данные пользователя\Документы\фото ДОУ\МДОУ РОССИЯНКА\защита проектов\PICT00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04" y="3153393"/>
            <a:ext cx="1759377" cy="131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!Данные пользователя\Рабочий стол\rassmatrivanie-knigi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18" y="1063483"/>
            <a:ext cx="3177514" cy="1953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!Данные пользователя\Рабочий стол\17p_detsad_10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5" y="1017042"/>
            <a:ext cx="3311040" cy="2046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0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099" y="337688"/>
            <a:ext cx="10515600" cy="59677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Формирование безопасного поведения у детей дошкольного возраста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8194" name="Picture 2" descr="D:\!Данные пользователя\Рабочий стол\фото\Автогород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653" y="2683823"/>
            <a:ext cx="4681866" cy="361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t="7198" r="12146" b="14807"/>
          <a:stretch>
            <a:fillRect/>
          </a:stretch>
        </p:blipFill>
        <p:spPr bwMode="auto">
          <a:xfrm>
            <a:off x="223099" y="1155373"/>
            <a:ext cx="3290570" cy="248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\\10.1.1.1\Personal\Дошкольный\фото к планерке ГГ\фото 49\Уроки безопаснос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38" y="1103189"/>
            <a:ext cx="3641940" cy="25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10.1.1.1\Personal\Дошкольный\фото к планерке ГГ\фото 49\Акция Безопасная  дорог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44" y="3728752"/>
            <a:ext cx="3764293" cy="26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10.1.1.1\Personal\Дошкольный\фото к планерке ГГ\фото 49\Бизиборд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948" y="898487"/>
            <a:ext cx="2340933" cy="1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485" y="4042948"/>
            <a:ext cx="4008822" cy="2672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F9A">
                <a:lumMod val="60000"/>
                <a:lumOff val="4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804" y="303271"/>
            <a:ext cx="10515600" cy="64427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Развитие технического творчества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2" y="1030676"/>
            <a:ext cx="3776354" cy="2832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6C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08" y="3648980"/>
            <a:ext cx="4125810" cy="2775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F9A">
                <a:lumMod val="60000"/>
                <a:lumOff val="4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2" y="1030676"/>
            <a:ext cx="4397472" cy="247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732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651" y="258247"/>
            <a:ext cx="10515600" cy="62052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Преемственность между детским садом и школой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9218" name="Picture 2" descr="D:\!Данные пользователя\Рабочий стол\фото\День в стенах шко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130" y="4497778"/>
            <a:ext cx="4377995" cy="202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!Данные пользователя\Рабочий стол\фото\У нас  в гостях группа Толока МОУ №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1" y="1080654"/>
            <a:ext cx="4896595" cy="318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!Данные пользователя\Рабочий стол\фото\Совместное празднование Дня космонавтики в ДК Силикатн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" y="1065835"/>
            <a:ext cx="4714503" cy="35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!Данные пользователя\Документы\фото ДОУ\фото мастерская ДМ\DSC_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91" y="3919133"/>
            <a:ext cx="3277588" cy="244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\\10.1.1.1\Personal\Дошкольный\фото к планерке ГГ\Фото 57\Участие в семинаре на базе МОУ №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3" y="4601712"/>
            <a:ext cx="3450441" cy="19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187" y="246372"/>
            <a:ext cx="10515600" cy="59677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Взаимодействие образовательного учреждения с семьей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10242" name="Picture 2" descr="\\10.1.1.1\Personal\Дошкольный\фото к планерке ГГ\Фото 57\Творческая мастерская Праздничный прян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7" y="1085182"/>
            <a:ext cx="4465122" cy="29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!Данные пользователя\Рабочий стол\фото\конструируем и моделируем вместе с родителя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" y="1163782"/>
            <a:ext cx="5148281" cy="290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DC10487_edi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3"/>
          <a:stretch>
            <a:fillRect/>
          </a:stretch>
        </p:blipFill>
        <p:spPr bwMode="auto">
          <a:xfrm>
            <a:off x="5383411" y="2731325"/>
            <a:ext cx="2038666" cy="2993866"/>
          </a:xfrm>
          <a:prstGeom prst="rect">
            <a:avLst/>
          </a:prstGeom>
          <a:noFill/>
          <a:ln w="50800">
            <a:solidFill>
              <a:srgbClr val="D490C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ocument and Settings\Рабочий стол\фото для презентации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098" y="4168191"/>
            <a:ext cx="3559856" cy="247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Document and Settings\Рабочий стол\фото для презентации\63-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78" y="4228258"/>
            <a:ext cx="3327922" cy="23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4"/>
          <p:cNvSpPr>
            <a:spLocks noChangeArrowheads="1"/>
          </p:cNvSpPr>
          <p:nvPr/>
        </p:nvSpPr>
        <p:spPr bwMode="invGray">
          <a:xfrm>
            <a:off x="528453" y="1034270"/>
            <a:ext cx="4714503" cy="2375065"/>
          </a:xfrm>
          <a:prstGeom prst="rect">
            <a:avLst/>
          </a:prstGeom>
          <a:gradFill rotWithShape="1">
            <a:gsLst>
              <a:gs pos="0">
                <a:srgbClr val="AAD955"/>
              </a:gs>
              <a:gs pos="100000">
                <a:srgbClr val="AAD955">
                  <a:gamma/>
                  <a:shade val="85882"/>
                  <a:invGamma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PerspectiveBottom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AAD955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4" name="Rectangle 8"/>
          <p:cNvSpPr>
            <a:spLocks noChangeArrowheads="1"/>
          </p:cNvSpPr>
          <p:nvPr/>
        </p:nvSpPr>
        <p:spPr bwMode="invGray">
          <a:xfrm>
            <a:off x="712518" y="3717460"/>
            <a:ext cx="4631377" cy="2314616"/>
          </a:xfrm>
          <a:prstGeom prst="rect">
            <a:avLst/>
          </a:prstGeom>
          <a:gradFill rotWithShape="1">
            <a:gsLst>
              <a:gs pos="0">
                <a:srgbClr val="5598CF"/>
              </a:gs>
              <a:gs pos="100000">
                <a:srgbClr val="5598CF">
                  <a:gamma/>
                  <a:shade val="85882"/>
                  <a:invGamma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5598C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5" name="Rectangle 6"/>
          <p:cNvSpPr>
            <a:spLocks noChangeArrowheads="1"/>
          </p:cNvSpPr>
          <p:nvPr/>
        </p:nvSpPr>
        <p:spPr bwMode="invGray">
          <a:xfrm>
            <a:off x="5943595" y="1024791"/>
            <a:ext cx="5118267" cy="2375068"/>
          </a:xfrm>
          <a:prstGeom prst="rect">
            <a:avLst/>
          </a:prstGeom>
          <a:gradFill rotWithShape="1">
            <a:gsLst>
              <a:gs pos="0">
                <a:srgbClr val="9E65B7"/>
              </a:gs>
              <a:gs pos="100000">
                <a:srgbClr val="9E65B7">
                  <a:gamma/>
                  <a:shade val="85882"/>
                  <a:invGamma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PerspectiveBottom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E65B7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6" name="Rectangle 10"/>
          <p:cNvSpPr>
            <a:spLocks noChangeArrowheads="1"/>
          </p:cNvSpPr>
          <p:nvPr/>
        </p:nvSpPr>
        <p:spPr bwMode="invGray">
          <a:xfrm>
            <a:off x="5866406" y="3776838"/>
            <a:ext cx="5272647" cy="2314617"/>
          </a:xfrm>
          <a:prstGeom prst="rect">
            <a:avLst/>
          </a:prstGeom>
          <a:gradFill rotWithShape="1">
            <a:gsLst>
              <a:gs pos="0">
                <a:srgbClr val="C7AA6F"/>
              </a:gs>
              <a:gs pos="100000">
                <a:srgbClr val="C7AA6F">
                  <a:gamma/>
                  <a:shade val="85882"/>
                  <a:invGamma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PerspectiveTop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7AA6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18" name="Group 7"/>
          <p:cNvGrpSpPr>
            <a:grpSpLocks/>
          </p:cNvGrpSpPr>
          <p:nvPr/>
        </p:nvGrpSpPr>
        <p:grpSpPr bwMode="auto">
          <a:xfrm>
            <a:off x="717277" y="1592633"/>
            <a:ext cx="1316164" cy="1239383"/>
            <a:chOff x="1921" y="1585"/>
            <a:chExt cx="1059" cy="1057"/>
          </a:xfrm>
        </p:grpSpPr>
        <p:sp>
          <p:nvSpPr>
            <p:cNvPr id="119" name="Oval 8"/>
            <p:cNvSpPr>
              <a:spLocks noChangeArrowheads="1"/>
            </p:cNvSpPr>
            <p:nvPr/>
          </p:nvSpPr>
          <p:spPr bwMode="gray">
            <a:xfrm>
              <a:off x="1921" y="1585"/>
              <a:ext cx="1059" cy="1057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gamma/>
                    <a:tint val="0"/>
                    <a:invGamma/>
                  </a:srgbClr>
                </a:gs>
                <a:gs pos="50000">
                  <a:srgbClr val="A886E0"/>
                </a:gs>
                <a:gs pos="100000">
                  <a:srgbClr val="A886E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Oval 9"/>
            <p:cNvSpPr>
              <a:spLocks noChangeArrowheads="1"/>
            </p:cNvSpPr>
            <p:nvPr/>
          </p:nvSpPr>
          <p:spPr bwMode="gray">
            <a:xfrm>
              <a:off x="1921" y="1585"/>
              <a:ext cx="1059" cy="1057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alpha val="32001"/>
                  </a:srgbClr>
                </a:gs>
                <a:gs pos="100000">
                  <a:srgbClr val="A886E0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10"/>
            <p:cNvSpPr>
              <a:spLocks noChangeArrowheads="1"/>
            </p:cNvSpPr>
            <p:nvPr/>
          </p:nvSpPr>
          <p:spPr bwMode="gray">
            <a:xfrm>
              <a:off x="1978" y="1642"/>
              <a:ext cx="921" cy="919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gamma/>
                    <a:shade val="54118"/>
                    <a:invGamma/>
                  </a:srgbClr>
                </a:gs>
                <a:gs pos="50000">
                  <a:srgbClr val="A886E0"/>
                </a:gs>
                <a:gs pos="100000">
                  <a:srgbClr val="A886E0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Oval 11"/>
            <p:cNvSpPr>
              <a:spLocks noChangeArrowheads="1"/>
            </p:cNvSpPr>
            <p:nvPr/>
          </p:nvSpPr>
          <p:spPr bwMode="gray">
            <a:xfrm>
              <a:off x="1978" y="1643"/>
              <a:ext cx="921" cy="919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gamma/>
                    <a:shade val="63529"/>
                    <a:invGamma/>
                  </a:srgbClr>
                </a:gs>
                <a:gs pos="100000">
                  <a:srgbClr val="A886E0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Oval 12"/>
            <p:cNvSpPr>
              <a:spLocks noChangeArrowheads="1"/>
            </p:cNvSpPr>
            <p:nvPr/>
          </p:nvSpPr>
          <p:spPr bwMode="gray">
            <a:xfrm>
              <a:off x="2027" y="1697"/>
              <a:ext cx="830" cy="82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4" name="Group 13"/>
            <p:cNvGrpSpPr>
              <a:grpSpLocks/>
            </p:cNvGrpSpPr>
            <p:nvPr/>
          </p:nvGrpSpPr>
          <p:grpSpPr bwMode="auto">
            <a:xfrm>
              <a:off x="2044" y="1703"/>
              <a:ext cx="803" cy="802"/>
              <a:chOff x="4166" y="1706"/>
              <a:chExt cx="1252" cy="1252"/>
            </a:xfrm>
          </p:grpSpPr>
          <p:sp>
            <p:nvSpPr>
              <p:cNvPr id="125" name="Oval 14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Oval 15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Oval 16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28" name="Group 40"/>
          <p:cNvGrpSpPr>
            <a:grpSpLocks/>
          </p:cNvGrpSpPr>
          <p:nvPr/>
        </p:nvGrpSpPr>
        <p:grpSpPr bwMode="auto">
          <a:xfrm>
            <a:off x="6013124" y="4158147"/>
            <a:ext cx="1402773" cy="1348560"/>
            <a:chOff x="884" y="2523"/>
            <a:chExt cx="862" cy="862"/>
          </a:xfrm>
        </p:grpSpPr>
        <p:sp>
          <p:nvSpPr>
            <p:cNvPr id="129" name="Oval 41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Oval 42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Oval 43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Oval 44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Oval 45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Oval 46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Oval 47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Oval 48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7" name="Group 29"/>
          <p:cNvGrpSpPr>
            <a:grpSpLocks/>
          </p:cNvGrpSpPr>
          <p:nvPr/>
        </p:nvGrpSpPr>
        <p:grpSpPr bwMode="auto">
          <a:xfrm>
            <a:off x="1011942" y="4282438"/>
            <a:ext cx="1268119" cy="1201501"/>
            <a:chOff x="4126" y="1525"/>
            <a:chExt cx="1052" cy="1073"/>
          </a:xfrm>
        </p:grpSpPr>
        <p:sp>
          <p:nvSpPr>
            <p:cNvPr id="138" name="Oval 30"/>
            <p:cNvSpPr>
              <a:spLocks noChangeArrowheads="1"/>
            </p:cNvSpPr>
            <p:nvPr/>
          </p:nvSpPr>
          <p:spPr bwMode="gray">
            <a:xfrm>
              <a:off x="4126" y="1525"/>
              <a:ext cx="1052" cy="1073"/>
            </a:xfrm>
            <a:prstGeom prst="ellipse">
              <a:avLst/>
            </a:prstGeom>
            <a:gradFill rotWithShape="1">
              <a:gsLst>
                <a:gs pos="0">
                  <a:srgbClr val="FF9933">
                    <a:gamma/>
                    <a:tint val="0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Oval 31"/>
            <p:cNvSpPr>
              <a:spLocks noChangeArrowheads="1"/>
            </p:cNvSpPr>
            <p:nvPr/>
          </p:nvSpPr>
          <p:spPr bwMode="gray">
            <a:xfrm>
              <a:off x="4126" y="1525"/>
              <a:ext cx="1052" cy="1073"/>
            </a:xfrm>
            <a:prstGeom prst="ellipse">
              <a:avLst/>
            </a:prstGeom>
            <a:gradFill rotWithShape="1">
              <a:gsLst>
                <a:gs pos="0">
                  <a:srgbClr val="FF9933">
                    <a:alpha val="32001"/>
                  </a:srgbClr>
                </a:gs>
                <a:gs pos="100000">
                  <a:srgbClr val="FF9933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Oval 32"/>
            <p:cNvSpPr>
              <a:spLocks noChangeArrowheads="1"/>
            </p:cNvSpPr>
            <p:nvPr/>
          </p:nvSpPr>
          <p:spPr bwMode="gray">
            <a:xfrm>
              <a:off x="4191" y="1590"/>
              <a:ext cx="914" cy="933"/>
            </a:xfrm>
            <a:prstGeom prst="ellipse">
              <a:avLst/>
            </a:prstGeom>
            <a:gradFill rotWithShape="1">
              <a:gsLst>
                <a:gs pos="0">
                  <a:srgbClr val="FF9933">
                    <a:gamma/>
                    <a:shade val="54118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Oval 33"/>
            <p:cNvSpPr>
              <a:spLocks noChangeArrowheads="1"/>
            </p:cNvSpPr>
            <p:nvPr/>
          </p:nvSpPr>
          <p:spPr bwMode="gray">
            <a:xfrm>
              <a:off x="4195" y="1577"/>
              <a:ext cx="914" cy="933"/>
            </a:xfrm>
            <a:prstGeom prst="ellipse">
              <a:avLst/>
            </a:prstGeom>
            <a:gradFill rotWithShape="1">
              <a:gsLst>
                <a:gs pos="0">
                  <a:srgbClr val="FF9933">
                    <a:gamma/>
                    <a:shade val="63529"/>
                    <a:invGamma/>
                  </a:srgbClr>
                </a:gs>
                <a:gs pos="100000">
                  <a:srgbClr val="FF9933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Oval 34"/>
            <p:cNvSpPr>
              <a:spLocks noChangeArrowheads="1"/>
            </p:cNvSpPr>
            <p:nvPr/>
          </p:nvSpPr>
          <p:spPr bwMode="gray">
            <a:xfrm>
              <a:off x="4235" y="1641"/>
              <a:ext cx="823" cy="8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3" name="Group 35"/>
            <p:cNvGrpSpPr>
              <a:grpSpLocks/>
            </p:cNvGrpSpPr>
            <p:nvPr/>
          </p:nvGrpSpPr>
          <p:grpSpPr bwMode="auto">
            <a:xfrm>
              <a:off x="4249" y="1653"/>
              <a:ext cx="797" cy="813"/>
              <a:chOff x="4166" y="1706"/>
              <a:chExt cx="1252" cy="1252"/>
            </a:xfrm>
          </p:grpSpPr>
          <p:sp>
            <p:nvSpPr>
              <p:cNvPr id="144" name="Oval 36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Oval 37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Oval 38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47" name="Group 18"/>
          <p:cNvGrpSpPr>
            <a:grpSpLocks/>
          </p:cNvGrpSpPr>
          <p:nvPr/>
        </p:nvGrpSpPr>
        <p:grpSpPr bwMode="auto">
          <a:xfrm>
            <a:off x="6007429" y="1561081"/>
            <a:ext cx="1311641" cy="1348282"/>
            <a:chOff x="3022" y="1007"/>
            <a:chExt cx="1055" cy="1055"/>
          </a:xfrm>
        </p:grpSpPr>
        <p:sp>
          <p:nvSpPr>
            <p:cNvPr id="148" name="Oval 19"/>
            <p:cNvSpPr>
              <a:spLocks noChangeArrowheads="1"/>
            </p:cNvSpPr>
            <p:nvPr/>
          </p:nvSpPr>
          <p:spPr bwMode="gray">
            <a:xfrm>
              <a:off x="3022" y="1007"/>
              <a:ext cx="1055" cy="1055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tint val="0"/>
                    <a:invGamma/>
                  </a:srgbClr>
                </a:gs>
                <a:gs pos="50000">
                  <a:srgbClr val="3399FF"/>
                </a:gs>
                <a:gs pos="100000">
                  <a:srgbClr val="33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Oval 20"/>
            <p:cNvSpPr>
              <a:spLocks noChangeArrowheads="1"/>
            </p:cNvSpPr>
            <p:nvPr/>
          </p:nvSpPr>
          <p:spPr bwMode="gray">
            <a:xfrm>
              <a:off x="3022" y="1007"/>
              <a:ext cx="1055" cy="1055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alpha val="32001"/>
                  </a:srgbClr>
                </a:gs>
                <a:gs pos="100000">
                  <a:srgbClr val="3399FF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Oval 21"/>
            <p:cNvSpPr>
              <a:spLocks noChangeArrowheads="1"/>
            </p:cNvSpPr>
            <p:nvPr/>
          </p:nvSpPr>
          <p:spPr bwMode="gray">
            <a:xfrm>
              <a:off x="3093" y="1064"/>
              <a:ext cx="915" cy="916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54118"/>
                    <a:invGamma/>
                  </a:srgbClr>
                </a:gs>
                <a:gs pos="50000">
                  <a:srgbClr val="3399FF"/>
                </a:gs>
                <a:gs pos="100000">
                  <a:srgbClr val="33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Oval 22"/>
            <p:cNvSpPr>
              <a:spLocks noChangeArrowheads="1"/>
            </p:cNvSpPr>
            <p:nvPr/>
          </p:nvSpPr>
          <p:spPr bwMode="gray">
            <a:xfrm>
              <a:off x="3094" y="1066"/>
              <a:ext cx="915" cy="916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63529"/>
                    <a:invGamma/>
                  </a:srgbClr>
                </a:gs>
                <a:gs pos="100000">
                  <a:srgbClr val="3399FF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Oval 23"/>
            <p:cNvSpPr>
              <a:spLocks noChangeArrowheads="1"/>
            </p:cNvSpPr>
            <p:nvPr/>
          </p:nvSpPr>
          <p:spPr bwMode="gray">
            <a:xfrm>
              <a:off x="3137" y="1115"/>
              <a:ext cx="824" cy="82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3" name="Group 24"/>
            <p:cNvGrpSpPr>
              <a:grpSpLocks/>
            </p:cNvGrpSpPr>
            <p:nvPr/>
          </p:nvGrpSpPr>
          <p:grpSpPr bwMode="auto">
            <a:xfrm>
              <a:off x="3153" y="1125"/>
              <a:ext cx="799" cy="800"/>
              <a:chOff x="4166" y="1706"/>
              <a:chExt cx="1252" cy="1252"/>
            </a:xfrm>
          </p:grpSpPr>
          <p:sp>
            <p:nvSpPr>
              <p:cNvPr id="154" name="Oval 2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Oval 2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Oval 27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717277" y="1039112"/>
            <a:ext cx="4543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Федеральные инновационные площадки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74135" y="1762181"/>
            <a:ext cx="31075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МБДОУ: 36,60,88,94, </a:t>
            </a:r>
          </a:p>
          <a:p>
            <a:r>
              <a:rPr lang="ru-RU" sz="2000" b="1" dirty="0" smtClean="0"/>
              <a:t>НСП: «Акварель», «Карусель», Лукоморье», «Кнопочка», «Мозаика», «Улыбка»</a:t>
            </a:r>
            <a:endParaRPr lang="ru-RU" sz="2000" b="1" dirty="0"/>
          </a:p>
        </p:txBody>
      </p:sp>
      <p:sp>
        <p:nvSpPr>
          <p:cNvPr id="1024" name="TextBox 1023"/>
          <p:cNvSpPr txBox="1"/>
          <p:nvPr/>
        </p:nvSpPr>
        <p:spPr>
          <a:xfrm>
            <a:off x="978916" y="1881382"/>
            <a:ext cx="72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10</a:t>
            </a:r>
            <a:endParaRPr lang="ru-RU" sz="3200" b="1" dirty="0"/>
          </a:p>
        </p:txBody>
      </p:sp>
      <p:sp>
        <p:nvSpPr>
          <p:cNvPr id="1025" name="TextBox 1024"/>
          <p:cNvSpPr txBox="1"/>
          <p:nvPr/>
        </p:nvSpPr>
        <p:spPr>
          <a:xfrm>
            <a:off x="5878282" y="1155479"/>
            <a:ext cx="5118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Федеральные экспериментальные площадки</a:t>
            </a:r>
            <a:endParaRPr lang="ru-RU" sz="2000" b="1" dirty="0"/>
          </a:p>
        </p:txBody>
      </p:sp>
      <p:sp>
        <p:nvSpPr>
          <p:cNvPr id="1027" name="TextBox 1026"/>
          <p:cNvSpPr txBox="1"/>
          <p:nvPr/>
        </p:nvSpPr>
        <p:spPr>
          <a:xfrm>
            <a:off x="6388925" y="1896960"/>
            <a:ext cx="57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2</a:t>
            </a:r>
            <a:endParaRPr lang="ru-RU" sz="3200" b="1" dirty="0"/>
          </a:p>
        </p:txBody>
      </p:sp>
      <p:sp>
        <p:nvSpPr>
          <p:cNvPr id="1028" name="TextBox 1027"/>
          <p:cNvSpPr txBox="1"/>
          <p:nvPr/>
        </p:nvSpPr>
        <p:spPr>
          <a:xfrm>
            <a:off x="7802088" y="2035167"/>
            <a:ext cx="242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МБДОУ № 7, 90</a:t>
            </a:r>
            <a:endParaRPr lang="ru-RU" sz="2000" b="1" dirty="0"/>
          </a:p>
        </p:txBody>
      </p:sp>
      <p:sp>
        <p:nvSpPr>
          <p:cNvPr id="1029" name="TextBox 1028"/>
          <p:cNvSpPr txBox="1"/>
          <p:nvPr/>
        </p:nvSpPr>
        <p:spPr>
          <a:xfrm>
            <a:off x="1095117" y="3813357"/>
            <a:ext cx="4004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Опорные площадки</a:t>
            </a:r>
            <a:endParaRPr lang="ru-RU" sz="2000" b="1" dirty="0"/>
          </a:p>
        </p:txBody>
      </p:sp>
      <p:sp>
        <p:nvSpPr>
          <p:cNvPr id="1030" name="TextBox 1029"/>
          <p:cNvSpPr txBox="1"/>
          <p:nvPr/>
        </p:nvSpPr>
        <p:spPr>
          <a:xfrm>
            <a:off x="1352300" y="4599033"/>
            <a:ext cx="557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4</a:t>
            </a:r>
            <a:endParaRPr lang="ru-RU" sz="3200" b="1" dirty="0"/>
          </a:p>
        </p:txBody>
      </p:sp>
      <p:sp>
        <p:nvSpPr>
          <p:cNvPr id="1031" name="TextBox 1030"/>
          <p:cNvSpPr txBox="1"/>
          <p:nvPr/>
        </p:nvSpPr>
        <p:spPr>
          <a:xfrm>
            <a:off x="2517569" y="4412330"/>
            <a:ext cx="2470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МБДОУ № 50, </a:t>
            </a:r>
          </a:p>
          <a:p>
            <a:r>
              <a:rPr lang="ru-RU" sz="2000" b="1" dirty="0" smtClean="0"/>
              <a:t>НСП «Планета», «Кораблик», «Улыбка»</a:t>
            </a:r>
            <a:endParaRPr lang="ru-RU" sz="2000" b="1" dirty="0"/>
          </a:p>
        </p:txBody>
      </p:sp>
      <p:sp>
        <p:nvSpPr>
          <p:cNvPr id="1032" name="TextBox 1031"/>
          <p:cNvSpPr txBox="1"/>
          <p:nvPr/>
        </p:nvSpPr>
        <p:spPr>
          <a:xfrm>
            <a:off x="7101440" y="3884111"/>
            <a:ext cx="3301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Программы развития</a:t>
            </a:r>
            <a:endParaRPr lang="ru-RU" sz="2000" b="1" dirty="0"/>
          </a:p>
        </p:txBody>
      </p:sp>
      <p:sp>
        <p:nvSpPr>
          <p:cNvPr id="1033" name="TextBox 1032"/>
          <p:cNvSpPr txBox="1"/>
          <p:nvPr/>
        </p:nvSpPr>
        <p:spPr>
          <a:xfrm>
            <a:off x="6377620" y="4511096"/>
            <a:ext cx="737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24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3132" y="139618"/>
            <a:ext cx="10984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Развитие дошкольного образования на основе научных исследований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76456" y="4355222"/>
            <a:ext cx="342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МБДОУ №: 7,16,18,21,29,34,45,49,53,57,</a:t>
            </a:r>
          </a:p>
          <a:p>
            <a:r>
              <a:rPr lang="ru-RU" sz="2000" b="1" dirty="0" smtClean="0"/>
              <a:t>60,63,81,82,83,87,88,92,94,96,102,104,106, «Россиянка»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5449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584" y="365125"/>
            <a:ext cx="10515600" cy="51364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Показатели развития дошкольного образования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4" name="Rectangle 42"/>
          <p:cNvSpPr>
            <a:spLocks noChangeArrowheads="1"/>
          </p:cNvSpPr>
          <p:nvPr/>
        </p:nvSpPr>
        <p:spPr bwMode="ltGray">
          <a:xfrm>
            <a:off x="770138" y="1287741"/>
            <a:ext cx="8660309" cy="923121"/>
          </a:xfrm>
          <a:prstGeom prst="rect">
            <a:avLst/>
          </a:prstGeom>
          <a:gradFill rotWithShape="1">
            <a:gsLst>
              <a:gs pos="0">
                <a:srgbClr val="5598CF">
                  <a:gamma/>
                  <a:tint val="0"/>
                  <a:invGamma/>
                  <a:alpha val="0"/>
                </a:srgbClr>
              </a:gs>
              <a:gs pos="100000">
                <a:srgbClr val="5598C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1"/>
          <p:cNvSpPr>
            <a:spLocks noChangeArrowheads="1"/>
          </p:cNvSpPr>
          <p:nvPr/>
        </p:nvSpPr>
        <p:spPr bwMode="gray">
          <a:xfrm>
            <a:off x="1006499" y="2588821"/>
            <a:ext cx="8513083" cy="931509"/>
          </a:xfrm>
          <a:prstGeom prst="rect">
            <a:avLst/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40"/>
          <p:cNvSpPr>
            <a:spLocks noChangeArrowheads="1"/>
          </p:cNvSpPr>
          <p:nvPr/>
        </p:nvSpPr>
        <p:spPr bwMode="gray">
          <a:xfrm>
            <a:off x="839952" y="3771590"/>
            <a:ext cx="8577180" cy="1030598"/>
          </a:xfrm>
          <a:prstGeom prst="rect">
            <a:avLst/>
          </a:prstGeom>
          <a:gradFill rotWithShape="1">
            <a:gsLst>
              <a:gs pos="0">
                <a:srgbClr val="C7AA6F">
                  <a:gamma/>
                  <a:tint val="0"/>
                  <a:invGamma/>
                  <a:alpha val="0"/>
                </a:srgbClr>
              </a:gs>
              <a:gs pos="100000">
                <a:srgbClr val="C7AA6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39"/>
          <p:cNvSpPr>
            <a:spLocks noChangeArrowheads="1"/>
          </p:cNvSpPr>
          <p:nvPr/>
        </p:nvSpPr>
        <p:spPr bwMode="ltGray">
          <a:xfrm>
            <a:off x="859497" y="5121741"/>
            <a:ext cx="8617528" cy="827797"/>
          </a:xfrm>
          <a:prstGeom prst="rect">
            <a:avLst/>
          </a:prstGeom>
          <a:gradFill rotWithShape="1">
            <a:gsLst>
              <a:gs pos="0">
                <a:srgbClr val="9E65B7">
                  <a:gamma/>
                  <a:tint val="0"/>
                  <a:invGamma/>
                  <a:alpha val="0"/>
                </a:srgbClr>
              </a:gs>
              <a:gs pos="100000">
                <a:srgbClr val="9E65B7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8907391" y="1121924"/>
            <a:ext cx="1328990" cy="1230798"/>
            <a:chOff x="1596" y="1152"/>
            <a:chExt cx="518" cy="516"/>
          </a:xfrm>
        </p:grpSpPr>
        <p:sp>
          <p:nvSpPr>
            <p:cNvPr id="9" name="Oval 73"/>
            <p:cNvSpPr>
              <a:spLocks noChangeArrowheads="1"/>
            </p:cNvSpPr>
            <p:nvPr/>
          </p:nvSpPr>
          <p:spPr bwMode="gray">
            <a:xfrm>
              <a:off x="1596" y="1154"/>
              <a:ext cx="518" cy="514"/>
            </a:xfrm>
            <a:prstGeom prst="ellipse">
              <a:avLst/>
            </a:prstGeom>
            <a:solidFill>
              <a:srgbClr val="5598CF"/>
            </a:solidFill>
            <a:ln w="28575" algn="ctr">
              <a:solidFill>
                <a:srgbClr val="F8F8F8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Picture 74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609" y="1152"/>
              <a:ext cx="484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75"/>
          <p:cNvGrpSpPr>
            <a:grpSpLocks/>
          </p:cNvGrpSpPr>
          <p:nvPr/>
        </p:nvGrpSpPr>
        <p:grpSpPr bwMode="auto">
          <a:xfrm>
            <a:off x="9045059" y="2352722"/>
            <a:ext cx="1337038" cy="1281127"/>
            <a:chOff x="1596" y="1152"/>
            <a:chExt cx="518" cy="516"/>
          </a:xfrm>
        </p:grpSpPr>
        <p:sp>
          <p:nvSpPr>
            <p:cNvPr id="12" name="Oval 76"/>
            <p:cNvSpPr>
              <a:spLocks noChangeArrowheads="1"/>
            </p:cNvSpPr>
            <p:nvPr/>
          </p:nvSpPr>
          <p:spPr bwMode="gray">
            <a:xfrm>
              <a:off x="1596" y="1154"/>
              <a:ext cx="518" cy="514"/>
            </a:xfrm>
            <a:prstGeom prst="ellipse">
              <a:avLst/>
            </a:prstGeom>
            <a:solidFill>
              <a:srgbClr val="AAD955"/>
            </a:solidFill>
            <a:ln w="28575" algn="ctr">
              <a:solidFill>
                <a:srgbClr val="F8F8F8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Picture 77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609" y="1152"/>
              <a:ext cx="484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78"/>
          <p:cNvGrpSpPr>
            <a:grpSpLocks/>
          </p:cNvGrpSpPr>
          <p:nvPr/>
        </p:nvGrpSpPr>
        <p:grpSpPr bwMode="auto">
          <a:xfrm>
            <a:off x="9108709" y="3697923"/>
            <a:ext cx="1175321" cy="1126533"/>
            <a:chOff x="1596" y="1154"/>
            <a:chExt cx="518" cy="514"/>
          </a:xfrm>
        </p:grpSpPr>
        <p:sp>
          <p:nvSpPr>
            <p:cNvPr id="15" name="Oval 79"/>
            <p:cNvSpPr>
              <a:spLocks noChangeArrowheads="1"/>
            </p:cNvSpPr>
            <p:nvPr/>
          </p:nvSpPr>
          <p:spPr bwMode="gray">
            <a:xfrm>
              <a:off x="1596" y="1154"/>
              <a:ext cx="518" cy="514"/>
            </a:xfrm>
            <a:prstGeom prst="ellipse">
              <a:avLst/>
            </a:prstGeom>
            <a:solidFill>
              <a:srgbClr val="C7AA6F"/>
            </a:solidFill>
            <a:ln w="28575" algn="ctr">
              <a:solidFill>
                <a:srgbClr val="F8F8F8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Picture 80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609" y="1230"/>
              <a:ext cx="484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81"/>
          <p:cNvGrpSpPr>
            <a:grpSpLocks/>
          </p:cNvGrpSpPr>
          <p:nvPr/>
        </p:nvGrpSpPr>
        <p:grpSpPr bwMode="auto">
          <a:xfrm>
            <a:off x="9123908" y="4937685"/>
            <a:ext cx="1243250" cy="1166232"/>
            <a:chOff x="1596" y="1152"/>
            <a:chExt cx="518" cy="516"/>
          </a:xfrm>
        </p:grpSpPr>
        <p:sp>
          <p:nvSpPr>
            <p:cNvPr id="18" name="Oval 82"/>
            <p:cNvSpPr>
              <a:spLocks noChangeArrowheads="1"/>
            </p:cNvSpPr>
            <p:nvPr/>
          </p:nvSpPr>
          <p:spPr bwMode="gray">
            <a:xfrm>
              <a:off x="1596" y="1154"/>
              <a:ext cx="518" cy="514"/>
            </a:xfrm>
            <a:prstGeom prst="ellipse">
              <a:avLst/>
            </a:prstGeom>
            <a:solidFill>
              <a:srgbClr val="9E65B7"/>
            </a:solidFill>
            <a:ln w="28575" algn="ctr">
              <a:solidFill>
                <a:srgbClr val="F8F8F8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83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609" y="1152"/>
              <a:ext cx="484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93"/>
          <p:cNvGrpSpPr>
            <a:grpSpLocks/>
          </p:cNvGrpSpPr>
          <p:nvPr/>
        </p:nvGrpSpPr>
        <p:grpSpPr bwMode="auto">
          <a:xfrm>
            <a:off x="9092834" y="1369631"/>
            <a:ext cx="853495" cy="786235"/>
            <a:chOff x="2430" y="1692"/>
            <a:chExt cx="339" cy="339"/>
          </a:xfrm>
        </p:grpSpPr>
        <p:sp>
          <p:nvSpPr>
            <p:cNvPr id="24" name="Freeform 94"/>
            <p:cNvSpPr>
              <a:spLocks noEditPoints="1"/>
            </p:cNvSpPr>
            <p:nvPr/>
          </p:nvSpPr>
          <p:spPr bwMode="gray">
            <a:xfrm>
              <a:off x="2430" y="1692"/>
              <a:ext cx="339" cy="339"/>
            </a:xfrm>
            <a:custGeom>
              <a:avLst/>
              <a:gdLst>
                <a:gd name="T0" fmla="*/ 170 w 339"/>
                <a:gd name="T1" fmla="*/ 0 h 339"/>
                <a:gd name="T2" fmla="*/ 131 w 339"/>
                <a:gd name="T3" fmla="*/ 5 h 339"/>
                <a:gd name="T4" fmla="*/ 95 w 339"/>
                <a:gd name="T5" fmla="*/ 17 h 339"/>
                <a:gd name="T6" fmla="*/ 63 w 339"/>
                <a:gd name="T7" fmla="*/ 38 h 339"/>
                <a:gd name="T8" fmla="*/ 38 w 339"/>
                <a:gd name="T9" fmla="*/ 63 h 339"/>
                <a:gd name="T10" fmla="*/ 18 w 339"/>
                <a:gd name="T11" fmla="*/ 95 h 339"/>
                <a:gd name="T12" fmla="*/ 5 w 339"/>
                <a:gd name="T13" fmla="*/ 131 h 339"/>
                <a:gd name="T14" fmla="*/ 0 w 339"/>
                <a:gd name="T15" fmla="*/ 170 h 339"/>
                <a:gd name="T16" fmla="*/ 5 w 339"/>
                <a:gd name="T17" fmla="*/ 209 h 339"/>
                <a:gd name="T18" fmla="*/ 18 w 339"/>
                <a:gd name="T19" fmla="*/ 245 h 339"/>
                <a:gd name="T20" fmla="*/ 38 w 339"/>
                <a:gd name="T21" fmla="*/ 276 h 339"/>
                <a:gd name="T22" fmla="*/ 63 w 339"/>
                <a:gd name="T23" fmla="*/ 302 h 339"/>
                <a:gd name="T24" fmla="*/ 95 w 339"/>
                <a:gd name="T25" fmla="*/ 323 h 339"/>
                <a:gd name="T26" fmla="*/ 131 w 339"/>
                <a:gd name="T27" fmla="*/ 335 h 339"/>
                <a:gd name="T28" fmla="*/ 170 w 339"/>
                <a:gd name="T29" fmla="*/ 339 h 339"/>
                <a:gd name="T30" fmla="*/ 209 w 339"/>
                <a:gd name="T31" fmla="*/ 335 h 339"/>
                <a:gd name="T32" fmla="*/ 245 w 339"/>
                <a:gd name="T33" fmla="*/ 323 h 339"/>
                <a:gd name="T34" fmla="*/ 276 w 339"/>
                <a:gd name="T35" fmla="*/ 302 h 339"/>
                <a:gd name="T36" fmla="*/ 303 w 339"/>
                <a:gd name="T37" fmla="*/ 276 h 339"/>
                <a:gd name="T38" fmla="*/ 323 w 339"/>
                <a:gd name="T39" fmla="*/ 245 h 339"/>
                <a:gd name="T40" fmla="*/ 335 w 339"/>
                <a:gd name="T41" fmla="*/ 209 h 339"/>
                <a:gd name="T42" fmla="*/ 339 w 339"/>
                <a:gd name="T43" fmla="*/ 170 h 339"/>
                <a:gd name="T44" fmla="*/ 335 w 339"/>
                <a:gd name="T45" fmla="*/ 131 h 339"/>
                <a:gd name="T46" fmla="*/ 323 w 339"/>
                <a:gd name="T47" fmla="*/ 95 h 339"/>
                <a:gd name="T48" fmla="*/ 303 w 339"/>
                <a:gd name="T49" fmla="*/ 63 h 339"/>
                <a:gd name="T50" fmla="*/ 276 w 339"/>
                <a:gd name="T51" fmla="*/ 38 h 339"/>
                <a:gd name="T52" fmla="*/ 245 w 339"/>
                <a:gd name="T53" fmla="*/ 17 h 339"/>
                <a:gd name="T54" fmla="*/ 209 w 339"/>
                <a:gd name="T55" fmla="*/ 5 h 339"/>
                <a:gd name="T56" fmla="*/ 170 w 339"/>
                <a:gd name="T57" fmla="*/ 0 h 339"/>
                <a:gd name="T58" fmla="*/ 170 w 339"/>
                <a:gd name="T59" fmla="*/ 294 h 339"/>
                <a:gd name="T60" fmla="*/ 137 w 339"/>
                <a:gd name="T61" fmla="*/ 291 h 339"/>
                <a:gd name="T62" fmla="*/ 107 w 339"/>
                <a:gd name="T63" fmla="*/ 278 h 339"/>
                <a:gd name="T64" fmla="*/ 81 w 339"/>
                <a:gd name="T65" fmla="*/ 258 h 339"/>
                <a:gd name="T66" fmla="*/ 62 w 339"/>
                <a:gd name="T67" fmla="*/ 233 h 339"/>
                <a:gd name="T68" fmla="*/ 50 w 339"/>
                <a:gd name="T69" fmla="*/ 203 h 339"/>
                <a:gd name="T70" fmla="*/ 45 w 339"/>
                <a:gd name="T71" fmla="*/ 170 h 339"/>
                <a:gd name="T72" fmla="*/ 50 w 339"/>
                <a:gd name="T73" fmla="*/ 137 h 339"/>
                <a:gd name="T74" fmla="*/ 62 w 339"/>
                <a:gd name="T75" fmla="*/ 107 h 339"/>
                <a:gd name="T76" fmla="*/ 81 w 339"/>
                <a:gd name="T77" fmla="*/ 81 h 339"/>
                <a:gd name="T78" fmla="*/ 107 w 339"/>
                <a:gd name="T79" fmla="*/ 62 h 339"/>
                <a:gd name="T80" fmla="*/ 137 w 339"/>
                <a:gd name="T81" fmla="*/ 48 h 339"/>
                <a:gd name="T82" fmla="*/ 170 w 339"/>
                <a:gd name="T83" fmla="*/ 44 h 339"/>
                <a:gd name="T84" fmla="*/ 203 w 339"/>
                <a:gd name="T85" fmla="*/ 48 h 339"/>
                <a:gd name="T86" fmla="*/ 233 w 339"/>
                <a:gd name="T87" fmla="*/ 62 h 339"/>
                <a:gd name="T88" fmla="*/ 258 w 339"/>
                <a:gd name="T89" fmla="*/ 81 h 339"/>
                <a:gd name="T90" fmla="*/ 278 w 339"/>
                <a:gd name="T91" fmla="*/ 107 h 339"/>
                <a:gd name="T92" fmla="*/ 291 w 339"/>
                <a:gd name="T93" fmla="*/ 137 h 339"/>
                <a:gd name="T94" fmla="*/ 296 w 339"/>
                <a:gd name="T95" fmla="*/ 170 h 339"/>
                <a:gd name="T96" fmla="*/ 291 w 339"/>
                <a:gd name="T97" fmla="*/ 203 h 339"/>
                <a:gd name="T98" fmla="*/ 278 w 339"/>
                <a:gd name="T99" fmla="*/ 233 h 339"/>
                <a:gd name="T100" fmla="*/ 258 w 339"/>
                <a:gd name="T101" fmla="*/ 258 h 339"/>
                <a:gd name="T102" fmla="*/ 233 w 339"/>
                <a:gd name="T103" fmla="*/ 278 h 339"/>
                <a:gd name="T104" fmla="*/ 203 w 339"/>
                <a:gd name="T105" fmla="*/ 291 h 339"/>
                <a:gd name="T106" fmla="*/ 170 w 339"/>
                <a:gd name="T107" fmla="*/ 29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9" h="339">
                  <a:moveTo>
                    <a:pt x="170" y="0"/>
                  </a:moveTo>
                  <a:lnTo>
                    <a:pt x="131" y="5"/>
                  </a:lnTo>
                  <a:lnTo>
                    <a:pt x="95" y="17"/>
                  </a:lnTo>
                  <a:lnTo>
                    <a:pt x="63" y="38"/>
                  </a:lnTo>
                  <a:lnTo>
                    <a:pt x="38" y="63"/>
                  </a:lnTo>
                  <a:lnTo>
                    <a:pt x="18" y="95"/>
                  </a:lnTo>
                  <a:lnTo>
                    <a:pt x="5" y="131"/>
                  </a:lnTo>
                  <a:lnTo>
                    <a:pt x="0" y="170"/>
                  </a:lnTo>
                  <a:lnTo>
                    <a:pt x="5" y="209"/>
                  </a:lnTo>
                  <a:lnTo>
                    <a:pt x="18" y="245"/>
                  </a:lnTo>
                  <a:lnTo>
                    <a:pt x="38" y="276"/>
                  </a:lnTo>
                  <a:lnTo>
                    <a:pt x="63" y="302"/>
                  </a:lnTo>
                  <a:lnTo>
                    <a:pt x="95" y="323"/>
                  </a:lnTo>
                  <a:lnTo>
                    <a:pt x="131" y="335"/>
                  </a:lnTo>
                  <a:lnTo>
                    <a:pt x="170" y="339"/>
                  </a:lnTo>
                  <a:lnTo>
                    <a:pt x="209" y="335"/>
                  </a:lnTo>
                  <a:lnTo>
                    <a:pt x="245" y="323"/>
                  </a:lnTo>
                  <a:lnTo>
                    <a:pt x="276" y="302"/>
                  </a:lnTo>
                  <a:lnTo>
                    <a:pt x="303" y="276"/>
                  </a:lnTo>
                  <a:lnTo>
                    <a:pt x="323" y="245"/>
                  </a:lnTo>
                  <a:lnTo>
                    <a:pt x="335" y="209"/>
                  </a:lnTo>
                  <a:lnTo>
                    <a:pt x="339" y="170"/>
                  </a:lnTo>
                  <a:lnTo>
                    <a:pt x="335" y="131"/>
                  </a:lnTo>
                  <a:lnTo>
                    <a:pt x="323" y="95"/>
                  </a:lnTo>
                  <a:lnTo>
                    <a:pt x="303" y="63"/>
                  </a:lnTo>
                  <a:lnTo>
                    <a:pt x="276" y="38"/>
                  </a:lnTo>
                  <a:lnTo>
                    <a:pt x="245" y="17"/>
                  </a:lnTo>
                  <a:lnTo>
                    <a:pt x="209" y="5"/>
                  </a:lnTo>
                  <a:lnTo>
                    <a:pt x="170" y="0"/>
                  </a:lnTo>
                  <a:close/>
                  <a:moveTo>
                    <a:pt x="170" y="294"/>
                  </a:moveTo>
                  <a:lnTo>
                    <a:pt x="137" y="291"/>
                  </a:lnTo>
                  <a:lnTo>
                    <a:pt x="107" y="278"/>
                  </a:lnTo>
                  <a:lnTo>
                    <a:pt x="81" y="258"/>
                  </a:lnTo>
                  <a:lnTo>
                    <a:pt x="62" y="233"/>
                  </a:lnTo>
                  <a:lnTo>
                    <a:pt x="50" y="203"/>
                  </a:lnTo>
                  <a:lnTo>
                    <a:pt x="45" y="170"/>
                  </a:lnTo>
                  <a:lnTo>
                    <a:pt x="50" y="137"/>
                  </a:lnTo>
                  <a:lnTo>
                    <a:pt x="62" y="107"/>
                  </a:lnTo>
                  <a:lnTo>
                    <a:pt x="81" y="81"/>
                  </a:lnTo>
                  <a:lnTo>
                    <a:pt x="107" y="62"/>
                  </a:lnTo>
                  <a:lnTo>
                    <a:pt x="137" y="48"/>
                  </a:lnTo>
                  <a:lnTo>
                    <a:pt x="170" y="44"/>
                  </a:lnTo>
                  <a:lnTo>
                    <a:pt x="203" y="48"/>
                  </a:lnTo>
                  <a:lnTo>
                    <a:pt x="233" y="62"/>
                  </a:lnTo>
                  <a:lnTo>
                    <a:pt x="258" y="81"/>
                  </a:lnTo>
                  <a:lnTo>
                    <a:pt x="278" y="107"/>
                  </a:lnTo>
                  <a:lnTo>
                    <a:pt x="291" y="137"/>
                  </a:lnTo>
                  <a:lnTo>
                    <a:pt x="296" y="170"/>
                  </a:lnTo>
                  <a:lnTo>
                    <a:pt x="291" y="203"/>
                  </a:lnTo>
                  <a:lnTo>
                    <a:pt x="278" y="233"/>
                  </a:lnTo>
                  <a:lnTo>
                    <a:pt x="258" y="258"/>
                  </a:lnTo>
                  <a:lnTo>
                    <a:pt x="233" y="278"/>
                  </a:lnTo>
                  <a:lnTo>
                    <a:pt x="203" y="291"/>
                  </a:lnTo>
                  <a:lnTo>
                    <a:pt x="170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95"/>
            <p:cNvSpPr>
              <a:spLocks noEditPoints="1"/>
            </p:cNvSpPr>
            <p:nvPr/>
          </p:nvSpPr>
          <p:spPr bwMode="gray">
            <a:xfrm>
              <a:off x="2516" y="1799"/>
              <a:ext cx="168" cy="157"/>
            </a:xfrm>
            <a:custGeom>
              <a:avLst/>
              <a:gdLst>
                <a:gd name="T0" fmla="*/ 12 w 168"/>
                <a:gd name="T1" fmla="*/ 76 h 157"/>
                <a:gd name="T2" fmla="*/ 30 w 168"/>
                <a:gd name="T3" fmla="*/ 114 h 157"/>
                <a:gd name="T4" fmla="*/ 63 w 168"/>
                <a:gd name="T5" fmla="*/ 132 h 157"/>
                <a:gd name="T6" fmla="*/ 106 w 168"/>
                <a:gd name="T7" fmla="*/ 132 h 157"/>
                <a:gd name="T8" fmla="*/ 139 w 168"/>
                <a:gd name="T9" fmla="*/ 114 h 157"/>
                <a:gd name="T10" fmla="*/ 157 w 168"/>
                <a:gd name="T11" fmla="*/ 76 h 157"/>
                <a:gd name="T12" fmla="*/ 163 w 168"/>
                <a:gd name="T13" fmla="*/ 100 h 157"/>
                <a:gd name="T14" fmla="*/ 142 w 168"/>
                <a:gd name="T15" fmla="*/ 136 h 157"/>
                <a:gd name="T16" fmla="*/ 106 w 168"/>
                <a:gd name="T17" fmla="*/ 156 h 157"/>
                <a:gd name="T18" fmla="*/ 61 w 168"/>
                <a:gd name="T19" fmla="*/ 156 h 157"/>
                <a:gd name="T20" fmla="*/ 27 w 168"/>
                <a:gd name="T21" fmla="*/ 136 h 157"/>
                <a:gd name="T22" fmla="*/ 4 w 168"/>
                <a:gd name="T23" fmla="*/ 100 h 157"/>
                <a:gd name="T24" fmla="*/ 39 w 168"/>
                <a:gd name="T25" fmla="*/ 45 h 157"/>
                <a:gd name="T26" fmla="*/ 27 w 168"/>
                <a:gd name="T27" fmla="*/ 42 h 157"/>
                <a:gd name="T28" fmla="*/ 19 w 168"/>
                <a:gd name="T29" fmla="*/ 34 h 157"/>
                <a:gd name="T30" fmla="*/ 16 w 168"/>
                <a:gd name="T31" fmla="*/ 22 h 157"/>
                <a:gd name="T32" fmla="*/ 19 w 168"/>
                <a:gd name="T33" fmla="*/ 12 h 157"/>
                <a:gd name="T34" fmla="*/ 27 w 168"/>
                <a:gd name="T35" fmla="*/ 3 h 157"/>
                <a:gd name="T36" fmla="*/ 39 w 168"/>
                <a:gd name="T37" fmla="*/ 0 h 157"/>
                <a:gd name="T38" fmla="*/ 49 w 168"/>
                <a:gd name="T39" fmla="*/ 3 h 157"/>
                <a:gd name="T40" fmla="*/ 58 w 168"/>
                <a:gd name="T41" fmla="*/ 12 h 157"/>
                <a:gd name="T42" fmla="*/ 61 w 168"/>
                <a:gd name="T43" fmla="*/ 22 h 157"/>
                <a:gd name="T44" fmla="*/ 58 w 168"/>
                <a:gd name="T45" fmla="*/ 34 h 157"/>
                <a:gd name="T46" fmla="*/ 49 w 168"/>
                <a:gd name="T47" fmla="*/ 42 h 157"/>
                <a:gd name="T48" fmla="*/ 39 w 168"/>
                <a:gd name="T49" fmla="*/ 45 h 157"/>
                <a:gd name="T50" fmla="*/ 124 w 168"/>
                <a:gd name="T51" fmla="*/ 45 h 157"/>
                <a:gd name="T52" fmla="*/ 114 w 168"/>
                <a:gd name="T53" fmla="*/ 39 h 157"/>
                <a:gd name="T54" fmla="*/ 108 w 168"/>
                <a:gd name="T55" fmla="*/ 28 h 157"/>
                <a:gd name="T56" fmla="*/ 108 w 168"/>
                <a:gd name="T57" fmla="*/ 16 h 157"/>
                <a:gd name="T58" fmla="*/ 114 w 168"/>
                <a:gd name="T59" fmla="*/ 6 h 157"/>
                <a:gd name="T60" fmla="*/ 124 w 168"/>
                <a:gd name="T61" fmla="*/ 1 h 157"/>
                <a:gd name="T62" fmla="*/ 136 w 168"/>
                <a:gd name="T63" fmla="*/ 1 h 157"/>
                <a:gd name="T64" fmla="*/ 145 w 168"/>
                <a:gd name="T65" fmla="*/ 6 h 157"/>
                <a:gd name="T66" fmla="*/ 151 w 168"/>
                <a:gd name="T67" fmla="*/ 16 h 157"/>
                <a:gd name="T68" fmla="*/ 151 w 168"/>
                <a:gd name="T69" fmla="*/ 28 h 157"/>
                <a:gd name="T70" fmla="*/ 145 w 168"/>
                <a:gd name="T71" fmla="*/ 39 h 157"/>
                <a:gd name="T72" fmla="*/ 136 w 168"/>
                <a:gd name="T73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" h="157">
                  <a:moveTo>
                    <a:pt x="0" y="76"/>
                  </a:moveTo>
                  <a:lnTo>
                    <a:pt x="12" y="76"/>
                  </a:lnTo>
                  <a:lnTo>
                    <a:pt x="18" y="97"/>
                  </a:lnTo>
                  <a:lnTo>
                    <a:pt x="30" y="114"/>
                  </a:lnTo>
                  <a:lnTo>
                    <a:pt x="43" y="126"/>
                  </a:lnTo>
                  <a:lnTo>
                    <a:pt x="63" y="132"/>
                  </a:lnTo>
                  <a:lnTo>
                    <a:pt x="84" y="135"/>
                  </a:lnTo>
                  <a:lnTo>
                    <a:pt x="106" y="132"/>
                  </a:lnTo>
                  <a:lnTo>
                    <a:pt x="124" y="126"/>
                  </a:lnTo>
                  <a:lnTo>
                    <a:pt x="139" y="114"/>
                  </a:lnTo>
                  <a:lnTo>
                    <a:pt x="150" y="97"/>
                  </a:lnTo>
                  <a:lnTo>
                    <a:pt x="157" y="76"/>
                  </a:lnTo>
                  <a:lnTo>
                    <a:pt x="168" y="76"/>
                  </a:lnTo>
                  <a:lnTo>
                    <a:pt x="163" y="100"/>
                  </a:lnTo>
                  <a:lnTo>
                    <a:pt x="154" y="120"/>
                  </a:lnTo>
                  <a:lnTo>
                    <a:pt x="142" y="136"/>
                  </a:lnTo>
                  <a:lnTo>
                    <a:pt x="126" y="148"/>
                  </a:lnTo>
                  <a:lnTo>
                    <a:pt x="106" y="156"/>
                  </a:lnTo>
                  <a:lnTo>
                    <a:pt x="84" y="157"/>
                  </a:lnTo>
                  <a:lnTo>
                    <a:pt x="61" y="156"/>
                  </a:lnTo>
                  <a:lnTo>
                    <a:pt x="43" y="148"/>
                  </a:lnTo>
                  <a:lnTo>
                    <a:pt x="27" y="136"/>
                  </a:lnTo>
                  <a:lnTo>
                    <a:pt x="13" y="120"/>
                  </a:lnTo>
                  <a:lnTo>
                    <a:pt x="4" y="100"/>
                  </a:lnTo>
                  <a:lnTo>
                    <a:pt x="0" y="76"/>
                  </a:lnTo>
                  <a:close/>
                  <a:moveTo>
                    <a:pt x="39" y="45"/>
                  </a:moveTo>
                  <a:lnTo>
                    <a:pt x="33" y="45"/>
                  </a:lnTo>
                  <a:lnTo>
                    <a:pt x="27" y="42"/>
                  </a:lnTo>
                  <a:lnTo>
                    <a:pt x="22" y="39"/>
                  </a:lnTo>
                  <a:lnTo>
                    <a:pt x="19" y="34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9" y="12"/>
                  </a:lnTo>
                  <a:lnTo>
                    <a:pt x="22" y="6"/>
                  </a:lnTo>
                  <a:lnTo>
                    <a:pt x="27" y="3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9" y="3"/>
                  </a:lnTo>
                  <a:lnTo>
                    <a:pt x="55" y="6"/>
                  </a:lnTo>
                  <a:lnTo>
                    <a:pt x="58" y="12"/>
                  </a:lnTo>
                  <a:lnTo>
                    <a:pt x="61" y="16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58" y="34"/>
                  </a:lnTo>
                  <a:lnTo>
                    <a:pt x="55" y="39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39" y="45"/>
                  </a:lnTo>
                  <a:close/>
                  <a:moveTo>
                    <a:pt x="130" y="45"/>
                  </a:moveTo>
                  <a:lnTo>
                    <a:pt x="124" y="45"/>
                  </a:lnTo>
                  <a:lnTo>
                    <a:pt x="118" y="42"/>
                  </a:lnTo>
                  <a:lnTo>
                    <a:pt x="114" y="39"/>
                  </a:lnTo>
                  <a:lnTo>
                    <a:pt x="109" y="34"/>
                  </a:lnTo>
                  <a:lnTo>
                    <a:pt x="108" y="28"/>
                  </a:lnTo>
                  <a:lnTo>
                    <a:pt x="106" y="22"/>
                  </a:lnTo>
                  <a:lnTo>
                    <a:pt x="108" y="16"/>
                  </a:lnTo>
                  <a:lnTo>
                    <a:pt x="109" y="12"/>
                  </a:lnTo>
                  <a:lnTo>
                    <a:pt x="114" y="6"/>
                  </a:lnTo>
                  <a:lnTo>
                    <a:pt x="118" y="3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6" y="1"/>
                  </a:lnTo>
                  <a:lnTo>
                    <a:pt x="141" y="3"/>
                  </a:lnTo>
                  <a:lnTo>
                    <a:pt x="145" y="6"/>
                  </a:lnTo>
                  <a:lnTo>
                    <a:pt x="150" y="12"/>
                  </a:lnTo>
                  <a:lnTo>
                    <a:pt x="151" y="16"/>
                  </a:lnTo>
                  <a:lnTo>
                    <a:pt x="153" y="22"/>
                  </a:lnTo>
                  <a:lnTo>
                    <a:pt x="151" y="28"/>
                  </a:lnTo>
                  <a:lnTo>
                    <a:pt x="150" y="34"/>
                  </a:lnTo>
                  <a:lnTo>
                    <a:pt x="145" y="39"/>
                  </a:lnTo>
                  <a:lnTo>
                    <a:pt x="141" y="42"/>
                  </a:lnTo>
                  <a:lnTo>
                    <a:pt x="136" y="45"/>
                  </a:lnTo>
                  <a:lnTo>
                    <a:pt x="130" y="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Group 93"/>
          <p:cNvGrpSpPr>
            <a:grpSpLocks/>
          </p:cNvGrpSpPr>
          <p:nvPr/>
        </p:nvGrpSpPr>
        <p:grpSpPr bwMode="auto">
          <a:xfrm>
            <a:off x="9187827" y="2588821"/>
            <a:ext cx="977250" cy="850702"/>
            <a:chOff x="2430" y="1692"/>
            <a:chExt cx="300" cy="339"/>
          </a:xfrm>
        </p:grpSpPr>
        <p:sp>
          <p:nvSpPr>
            <p:cNvPr id="27" name="Freeform 94"/>
            <p:cNvSpPr>
              <a:spLocks noEditPoints="1"/>
            </p:cNvSpPr>
            <p:nvPr/>
          </p:nvSpPr>
          <p:spPr bwMode="gray">
            <a:xfrm>
              <a:off x="2430" y="1692"/>
              <a:ext cx="300" cy="339"/>
            </a:xfrm>
            <a:custGeom>
              <a:avLst/>
              <a:gdLst>
                <a:gd name="T0" fmla="*/ 170 w 339"/>
                <a:gd name="T1" fmla="*/ 0 h 339"/>
                <a:gd name="T2" fmla="*/ 131 w 339"/>
                <a:gd name="T3" fmla="*/ 5 h 339"/>
                <a:gd name="T4" fmla="*/ 95 w 339"/>
                <a:gd name="T5" fmla="*/ 17 h 339"/>
                <a:gd name="T6" fmla="*/ 63 w 339"/>
                <a:gd name="T7" fmla="*/ 38 h 339"/>
                <a:gd name="T8" fmla="*/ 38 w 339"/>
                <a:gd name="T9" fmla="*/ 63 h 339"/>
                <a:gd name="T10" fmla="*/ 18 w 339"/>
                <a:gd name="T11" fmla="*/ 95 h 339"/>
                <a:gd name="T12" fmla="*/ 5 w 339"/>
                <a:gd name="T13" fmla="*/ 131 h 339"/>
                <a:gd name="T14" fmla="*/ 0 w 339"/>
                <a:gd name="T15" fmla="*/ 170 h 339"/>
                <a:gd name="T16" fmla="*/ 5 w 339"/>
                <a:gd name="T17" fmla="*/ 209 h 339"/>
                <a:gd name="T18" fmla="*/ 18 w 339"/>
                <a:gd name="T19" fmla="*/ 245 h 339"/>
                <a:gd name="T20" fmla="*/ 38 w 339"/>
                <a:gd name="T21" fmla="*/ 276 h 339"/>
                <a:gd name="T22" fmla="*/ 63 w 339"/>
                <a:gd name="T23" fmla="*/ 302 h 339"/>
                <a:gd name="T24" fmla="*/ 95 w 339"/>
                <a:gd name="T25" fmla="*/ 323 h 339"/>
                <a:gd name="T26" fmla="*/ 131 w 339"/>
                <a:gd name="T27" fmla="*/ 335 h 339"/>
                <a:gd name="T28" fmla="*/ 170 w 339"/>
                <a:gd name="T29" fmla="*/ 339 h 339"/>
                <a:gd name="T30" fmla="*/ 209 w 339"/>
                <a:gd name="T31" fmla="*/ 335 h 339"/>
                <a:gd name="T32" fmla="*/ 245 w 339"/>
                <a:gd name="T33" fmla="*/ 323 h 339"/>
                <a:gd name="T34" fmla="*/ 276 w 339"/>
                <a:gd name="T35" fmla="*/ 302 h 339"/>
                <a:gd name="T36" fmla="*/ 303 w 339"/>
                <a:gd name="T37" fmla="*/ 276 h 339"/>
                <a:gd name="T38" fmla="*/ 323 w 339"/>
                <a:gd name="T39" fmla="*/ 245 h 339"/>
                <a:gd name="T40" fmla="*/ 335 w 339"/>
                <a:gd name="T41" fmla="*/ 209 h 339"/>
                <a:gd name="T42" fmla="*/ 339 w 339"/>
                <a:gd name="T43" fmla="*/ 170 h 339"/>
                <a:gd name="T44" fmla="*/ 335 w 339"/>
                <a:gd name="T45" fmla="*/ 131 h 339"/>
                <a:gd name="T46" fmla="*/ 323 w 339"/>
                <a:gd name="T47" fmla="*/ 95 h 339"/>
                <a:gd name="T48" fmla="*/ 303 w 339"/>
                <a:gd name="T49" fmla="*/ 63 h 339"/>
                <a:gd name="T50" fmla="*/ 276 w 339"/>
                <a:gd name="T51" fmla="*/ 38 h 339"/>
                <a:gd name="T52" fmla="*/ 245 w 339"/>
                <a:gd name="T53" fmla="*/ 17 h 339"/>
                <a:gd name="T54" fmla="*/ 209 w 339"/>
                <a:gd name="T55" fmla="*/ 5 h 339"/>
                <a:gd name="T56" fmla="*/ 170 w 339"/>
                <a:gd name="T57" fmla="*/ 0 h 339"/>
                <a:gd name="T58" fmla="*/ 170 w 339"/>
                <a:gd name="T59" fmla="*/ 294 h 339"/>
                <a:gd name="T60" fmla="*/ 137 w 339"/>
                <a:gd name="T61" fmla="*/ 291 h 339"/>
                <a:gd name="T62" fmla="*/ 107 w 339"/>
                <a:gd name="T63" fmla="*/ 278 h 339"/>
                <a:gd name="T64" fmla="*/ 81 w 339"/>
                <a:gd name="T65" fmla="*/ 258 h 339"/>
                <a:gd name="T66" fmla="*/ 62 w 339"/>
                <a:gd name="T67" fmla="*/ 233 h 339"/>
                <a:gd name="T68" fmla="*/ 50 w 339"/>
                <a:gd name="T69" fmla="*/ 203 h 339"/>
                <a:gd name="T70" fmla="*/ 45 w 339"/>
                <a:gd name="T71" fmla="*/ 170 h 339"/>
                <a:gd name="T72" fmla="*/ 50 w 339"/>
                <a:gd name="T73" fmla="*/ 137 h 339"/>
                <a:gd name="T74" fmla="*/ 62 w 339"/>
                <a:gd name="T75" fmla="*/ 107 h 339"/>
                <a:gd name="T76" fmla="*/ 81 w 339"/>
                <a:gd name="T77" fmla="*/ 81 h 339"/>
                <a:gd name="T78" fmla="*/ 107 w 339"/>
                <a:gd name="T79" fmla="*/ 62 h 339"/>
                <a:gd name="T80" fmla="*/ 137 w 339"/>
                <a:gd name="T81" fmla="*/ 48 h 339"/>
                <a:gd name="T82" fmla="*/ 170 w 339"/>
                <a:gd name="T83" fmla="*/ 44 h 339"/>
                <a:gd name="T84" fmla="*/ 203 w 339"/>
                <a:gd name="T85" fmla="*/ 48 h 339"/>
                <a:gd name="T86" fmla="*/ 233 w 339"/>
                <a:gd name="T87" fmla="*/ 62 h 339"/>
                <a:gd name="T88" fmla="*/ 258 w 339"/>
                <a:gd name="T89" fmla="*/ 81 h 339"/>
                <a:gd name="T90" fmla="*/ 278 w 339"/>
                <a:gd name="T91" fmla="*/ 107 h 339"/>
                <a:gd name="T92" fmla="*/ 291 w 339"/>
                <a:gd name="T93" fmla="*/ 137 h 339"/>
                <a:gd name="T94" fmla="*/ 296 w 339"/>
                <a:gd name="T95" fmla="*/ 170 h 339"/>
                <a:gd name="T96" fmla="*/ 291 w 339"/>
                <a:gd name="T97" fmla="*/ 203 h 339"/>
                <a:gd name="T98" fmla="*/ 278 w 339"/>
                <a:gd name="T99" fmla="*/ 233 h 339"/>
                <a:gd name="T100" fmla="*/ 258 w 339"/>
                <a:gd name="T101" fmla="*/ 258 h 339"/>
                <a:gd name="T102" fmla="*/ 233 w 339"/>
                <a:gd name="T103" fmla="*/ 278 h 339"/>
                <a:gd name="T104" fmla="*/ 203 w 339"/>
                <a:gd name="T105" fmla="*/ 291 h 339"/>
                <a:gd name="T106" fmla="*/ 170 w 339"/>
                <a:gd name="T107" fmla="*/ 29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9" h="339">
                  <a:moveTo>
                    <a:pt x="170" y="0"/>
                  </a:moveTo>
                  <a:lnTo>
                    <a:pt x="131" y="5"/>
                  </a:lnTo>
                  <a:lnTo>
                    <a:pt x="95" y="17"/>
                  </a:lnTo>
                  <a:lnTo>
                    <a:pt x="63" y="38"/>
                  </a:lnTo>
                  <a:lnTo>
                    <a:pt x="38" y="63"/>
                  </a:lnTo>
                  <a:lnTo>
                    <a:pt x="18" y="95"/>
                  </a:lnTo>
                  <a:lnTo>
                    <a:pt x="5" y="131"/>
                  </a:lnTo>
                  <a:lnTo>
                    <a:pt x="0" y="170"/>
                  </a:lnTo>
                  <a:lnTo>
                    <a:pt x="5" y="209"/>
                  </a:lnTo>
                  <a:lnTo>
                    <a:pt x="18" y="245"/>
                  </a:lnTo>
                  <a:lnTo>
                    <a:pt x="38" y="276"/>
                  </a:lnTo>
                  <a:lnTo>
                    <a:pt x="63" y="302"/>
                  </a:lnTo>
                  <a:lnTo>
                    <a:pt x="95" y="323"/>
                  </a:lnTo>
                  <a:lnTo>
                    <a:pt x="131" y="335"/>
                  </a:lnTo>
                  <a:lnTo>
                    <a:pt x="170" y="339"/>
                  </a:lnTo>
                  <a:lnTo>
                    <a:pt x="209" y="335"/>
                  </a:lnTo>
                  <a:lnTo>
                    <a:pt x="245" y="323"/>
                  </a:lnTo>
                  <a:lnTo>
                    <a:pt x="276" y="302"/>
                  </a:lnTo>
                  <a:lnTo>
                    <a:pt x="303" y="276"/>
                  </a:lnTo>
                  <a:lnTo>
                    <a:pt x="323" y="245"/>
                  </a:lnTo>
                  <a:lnTo>
                    <a:pt x="335" y="209"/>
                  </a:lnTo>
                  <a:lnTo>
                    <a:pt x="339" y="170"/>
                  </a:lnTo>
                  <a:lnTo>
                    <a:pt x="335" y="131"/>
                  </a:lnTo>
                  <a:lnTo>
                    <a:pt x="323" y="95"/>
                  </a:lnTo>
                  <a:lnTo>
                    <a:pt x="303" y="63"/>
                  </a:lnTo>
                  <a:lnTo>
                    <a:pt x="276" y="38"/>
                  </a:lnTo>
                  <a:lnTo>
                    <a:pt x="245" y="17"/>
                  </a:lnTo>
                  <a:lnTo>
                    <a:pt x="209" y="5"/>
                  </a:lnTo>
                  <a:lnTo>
                    <a:pt x="170" y="0"/>
                  </a:lnTo>
                  <a:close/>
                  <a:moveTo>
                    <a:pt x="170" y="294"/>
                  </a:moveTo>
                  <a:lnTo>
                    <a:pt x="137" y="291"/>
                  </a:lnTo>
                  <a:lnTo>
                    <a:pt x="107" y="278"/>
                  </a:lnTo>
                  <a:lnTo>
                    <a:pt x="81" y="258"/>
                  </a:lnTo>
                  <a:lnTo>
                    <a:pt x="62" y="233"/>
                  </a:lnTo>
                  <a:lnTo>
                    <a:pt x="50" y="203"/>
                  </a:lnTo>
                  <a:lnTo>
                    <a:pt x="45" y="170"/>
                  </a:lnTo>
                  <a:lnTo>
                    <a:pt x="50" y="137"/>
                  </a:lnTo>
                  <a:lnTo>
                    <a:pt x="62" y="107"/>
                  </a:lnTo>
                  <a:lnTo>
                    <a:pt x="81" y="81"/>
                  </a:lnTo>
                  <a:lnTo>
                    <a:pt x="107" y="62"/>
                  </a:lnTo>
                  <a:lnTo>
                    <a:pt x="137" y="48"/>
                  </a:lnTo>
                  <a:lnTo>
                    <a:pt x="170" y="44"/>
                  </a:lnTo>
                  <a:lnTo>
                    <a:pt x="203" y="48"/>
                  </a:lnTo>
                  <a:lnTo>
                    <a:pt x="233" y="62"/>
                  </a:lnTo>
                  <a:lnTo>
                    <a:pt x="258" y="81"/>
                  </a:lnTo>
                  <a:lnTo>
                    <a:pt x="278" y="107"/>
                  </a:lnTo>
                  <a:lnTo>
                    <a:pt x="291" y="137"/>
                  </a:lnTo>
                  <a:lnTo>
                    <a:pt x="296" y="170"/>
                  </a:lnTo>
                  <a:lnTo>
                    <a:pt x="291" y="203"/>
                  </a:lnTo>
                  <a:lnTo>
                    <a:pt x="278" y="233"/>
                  </a:lnTo>
                  <a:lnTo>
                    <a:pt x="258" y="258"/>
                  </a:lnTo>
                  <a:lnTo>
                    <a:pt x="233" y="278"/>
                  </a:lnTo>
                  <a:lnTo>
                    <a:pt x="203" y="291"/>
                  </a:lnTo>
                  <a:lnTo>
                    <a:pt x="170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95"/>
            <p:cNvSpPr>
              <a:spLocks noEditPoints="1"/>
            </p:cNvSpPr>
            <p:nvPr/>
          </p:nvSpPr>
          <p:spPr bwMode="gray">
            <a:xfrm>
              <a:off x="2500" y="1799"/>
              <a:ext cx="184" cy="157"/>
            </a:xfrm>
            <a:custGeom>
              <a:avLst/>
              <a:gdLst>
                <a:gd name="T0" fmla="*/ 12 w 168"/>
                <a:gd name="T1" fmla="*/ 76 h 157"/>
                <a:gd name="T2" fmla="*/ 30 w 168"/>
                <a:gd name="T3" fmla="*/ 114 h 157"/>
                <a:gd name="T4" fmla="*/ 63 w 168"/>
                <a:gd name="T5" fmla="*/ 132 h 157"/>
                <a:gd name="T6" fmla="*/ 106 w 168"/>
                <a:gd name="T7" fmla="*/ 132 h 157"/>
                <a:gd name="T8" fmla="*/ 139 w 168"/>
                <a:gd name="T9" fmla="*/ 114 h 157"/>
                <a:gd name="T10" fmla="*/ 157 w 168"/>
                <a:gd name="T11" fmla="*/ 76 h 157"/>
                <a:gd name="T12" fmla="*/ 163 w 168"/>
                <a:gd name="T13" fmla="*/ 100 h 157"/>
                <a:gd name="T14" fmla="*/ 142 w 168"/>
                <a:gd name="T15" fmla="*/ 136 h 157"/>
                <a:gd name="T16" fmla="*/ 106 w 168"/>
                <a:gd name="T17" fmla="*/ 156 h 157"/>
                <a:gd name="T18" fmla="*/ 61 w 168"/>
                <a:gd name="T19" fmla="*/ 156 h 157"/>
                <a:gd name="T20" fmla="*/ 27 w 168"/>
                <a:gd name="T21" fmla="*/ 136 h 157"/>
                <a:gd name="T22" fmla="*/ 4 w 168"/>
                <a:gd name="T23" fmla="*/ 100 h 157"/>
                <a:gd name="T24" fmla="*/ 39 w 168"/>
                <a:gd name="T25" fmla="*/ 45 h 157"/>
                <a:gd name="T26" fmla="*/ 27 w 168"/>
                <a:gd name="T27" fmla="*/ 42 h 157"/>
                <a:gd name="T28" fmla="*/ 19 w 168"/>
                <a:gd name="T29" fmla="*/ 34 h 157"/>
                <a:gd name="T30" fmla="*/ 16 w 168"/>
                <a:gd name="T31" fmla="*/ 22 h 157"/>
                <a:gd name="T32" fmla="*/ 19 w 168"/>
                <a:gd name="T33" fmla="*/ 12 h 157"/>
                <a:gd name="T34" fmla="*/ 27 w 168"/>
                <a:gd name="T35" fmla="*/ 3 h 157"/>
                <a:gd name="T36" fmla="*/ 39 w 168"/>
                <a:gd name="T37" fmla="*/ 0 h 157"/>
                <a:gd name="T38" fmla="*/ 49 w 168"/>
                <a:gd name="T39" fmla="*/ 3 h 157"/>
                <a:gd name="T40" fmla="*/ 58 w 168"/>
                <a:gd name="T41" fmla="*/ 12 h 157"/>
                <a:gd name="T42" fmla="*/ 61 w 168"/>
                <a:gd name="T43" fmla="*/ 22 h 157"/>
                <a:gd name="T44" fmla="*/ 58 w 168"/>
                <a:gd name="T45" fmla="*/ 34 h 157"/>
                <a:gd name="T46" fmla="*/ 49 w 168"/>
                <a:gd name="T47" fmla="*/ 42 h 157"/>
                <a:gd name="T48" fmla="*/ 39 w 168"/>
                <a:gd name="T49" fmla="*/ 45 h 157"/>
                <a:gd name="T50" fmla="*/ 124 w 168"/>
                <a:gd name="T51" fmla="*/ 45 h 157"/>
                <a:gd name="T52" fmla="*/ 114 w 168"/>
                <a:gd name="T53" fmla="*/ 39 h 157"/>
                <a:gd name="T54" fmla="*/ 108 w 168"/>
                <a:gd name="T55" fmla="*/ 28 h 157"/>
                <a:gd name="T56" fmla="*/ 108 w 168"/>
                <a:gd name="T57" fmla="*/ 16 h 157"/>
                <a:gd name="T58" fmla="*/ 114 w 168"/>
                <a:gd name="T59" fmla="*/ 6 h 157"/>
                <a:gd name="T60" fmla="*/ 124 w 168"/>
                <a:gd name="T61" fmla="*/ 1 h 157"/>
                <a:gd name="T62" fmla="*/ 136 w 168"/>
                <a:gd name="T63" fmla="*/ 1 h 157"/>
                <a:gd name="T64" fmla="*/ 145 w 168"/>
                <a:gd name="T65" fmla="*/ 6 h 157"/>
                <a:gd name="T66" fmla="*/ 151 w 168"/>
                <a:gd name="T67" fmla="*/ 16 h 157"/>
                <a:gd name="T68" fmla="*/ 151 w 168"/>
                <a:gd name="T69" fmla="*/ 28 h 157"/>
                <a:gd name="T70" fmla="*/ 145 w 168"/>
                <a:gd name="T71" fmla="*/ 39 h 157"/>
                <a:gd name="T72" fmla="*/ 136 w 168"/>
                <a:gd name="T73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" h="157">
                  <a:moveTo>
                    <a:pt x="0" y="76"/>
                  </a:moveTo>
                  <a:lnTo>
                    <a:pt x="12" y="76"/>
                  </a:lnTo>
                  <a:lnTo>
                    <a:pt x="18" y="97"/>
                  </a:lnTo>
                  <a:lnTo>
                    <a:pt x="30" y="114"/>
                  </a:lnTo>
                  <a:lnTo>
                    <a:pt x="43" y="126"/>
                  </a:lnTo>
                  <a:lnTo>
                    <a:pt x="63" y="132"/>
                  </a:lnTo>
                  <a:lnTo>
                    <a:pt x="84" y="135"/>
                  </a:lnTo>
                  <a:lnTo>
                    <a:pt x="106" y="132"/>
                  </a:lnTo>
                  <a:lnTo>
                    <a:pt x="124" y="126"/>
                  </a:lnTo>
                  <a:lnTo>
                    <a:pt x="139" y="114"/>
                  </a:lnTo>
                  <a:lnTo>
                    <a:pt x="150" y="97"/>
                  </a:lnTo>
                  <a:lnTo>
                    <a:pt x="157" y="76"/>
                  </a:lnTo>
                  <a:lnTo>
                    <a:pt x="168" y="76"/>
                  </a:lnTo>
                  <a:lnTo>
                    <a:pt x="163" y="100"/>
                  </a:lnTo>
                  <a:lnTo>
                    <a:pt x="154" y="120"/>
                  </a:lnTo>
                  <a:lnTo>
                    <a:pt x="142" y="136"/>
                  </a:lnTo>
                  <a:lnTo>
                    <a:pt x="126" y="148"/>
                  </a:lnTo>
                  <a:lnTo>
                    <a:pt x="106" y="156"/>
                  </a:lnTo>
                  <a:lnTo>
                    <a:pt x="84" y="157"/>
                  </a:lnTo>
                  <a:lnTo>
                    <a:pt x="61" y="156"/>
                  </a:lnTo>
                  <a:lnTo>
                    <a:pt x="43" y="148"/>
                  </a:lnTo>
                  <a:lnTo>
                    <a:pt x="27" y="136"/>
                  </a:lnTo>
                  <a:lnTo>
                    <a:pt x="13" y="120"/>
                  </a:lnTo>
                  <a:lnTo>
                    <a:pt x="4" y="100"/>
                  </a:lnTo>
                  <a:lnTo>
                    <a:pt x="0" y="76"/>
                  </a:lnTo>
                  <a:close/>
                  <a:moveTo>
                    <a:pt x="39" y="45"/>
                  </a:moveTo>
                  <a:lnTo>
                    <a:pt x="33" y="45"/>
                  </a:lnTo>
                  <a:lnTo>
                    <a:pt x="27" y="42"/>
                  </a:lnTo>
                  <a:lnTo>
                    <a:pt x="22" y="39"/>
                  </a:lnTo>
                  <a:lnTo>
                    <a:pt x="19" y="34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9" y="12"/>
                  </a:lnTo>
                  <a:lnTo>
                    <a:pt x="22" y="6"/>
                  </a:lnTo>
                  <a:lnTo>
                    <a:pt x="27" y="3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9" y="3"/>
                  </a:lnTo>
                  <a:lnTo>
                    <a:pt x="55" y="6"/>
                  </a:lnTo>
                  <a:lnTo>
                    <a:pt x="58" y="12"/>
                  </a:lnTo>
                  <a:lnTo>
                    <a:pt x="61" y="16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58" y="34"/>
                  </a:lnTo>
                  <a:lnTo>
                    <a:pt x="55" y="39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39" y="45"/>
                  </a:lnTo>
                  <a:close/>
                  <a:moveTo>
                    <a:pt x="130" y="45"/>
                  </a:moveTo>
                  <a:lnTo>
                    <a:pt x="124" y="45"/>
                  </a:lnTo>
                  <a:lnTo>
                    <a:pt x="118" y="42"/>
                  </a:lnTo>
                  <a:lnTo>
                    <a:pt x="114" y="39"/>
                  </a:lnTo>
                  <a:lnTo>
                    <a:pt x="109" y="34"/>
                  </a:lnTo>
                  <a:lnTo>
                    <a:pt x="108" y="28"/>
                  </a:lnTo>
                  <a:lnTo>
                    <a:pt x="106" y="22"/>
                  </a:lnTo>
                  <a:lnTo>
                    <a:pt x="108" y="16"/>
                  </a:lnTo>
                  <a:lnTo>
                    <a:pt x="109" y="12"/>
                  </a:lnTo>
                  <a:lnTo>
                    <a:pt x="114" y="6"/>
                  </a:lnTo>
                  <a:lnTo>
                    <a:pt x="118" y="3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6" y="1"/>
                  </a:lnTo>
                  <a:lnTo>
                    <a:pt x="141" y="3"/>
                  </a:lnTo>
                  <a:lnTo>
                    <a:pt x="145" y="6"/>
                  </a:lnTo>
                  <a:lnTo>
                    <a:pt x="150" y="12"/>
                  </a:lnTo>
                  <a:lnTo>
                    <a:pt x="151" y="16"/>
                  </a:lnTo>
                  <a:lnTo>
                    <a:pt x="153" y="22"/>
                  </a:lnTo>
                  <a:lnTo>
                    <a:pt x="151" y="28"/>
                  </a:lnTo>
                  <a:lnTo>
                    <a:pt x="150" y="34"/>
                  </a:lnTo>
                  <a:lnTo>
                    <a:pt x="145" y="39"/>
                  </a:lnTo>
                  <a:lnTo>
                    <a:pt x="141" y="42"/>
                  </a:lnTo>
                  <a:lnTo>
                    <a:pt x="136" y="45"/>
                  </a:lnTo>
                  <a:lnTo>
                    <a:pt x="130" y="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" name="Group 93"/>
          <p:cNvGrpSpPr>
            <a:grpSpLocks/>
          </p:cNvGrpSpPr>
          <p:nvPr/>
        </p:nvGrpSpPr>
        <p:grpSpPr bwMode="auto">
          <a:xfrm>
            <a:off x="9324260" y="3781616"/>
            <a:ext cx="800788" cy="830997"/>
            <a:chOff x="2430" y="1692"/>
            <a:chExt cx="339" cy="339"/>
          </a:xfrm>
        </p:grpSpPr>
        <p:sp>
          <p:nvSpPr>
            <p:cNvPr id="31" name="Freeform 94"/>
            <p:cNvSpPr>
              <a:spLocks noEditPoints="1"/>
            </p:cNvSpPr>
            <p:nvPr/>
          </p:nvSpPr>
          <p:spPr bwMode="gray">
            <a:xfrm>
              <a:off x="2430" y="1692"/>
              <a:ext cx="339" cy="339"/>
            </a:xfrm>
            <a:custGeom>
              <a:avLst/>
              <a:gdLst>
                <a:gd name="T0" fmla="*/ 170 w 339"/>
                <a:gd name="T1" fmla="*/ 0 h 339"/>
                <a:gd name="T2" fmla="*/ 131 w 339"/>
                <a:gd name="T3" fmla="*/ 5 h 339"/>
                <a:gd name="T4" fmla="*/ 95 w 339"/>
                <a:gd name="T5" fmla="*/ 17 h 339"/>
                <a:gd name="T6" fmla="*/ 63 w 339"/>
                <a:gd name="T7" fmla="*/ 38 h 339"/>
                <a:gd name="T8" fmla="*/ 38 w 339"/>
                <a:gd name="T9" fmla="*/ 63 h 339"/>
                <a:gd name="T10" fmla="*/ 18 w 339"/>
                <a:gd name="T11" fmla="*/ 95 h 339"/>
                <a:gd name="T12" fmla="*/ 5 w 339"/>
                <a:gd name="T13" fmla="*/ 131 h 339"/>
                <a:gd name="T14" fmla="*/ 0 w 339"/>
                <a:gd name="T15" fmla="*/ 170 h 339"/>
                <a:gd name="T16" fmla="*/ 5 w 339"/>
                <a:gd name="T17" fmla="*/ 209 h 339"/>
                <a:gd name="T18" fmla="*/ 18 w 339"/>
                <a:gd name="T19" fmla="*/ 245 h 339"/>
                <a:gd name="T20" fmla="*/ 38 w 339"/>
                <a:gd name="T21" fmla="*/ 276 h 339"/>
                <a:gd name="T22" fmla="*/ 63 w 339"/>
                <a:gd name="T23" fmla="*/ 302 h 339"/>
                <a:gd name="T24" fmla="*/ 95 w 339"/>
                <a:gd name="T25" fmla="*/ 323 h 339"/>
                <a:gd name="T26" fmla="*/ 131 w 339"/>
                <a:gd name="T27" fmla="*/ 335 h 339"/>
                <a:gd name="T28" fmla="*/ 170 w 339"/>
                <a:gd name="T29" fmla="*/ 339 h 339"/>
                <a:gd name="T30" fmla="*/ 209 w 339"/>
                <a:gd name="T31" fmla="*/ 335 h 339"/>
                <a:gd name="T32" fmla="*/ 245 w 339"/>
                <a:gd name="T33" fmla="*/ 323 h 339"/>
                <a:gd name="T34" fmla="*/ 276 w 339"/>
                <a:gd name="T35" fmla="*/ 302 h 339"/>
                <a:gd name="T36" fmla="*/ 303 w 339"/>
                <a:gd name="T37" fmla="*/ 276 h 339"/>
                <a:gd name="T38" fmla="*/ 323 w 339"/>
                <a:gd name="T39" fmla="*/ 245 h 339"/>
                <a:gd name="T40" fmla="*/ 335 w 339"/>
                <a:gd name="T41" fmla="*/ 209 h 339"/>
                <a:gd name="T42" fmla="*/ 339 w 339"/>
                <a:gd name="T43" fmla="*/ 170 h 339"/>
                <a:gd name="T44" fmla="*/ 335 w 339"/>
                <a:gd name="T45" fmla="*/ 131 h 339"/>
                <a:gd name="T46" fmla="*/ 323 w 339"/>
                <a:gd name="T47" fmla="*/ 95 h 339"/>
                <a:gd name="T48" fmla="*/ 303 w 339"/>
                <a:gd name="T49" fmla="*/ 63 h 339"/>
                <a:gd name="T50" fmla="*/ 276 w 339"/>
                <a:gd name="T51" fmla="*/ 38 h 339"/>
                <a:gd name="T52" fmla="*/ 245 w 339"/>
                <a:gd name="T53" fmla="*/ 17 h 339"/>
                <a:gd name="T54" fmla="*/ 209 w 339"/>
                <a:gd name="T55" fmla="*/ 5 h 339"/>
                <a:gd name="T56" fmla="*/ 170 w 339"/>
                <a:gd name="T57" fmla="*/ 0 h 339"/>
                <a:gd name="T58" fmla="*/ 170 w 339"/>
                <a:gd name="T59" fmla="*/ 294 h 339"/>
                <a:gd name="T60" fmla="*/ 137 w 339"/>
                <a:gd name="T61" fmla="*/ 291 h 339"/>
                <a:gd name="T62" fmla="*/ 107 w 339"/>
                <a:gd name="T63" fmla="*/ 278 h 339"/>
                <a:gd name="T64" fmla="*/ 81 w 339"/>
                <a:gd name="T65" fmla="*/ 258 h 339"/>
                <a:gd name="T66" fmla="*/ 62 w 339"/>
                <a:gd name="T67" fmla="*/ 233 h 339"/>
                <a:gd name="T68" fmla="*/ 50 w 339"/>
                <a:gd name="T69" fmla="*/ 203 h 339"/>
                <a:gd name="T70" fmla="*/ 45 w 339"/>
                <a:gd name="T71" fmla="*/ 170 h 339"/>
                <a:gd name="T72" fmla="*/ 50 w 339"/>
                <a:gd name="T73" fmla="*/ 137 h 339"/>
                <a:gd name="T74" fmla="*/ 62 w 339"/>
                <a:gd name="T75" fmla="*/ 107 h 339"/>
                <a:gd name="T76" fmla="*/ 81 w 339"/>
                <a:gd name="T77" fmla="*/ 81 h 339"/>
                <a:gd name="T78" fmla="*/ 107 w 339"/>
                <a:gd name="T79" fmla="*/ 62 h 339"/>
                <a:gd name="T80" fmla="*/ 137 w 339"/>
                <a:gd name="T81" fmla="*/ 48 h 339"/>
                <a:gd name="T82" fmla="*/ 170 w 339"/>
                <a:gd name="T83" fmla="*/ 44 h 339"/>
                <a:gd name="T84" fmla="*/ 203 w 339"/>
                <a:gd name="T85" fmla="*/ 48 h 339"/>
                <a:gd name="T86" fmla="*/ 233 w 339"/>
                <a:gd name="T87" fmla="*/ 62 h 339"/>
                <a:gd name="T88" fmla="*/ 258 w 339"/>
                <a:gd name="T89" fmla="*/ 81 h 339"/>
                <a:gd name="T90" fmla="*/ 278 w 339"/>
                <a:gd name="T91" fmla="*/ 107 h 339"/>
                <a:gd name="T92" fmla="*/ 291 w 339"/>
                <a:gd name="T93" fmla="*/ 137 h 339"/>
                <a:gd name="T94" fmla="*/ 296 w 339"/>
                <a:gd name="T95" fmla="*/ 170 h 339"/>
                <a:gd name="T96" fmla="*/ 291 w 339"/>
                <a:gd name="T97" fmla="*/ 203 h 339"/>
                <a:gd name="T98" fmla="*/ 278 w 339"/>
                <a:gd name="T99" fmla="*/ 233 h 339"/>
                <a:gd name="T100" fmla="*/ 258 w 339"/>
                <a:gd name="T101" fmla="*/ 258 h 339"/>
                <a:gd name="T102" fmla="*/ 233 w 339"/>
                <a:gd name="T103" fmla="*/ 278 h 339"/>
                <a:gd name="T104" fmla="*/ 203 w 339"/>
                <a:gd name="T105" fmla="*/ 291 h 339"/>
                <a:gd name="T106" fmla="*/ 170 w 339"/>
                <a:gd name="T107" fmla="*/ 29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9" h="339">
                  <a:moveTo>
                    <a:pt x="170" y="0"/>
                  </a:moveTo>
                  <a:lnTo>
                    <a:pt x="131" y="5"/>
                  </a:lnTo>
                  <a:lnTo>
                    <a:pt x="95" y="17"/>
                  </a:lnTo>
                  <a:lnTo>
                    <a:pt x="63" y="38"/>
                  </a:lnTo>
                  <a:lnTo>
                    <a:pt x="38" y="63"/>
                  </a:lnTo>
                  <a:lnTo>
                    <a:pt x="18" y="95"/>
                  </a:lnTo>
                  <a:lnTo>
                    <a:pt x="5" y="131"/>
                  </a:lnTo>
                  <a:lnTo>
                    <a:pt x="0" y="170"/>
                  </a:lnTo>
                  <a:lnTo>
                    <a:pt x="5" y="209"/>
                  </a:lnTo>
                  <a:lnTo>
                    <a:pt x="18" y="245"/>
                  </a:lnTo>
                  <a:lnTo>
                    <a:pt x="38" y="276"/>
                  </a:lnTo>
                  <a:lnTo>
                    <a:pt x="63" y="302"/>
                  </a:lnTo>
                  <a:lnTo>
                    <a:pt x="95" y="323"/>
                  </a:lnTo>
                  <a:lnTo>
                    <a:pt x="131" y="335"/>
                  </a:lnTo>
                  <a:lnTo>
                    <a:pt x="170" y="339"/>
                  </a:lnTo>
                  <a:lnTo>
                    <a:pt x="209" y="335"/>
                  </a:lnTo>
                  <a:lnTo>
                    <a:pt x="245" y="323"/>
                  </a:lnTo>
                  <a:lnTo>
                    <a:pt x="276" y="302"/>
                  </a:lnTo>
                  <a:lnTo>
                    <a:pt x="303" y="276"/>
                  </a:lnTo>
                  <a:lnTo>
                    <a:pt x="323" y="245"/>
                  </a:lnTo>
                  <a:lnTo>
                    <a:pt x="335" y="209"/>
                  </a:lnTo>
                  <a:lnTo>
                    <a:pt x="339" y="170"/>
                  </a:lnTo>
                  <a:lnTo>
                    <a:pt x="335" y="131"/>
                  </a:lnTo>
                  <a:lnTo>
                    <a:pt x="323" y="95"/>
                  </a:lnTo>
                  <a:lnTo>
                    <a:pt x="303" y="63"/>
                  </a:lnTo>
                  <a:lnTo>
                    <a:pt x="276" y="38"/>
                  </a:lnTo>
                  <a:lnTo>
                    <a:pt x="245" y="17"/>
                  </a:lnTo>
                  <a:lnTo>
                    <a:pt x="209" y="5"/>
                  </a:lnTo>
                  <a:lnTo>
                    <a:pt x="170" y="0"/>
                  </a:lnTo>
                  <a:close/>
                  <a:moveTo>
                    <a:pt x="170" y="294"/>
                  </a:moveTo>
                  <a:lnTo>
                    <a:pt x="137" y="291"/>
                  </a:lnTo>
                  <a:lnTo>
                    <a:pt x="107" y="278"/>
                  </a:lnTo>
                  <a:lnTo>
                    <a:pt x="81" y="258"/>
                  </a:lnTo>
                  <a:lnTo>
                    <a:pt x="62" y="233"/>
                  </a:lnTo>
                  <a:lnTo>
                    <a:pt x="50" y="203"/>
                  </a:lnTo>
                  <a:lnTo>
                    <a:pt x="45" y="170"/>
                  </a:lnTo>
                  <a:lnTo>
                    <a:pt x="50" y="137"/>
                  </a:lnTo>
                  <a:lnTo>
                    <a:pt x="62" y="107"/>
                  </a:lnTo>
                  <a:lnTo>
                    <a:pt x="81" y="81"/>
                  </a:lnTo>
                  <a:lnTo>
                    <a:pt x="107" y="62"/>
                  </a:lnTo>
                  <a:lnTo>
                    <a:pt x="137" y="48"/>
                  </a:lnTo>
                  <a:lnTo>
                    <a:pt x="170" y="44"/>
                  </a:lnTo>
                  <a:lnTo>
                    <a:pt x="203" y="48"/>
                  </a:lnTo>
                  <a:lnTo>
                    <a:pt x="233" y="62"/>
                  </a:lnTo>
                  <a:lnTo>
                    <a:pt x="258" y="81"/>
                  </a:lnTo>
                  <a:lnTo>
                    <a:pt x="278" y="107"/>
                  </a:lnTo>
                  <a:lnTo>
                    <a:pt x="291" y="137"/>
                  </a:lnTo>
                  <a:lnTo>
                    <a:pt x="296" y="170"/>
                  </a:lnTo>
                  <a:lnTo>
                    <a:pt x="291" y="203"/>
                  </a:lnTo>
                  <a:lnTo>
                    <a:pt x="278" y="233"/>
                  </a:lnTo>
                  <a:lnTo>
                    <a:pt x="258" y="258"/>
                  </a:lnTo>
                  <a:lnTo>
                    <a:pt x="233" y="278"/>
                  </a:lnTo>
                  <a:lnTo>
                    <a:pt x="203" y="291"/>
                  </a:lnTo>
                  <a:lnTo>
                    <a:pt x="170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95"/>
            <p:cNvSpPr>
              <a:spLocks noEditPoints="1"/>
            </p:cNvSpPr>
            <p:nvPr/>
          </p:nvSpPr>
          <p:spPr bwMode="gray">
            <a:xfrm>
              <a:off x="2516" y="1799"/>
              <a:ext cx="168" cy="157"/>
            </a:xfrm>
            <a:custGeom>
              <a:avLst/>
              <a:gdLst>
                <a:gd name="T0" fmla="*/ 12 w 168"/>
                <a:gd name="T1" fmla="*/ 76 h 157"/>
                <a:gd name="T2" fmla="*/ 30 w 168"/>
                <a:gd name="T3" fmla="*/ 114 h 157"/>
                <a:gd name="T4" fmla="*/ 63 w 168"/>
                <a:gd name="T5" fmla="*/ 132 h 157"/>
                <a:gd name="T6" fmla="*/ 106 w 168"/>
                <a:gd name="T7" fmla="*/ 132 h 157"/>
                <a:gd name="T8" fmla="*/ 139 w 168"/>
                <a:gd name="T9" fmla="*/ 114 h 157"/>
                <a:gd name="T10" fmla="*/ 157 w 168"/>
                <a:gd name="T11" fmla="*/ 76 h 157"/>
                <a:gd name="T12" fmla="*/ 163 w 168"/>
                <a:gd name="T13" fmla="*/ 100 h 157"/>
                <a:gd name="T14" fmla="*/ 142 w 168"/>
                <a:gd name="T15" fmla="*/ 136 h 157"/>
                <a:gd name="T16" fmla="*/ 106 w 168"/>
                <a:gd name="T17" fmla="*/ 156 h 157"/>
                <a:gd name="T18" fmla="*/ 61 w 168"/>
                <a:gd name="T19" fmla="*/ 156 h 157"/>
                <a:gd name="T20" fmla="*/ 27 w 168"/>
                <a:gd name="T21" fmla="*/ 136 h 157"/>
                <a:gd name="T22" fmla="*/ 4 w 168"/>
                <a:gd name="T23" fmla="*/ 100 h 157"/>
                <a:gd name="T24" fmla="*/ 39 w 168"/>
                <a:gd name="T25" fmla="*/ 45 h 157"/>
                <a:gd name="T26" fmla="*/ 27 w 168"/>
                <a:gd name="T27" fmla="*/ 42 h 157"/>
                <a:gd name="T28" fmla="*/ 19 w 168"/>
                <a:gd name="T29" fmla="*/ 34 h 157"/>
                <a:gd name="T30" fmla="*/ 16 w 168"/>
                <a:gd name="T31" fmla="*/ 22 h 157"/>
                <a:gd name="T32" fmla="*/ 19 w 168"/>
                <a:gd name="T33" fmla="*/ 12 h 157"/>
                <a:gd name="T34" fmla="*/ 27 w 168"/>
                <a:gd name="T35" fmla="*/ 3 h 157"/>
                <a:gd name="T36" fmla="*/ 39 w 168"/>
                <a:gd name="T37" fmla="*/ 0 h 157"/>
                <a:gd name="T38" fmla="*/ 49 w 168"/>
                <a:gd name="T39" fmla="*/ 3 h 157"/>
                <a:gd name="T40" fmla="*/ 58 w 168"/>
                <a:gd name="T41" fmla="*/ 12 h 157"/>
                <a:gd name="T42" fmla="*/ 61 w 168"/>
                <a:gd name="T43" fmla="*/ 22 h 157"/>
                <a:gd name="T44" fmla="*/ 58 w 168"/>
                <a:gd name="T45" fmla="*/ 34 h 157"/>
                <a:gd name="T46" fmla="*/ 49 w 168"/>
                <a:gd name="T47" fmla="*/ 42 h 157"/>
                <a:gd name="T48" fmla="*/ 39 w 168"/>
                <a:gd name="T49" fmla="*/ 45 h 157"/>
                <a:gd name="T50" fmla="*/ 124 w 168"/>
                <a:gd name="T51" fmla="*/ 45 h 157"/>
                <a:gd name="T52" fmla="*/ 114 w 168"/>
                <a:gd name="T53" fmla="*/ 39 h 157"/>
                <a:gd name="T54" fmla="*/ 108 w 168"/>
                <a:gd name="T55" fmla="*/ 28 h 157"/>
                <a:gd name="T56" fmla="*/ 108 w 168"/>
                <a:gd name="T57" fmla="*/ 16 h 157"/>
                <a:gd name="T58" fmla="*/ 114 w 168"/>
                <a:gd name="T59" fmla="*/ 6 h 157"/>
                <a:gd name="T60" fmla="*/ 124 w 168"/>
                <a:gd name="T61" fmla="*/ 1 h 157"/>
                <a:gd name="T62" fmla="*/ 136 w 168"/>
                <a:gd name="T63" fmla="*/ 1 h 157"/>
                <a:gd name="T64" fmla="*/ 145 w 168"/>
                <a:gd name="T65" fmla="*/ 6 h 157"/>
                <a:gd name="T66" fmla="*/ 151 w 168"/>
                <a:gd name="T67" fmla="*/ 16 h 157"/>
                <a:gd name="T68" fmla="*/ 151 w 168"/>
                <a:gd name="T69" fmla="*/ 28 h 157"/>
                <a:gd name="T70" fmla="*/ 145 w 168"/>
                <a:gd name="T71" fmla="*/ 39 h 157"/>
                <a:gd name="T72" fmla="*/ 136 w 168"/>
                <a:gd name="T73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" h="157">
                  <a:moveTo>
                    <a:pt x="0" y="76"/>
                  </a:moveTo>
                  <a:lnTo>
                    <a:pt x="12" y="76"/>
                  </a:lnTo>
                  <a:lnTo>
                    <a:pt x="18" y="97"/>
                  </a:lnTo>
                  <a:lnTo>
                    <a:pt x="30" y="114"/>
                  </a:lnTo>
                  <a:lnTo>
                    <a:pt x="43" y="126"/>
                  </a:lnTo>
                  <a:lnTo>
                    <a:pt x="63" y="132"/>
                  </a:lnTo>
                  <a:lnTo>
                    <a:pt x="84" y="135"/>
                  </a:lnTo>
                  <a:lnTo>
                    <a:pt x="106" y="132"/>
                  </a:lnTo>
                  <a:lnTo>
                    <a:pt x="124" y="126"/>
                  </a:lnTo>
                  <a:lnTo>
                    <a:pt x="139" y="114"/>
                  </a:lnTo>
                  <a:lnTo>
                    <a:pt x="150" y="97"/>
                  </a:lnTo>
                  <a:lnTo>
                    <a:pt x="157" y="76"/>
                  </a:lnTo>
                  <a:lnTo>
                    <a:pt x="168" y="76"/>
                  </a:lnTo>
                  <a:lnTo>
                    <a:pt x="163" y="100"/>
                  </a:lnTo>
                  <a:lnTo>
                    <a:pt x="154" y="120"/>
                  </a:lnTo>
                  <a:lnTo>
                    <a:pt x="142" y="136"/>
                  </a:lnTo>
                  <a:lnTo>
                    <a:pt x="126" y="148"/>
                  </a:lnTo>
                  <a:lnTo>
                    <a:pt x="106" y="156"/>
                  </a:lnTo>
                  <a:lnTo>
                    <a:pt x="84" y="157"/>
                  </a:lnTo>
                  <a:lnTo>
                    <a:pt x="61" y="156"/>
                  </a:lnTo>
                  <a:lnTo>
                    <a:pt x="43" y="148"/>
                  </a:lnTo>
                  <a:lnTo>
                    <a:pt x="27" y="136"/>
                  </a:lnTo>
                  <a:lnTo>
                    <a:pt x="13" y="120"/>
                  </a:lnTo>
                  <a:lnTo>
                    <a:pt x="4" y="100"/>
                  </a:lnTo>
                  <a:lnTo>
                    <a:pt x="0" y="76"/>
                  </a:lnTo>
                  <a:close/>
                  <a:moveTo>
                    <a:pt x="39" y="45"/>
                  </a:moveTo>
                  <a:lnTo>
                    <a:pt x="33" y="45"/>
                  </a:lnTo>
                  <a:lnTo>
                    <a:pt x="27" y="42"/>
                  </a:lnTo>
                  <a:lnTo>
                    <a:pt x="22" y="39"/>
                  </a:lnTo>
                  <a:lnTo>
                    <a:pt x="19" y="34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9" y="12"/>
                  </a:lnTo>
                  <a:lnTo>
                    <a:pt x="22" y="6"/>
                  </a:lnTo>
                  <a:lnTo>
                    <a:pt x="27" y="3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9" y="3"/>
                  </a:lnTo>
                  <a:lnTo>
                    <a:pt x="55" y="6"/>
                  </a:lnTo>
                  <a:lnTo>
                    <a:pt x="58" y="12"/>
                  </a:lnTo>
                  <a:lnTo>
                    <a:pt x="61" y="16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58" y="34"/>
                  </a:lnTo>
                  <a:lnTo>
                    <a:pt x="55" y="39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39" y="45"/>
                  </a:lnTo>
                  <a:close/>
                  <a:moveTo>
                    <a:pt x="130" y="45"/>
                  </a:moveTo>
                  <a:lnTo>
                    <a:pt x="124" y="45"/>
                  </a:lnTo>
                  <a:lnTo>
                    <a:pt x="118" y="42"/>
                  </a:lnTo>
                  <a:lnTo>
                    <a:pt x="114" y="39"/>
                  </a:lnTo>
                  <a:lnTo>
                    <a:pt x="109" y="34"/>
                  </a:lnTo>
                  <a:lnTo>
                    <a:pt x="108" y="28"/>
                  </a:lnTo>
                  <a:lnTo>
                    <a:pt x="106" y="22"/>
                  </a:lnTo>
                  <a:lnTo>
                    <a:pt x="108" y="16"/>
                  </a:lnTo>
                  <a:lnTo>
                    <a:pt x="109" y="12"/>
                  </a:lnTo>
                  <a:lnTo>
                    <a:pt x="114" y="6"/>
                  </a:lnTo>
                  <a:lnTo>
                    <a:pt x="118" y="3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6" y="1"/>
                  </a:lnTo>
                  <a:lnTo>
                    <a:pt x="141" y="3"/>
                  </a:lnTo>
                  <a:lnTo>
                    <a:pt x="145" y="6"/>
                  </a:lnTo>
                  <a:lnTo>
                    <a:pt x="150" y="12"/>
                  </a:lnTo>
                  <a:lnTo>
                    <a:pt x="151" y="16"/>
                  </a:lnTo>
                  <a:lnTo>
                    <a:pt x="153" y="22"/>
                  </a:lnTo>
                  <a:lnTo>
                    <a:pt x="151" y="28"/>
                  </a:lnTo>
                  <a:lnTo>
                    <a:pt x="150" y="34"/>
                  </a:lnTo>
                  <a:lnTo>
                    <a:pt x="145" y="39"/>
                  </a:lnTo>
                  <a:lnTo>
                    <a:pt x="141" y="42"/>
                  </a:lnTo>
                  <a:lnTo>
                    <a:pt x="136" y="45"/>
                  </a:lnTo>
                  <a:lnTo>
                    <a:pt x="130" y="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" name="Group 93"/>
          <p:cNvGrpSpPr>
            <a:grpSpLocks/>
          </p:cNvGrpSpPr>
          <p:nvPr/>
        </p:nvGrpSpPr>
        <p:grpSpPr bwMode="auto">
          <a:xfrm>
            <a:off x="9259127" y="5086607"/>
            <a:ext cx="977253" cy="872306"/>
            <a:chOff x="2430" y="1692"/>
            <a:chExt cx="339" cy="339"/>
          </a:xfrm>
        </p:grpSpPr>
        <p:sp>
          <p:nvSpPr>
            <p:cNvPr id="34" name="Freeform 94"/>
            <p:cNvSpPr>
              <a:spLocks noEditPoints="1"/>
            </p:cNvSpPr>
            <p:nvPr/>
          </p:nvSpPr>
          <p:spPr bwMode="gray">
            <a:xfrm>
              <a:off x="2430" y="1692"/>
              <a:ext cx="339" cy="339"/>
            </a:xfrm>
            <a:custGeom>
              <a:avLst/>
              <a:gdLst>
                <a:gd name="T0" fmla="*/ 170 w 339"/>
                <a:gd name="T1" fmla="*/ 0 h 339"/>
                <a:gd name="T2" fmla="*/ 131 w 339"/>
                <a:gd name="T3" fmla="*/ 5 h 339"/>
                <a:gd name="T4" fmla="*/ 95 w 339"/>
                <a:gd name="T5" fmla="*/ 17 h 339"/>
                <a:gd name="T6" fmla="*/ 63 w 339"/>
                <a:gd name="T7" fmla="*/ 38 h 339"/>
                <a:gd name="T8" fmla="*/ 38 w 339"/>
                <a:gd name="T9" fmla="*/ 63 h 339"/>
                <a:gd name="T10" fmla="*/ 18 w 339"/>
                <a:gd name="T11" fmla="*/ 95 h 339"/>
                <a:gd name="T12" fmla="*/ 5 w 339"/>
                <a:gd name="T13" fmla="*/ 131 h 339"/>
                <a:gd name="T14" fmla="*/ 0 w 339"/>
                <a:gd name="T15" fmla="*/ 170 h 339"/>
                <a:gd name="T16" fmla="*/ 5 w 339"/>
                <a:gd name="T17" fmla="*/ 209 h 339"/>
                <a:gd name="T18" fmla="*/ 18 w 339"/>
                <a:gd name="T19" fmla="*/ 245 h 339"/>
                <a:gd name="T20" fmla="*/ 38 w 339"/>
                <a:gd name="T21" fmla="*/ 276 h 339"/>
                <a:gd name="T22" fmla="*/ 63 w 339"/>
                <a:gd name="T23" fmla="*/ 302 h 339"/>
                <a:gd name="T24" fmla="*/ 95 w 339"/>
                <a:gd name="T25" fmla="*/ 323 h 339"/>
                <a:gd name="T26" fmla="*/ 131 w 339"/>
                <a:gd name="T27" fmla="*/ 335 h 339"/>
                <a:gd name="T28" fmla="*/ 170 w 339"/>
                <a:gd name="T29" fmla="*/ 339 h 339"/>
                <a:gd name="T30" fmla="*/ 209 w 339"/>
                <a:gd name="T31" fmla="*/ 335 h 339"/>
                <a:gd name="T32" fmla="*/ 245 w 339"/>
                <a:gd name="T33" fmla="*/ 323 h 339"/>
                <a:gd name="T34" fmla="*/ 276 w 339"/>
                <a:gd name="T35" fmla="*/ 302 h 339"/>
                <a:gd name="T36" fmla="*/ 303 w 339"/>
                <a:gd name="T37" fmla="*/ 276 h 339"/>
                <a:gd name="T38" fmla="*/ 323 w 339"/>
                <a:gd name="T39" fmla="*/ 245 h 339"/>
                <a:gd name="T40" fmla="*/ 335 w 339"/>
                <a:gd name="T41" fmla="*/ 209 h 339"/>
                <a:gd name="T42" fmla="*/ 339 w 339"/>
                <a:gd name="T43" fmla="*/ 170 h 339"/>
                <a:gd name="T44" fmla="*/ 335 w 339"/>
                <a:gd name="T45" fmla="*/ 131 h 339"/>
                <a:gd name="T46" fmla="*/ 323 w 339"/>
                <a:gd name="T47" fmla="*/ 95 h 339"/>
                <a:gd name="T48" fmla="*/ 303 w 339"/>
                <a:gd name="T49" fmla="*/ 63 h 339"/>
                <a:gd name="T50" fmla="*/ 276 w 339"/>
                <a:gd name="T51" fmla="*/ 38 h 339"/>
                <a:gd name="T52" fmla="*/ 245 w 339"/>
                <a:gd name="T53" fmla="*/ 17 h 339"/>
                <a:gd name="T54" fmla="*/ 209 w 339"/>
                <a:gd name="T55" fmla="*/ 5 h 339"/>
                <a:gd name="T56" fmla="*/ 170 w 339"/>
                <a:gd name="T57" fmla="*/ 0 h 339"/>
                <a:gd name="T58" fmla="*/ 170 w 339"/>
                <a:gd name="T59" fmla="*/ 294 h 339"/>
                <a:gd name="T60" fmla="*/ 137 w 339"/>
                <a:gd name="T61" fmla="*/ 291 h 339"/>
                <a:gd name="T62" fmla="*/ 107 w 339"/>
                <a:gd name="T63" fmla="*/ 278 h 339"/>
                <a:gd name="T64" fmla="*/ 81 w 339"/>
                <a:gd name="T65" fmla="*/ 258 h 339"/>
                <a:gd name="T66" fmla="*/ 62 w 339"/>
                <a:gd name="T67" fmla="*/ 233 h 339"/>
                <a:gd name="T68" fmla="*/ 50 w 339"/>
                <a:gd name="T69" fmla="*/ 203 h 339"/>
                <a:gd name="T70" fmla="*/ 45 w 339"/>
                <a:gd name="T71" fmla="*/ 170 h 339"/>
                <a:gd name="T72" fmla="*/ 50 w 339"/>
                <a:gd name="T73" fmla="*/ 137 h 339"/>
                <a:gd name="T74" fmla="*/ 62 w 339"/>
                <a:gd name="T75" fmla="*/ 107 h 339"/>
                <a:gd name="T76" fmla="*/ 81 w 339"/>
                <a:gd name="T77" fmla="*/ 81 h 339"/>
                <a:gd name="T78" fmla="*/ 107 w 339"/>
                <a:gd name="T79" fmla="*/ 62 h 339"/>
                <a:gd name="T80" fmla="*/ 137 w 339"/>
                <a:gd name="T81" fmla="*/ 48 h 339"/>
                <a:gd name="T82" fmla="*/ 170 w 339"/>
                <a:gd name="T83" fmla="*/ 44 h 339"/>
                <a:gd name="T84" fmla="*/ 203 w 339"/>
                <a:gd name="T85" fmla="*/ 48 h 339"/>
                <a:gd name="T86" fmla="*/ 233 w 339"/>
                <a:gd name="T87" fmla="*/ 62 h 339"/>
                <a:gd name="T88" fmla="*/ 258 w 339"/>
                <a:gd name="T89" fmla="*/ 81 h 339"/>
                <a:gd name="T90" fmla="*/ 278 w 339"/>
                <a:gd name="T91" fmla="*/ 107 h 339"/>
                <a:gd name="T92" fmla="*/ 291 w 339"/>
                <a:gd name="T93" fmla="*/ 137 h 339"/>
                <a:gd name="T94" fmla="*/ 296 w 339"/>
                <a:gd name="T95" fmla="*/ 170 h 339"/>
                <a:gd name="T96" fmla="*/ 291 w 339"/>
                <a:gd name="T97" fmla="*/ 203 h 339"/>
                <a:gd name="T98" fmla="*/ 278 w 339"/>
                <a:gd name="T99" fmla="*/ 233 h 339"/>
                <a:gd name="T100" fmla="*/ 258 w 339"/>
                <a:gd name="T101" fmla="*/ 258 h 339"/>
                <a:gd name="T102" fmla="*/ 233 w 339"/>
                <a:gd name="T103" fmla="*/ 278 h 339"/>
                <a:gd name="T104" fmla="*/ 203 w 339"/>
                <a:gd name="T105" fmla="*/ 291 h 339"/>
                <a:gd name="T106" fmla="*/ 170 w 339"/>
                <a:gd name="T107" fmla="*/ 29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9" h="339">
                  <a:moveTo>
                    <a:pt x="170" y="0"/>
                  </a:moveTo>
                  <a:lnTo>
                    <a:pt x="131" y="5"/>
                  </a:lnTo>
                  <a:lnTo>
                    <a:pt x="95" y="17"/>
                  </a:lnTo>
                  <a:lnTo>
                    <a:pt x="63" y="38"/>
                  </a:lnTo>
                  <a:lnTo>
                    <a:pt x="38" y="63"/>
                  </a:lnTo>
                  <a:lnTo>
                    <a:pt x="18" y="95"/>
                  </a:lnTo>
                  <a:lnTo>
                    <a:pt x="5" y="131"/>
                  </a:lnTo>
                  <a:lnTo>
                    <a:pt x="0" y="170"/>
                  </a:lnTo>
                  <a:lnTo>
                    <a:pt x="5" y="209"/>
                  </a:lnTo>
                  <a:lnTo>
                    <a:pt x="18" y="245"/>
                  </a:lnTo>
                  <a:lnTo>
                    <a:pt x="38" y="276"/>
                  </a:lnTo>
                  <a:lnTo>
                    <a:pt x="63" y="302"/>
                  </a:lnTo>
                  <a:lnTo>
                    <a:pt x="95" y="323"/>
                  </a:lnTo>
                  <a:lnTo>
                    <a:pt x="131" y="335"/>
                  </a:lnTo>
                  <a:lnTo>
                    <a:pt x="170" y="339"/>
                  </a:lnTo>
                  <a:lnTo>
                    <a:pt x="209" y="335"/>
                  </a:lnTo>
                  <a:lnTo>
                    <a:pt x="245" y="323"/>
                  </a:lnTo>
                  <a:lnTo>
                    <a:pt x="276" y="302"/>
                  </a:lnTo>
                  <a:lnTo>
                    <a:pt x="303" y="276"/>
                  </a:lnTo>
                  <a:lnTo>
                    <a:pt x="323" y="245"/>
                  </a:lnTo>
                  <a:lnTo>
                    <a:pt x="335" y="209"/>
                  </a:lnTo>
                  <a:lnTo>
                    <a:pt x="339" y="170"/>
                  </a:lnTo>
                  <a:lnTo>
                    <a:pt x="335" y="131"/>
                  </a:lnTo>
                  <a:lnTo>
                    <a:pt x="323" y="95"/>
                  </a:lnTo>
                  <a:lnTo>
                    <a:pt x="303" y="63"/>
                  </a:lnTo>
                  <a:lnTo>
                    <a:pt x="276" y="38"/>
                  </a:lnTo>
                  <a:lnTo>
                    <a:pt x="245" y="17"/>
                  </a:lnTo>
                  <a:lnTo>
                    <a:pt x="209" y="5"/>
                  </a:lnTo>
                  <a:lnTo>
                    <a:pt x="170" y="0"/>
                  </a:lnTo>
                  <a:close/>
                  <a:moveTo>
                    <a:pt x="170" y="294"/>
                  </a:moveTo>
                  <a:lnTo>
                    <a:pt x="137" y="291"/>
                  </a:lnTo>
                  <a:lnTo>
                    <a:pt x="107" y="278"/>
                  </a:lnTo>
                  <a:lnTo>
                    <a:pt x="81" y="258"/>
                  </a:lnTo>
                  <a:lnTo>
                    <a:pt x="62" y="233"/>
                  </a:lnTo>
                  <a:lnTo>
                    <a:pt x="50" y="203"/>
                  </a:lnTo>
                  <a:lnTo>
                    <a:pt x="45" y="170"/>
                  </a:lnTo>
                  <a:lnTo>
                    <a:pt x="50" y="137"/>
                  </a:lnTo>
                  <a:lnTo>
                    <a:pt x="62" y="107"/>
                  </a:lnTo>
                  <a:lnTo>
                    <a:pt x="81" y="81"/>
                  </a:lnTo>
                  <a:lnTo>
                    <a:pt x="107" y="62"/>
                  </a:lnTo>
                  <a:lnTo>
                    <a:pt x="137" y="48"/>
                  </a:lnTo>
                  <a:lnTo>
                    <a:pt x="170" y="44"/>
                  </a:lnTo>
                  <a:lnTo>
                    <a:pt x="203" y="48"/>
                  </a:lnTo>
                  <a:lnTo>
                    <a:pt x="233" y="62"/>
                  </a:lnTo>
                  <a:lnTo>
                    <a:pt x="258" y="81"/>
                  </a:lnTo>
                  <a:lnTo>
                    <a:pt x="278" y="107"/>
                  </a:lnTo>
                  <a:lnTo>
                    <a:pt x="291" y="137"/>
                  </a:lnTo>
                  <a:lnTo>
                    <a:pt x="296" y="170"/>
                  </a:lnTo>
                  <a:lnTo>
                    <a:pt x="291" y="203"/>
                  </a:lnTo>
                  <a:lnTo>
                    <a:pt x="278" y="233"/>
                  </a:lnTo>
                  <a:lnTo>
                    <a:pt x="258" y="258"/>
                  </a:lnTo>
                  <a:lnTo>
                    <a:pt x="233" y="278"/>
                  </a:lnTo>
                  <a:lnTo>
                    <a:pt x="203" y="291"/>
                  </a:lnTo>
                  <a:lnTo>
                    <a:pt x="170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95"/>
            <p:cNvSpPr>
              <a:spLocks noEditPoints="1"/>
            </p:cNvSpPr>
            <p:nvPr/>
          </p:nvSpPr>
          <p:spPr bwMode="gray">
            <a:xfrm>
              <a:off x="2516" y="1799"/>
              <a:ext cx="168" cy="157"/>
            </a:xfrm>
            <a:custGeom>
              <a:avLst/>
              <a:gdLst>
                <a:gd name="T0" fmla="*/ 12 w 168"/>
                <a:gd name="T1" fmla="*/ 76 h 157"/>
                <a:gd name="T2" fmla="*/ 30 w 168"/>
                <a:gd name="T3" fmla="*/ 114 h 157"/>
                <a:gd name="T4" fmla="*/ 63 w 168"/>
                <a:gd name="T5" fmla="*/ 132 h 157"/>
                <a:gd name="T6" fmla="*/ 106 w 168"/>
                <a:gd name="T7" fmla="*/ 132 h 157"/>
                <a:gd name="T8" fmla="*/ 139 w 168"/>
                <a:gd name="T9" fmla="*/ 114 h 157"/>
                <a:gd name="T10" fmla="*/ 157 w 168"/>
                <a:gd name="T11" fmla="*/ 76 h 157"/>
                <a:gd name="T12" fmla="*/ 163 w 168"/>
                <a:gd name="T13" fmla="*/ 100 h 157"/>
                <a:gd name="T14" fmla="*/ 142 w 168"/>
                <a:gd name="T15" fmla="*/ 136 h 157"/>
                <a:gd name="T16" fmla="*/ 106 w 168"/>
                <a:gd name="T17" fmla="*/ 156 h 157"/>
                <a:gd name="T18" fmla="*/ 61 w 168"/>
                <a:gd name="T19" fmla="*/ 156 h 157"/>
                <a:gd name="T20" fmla="*/ 27 w 168"/>
                <a:gd name="T21" fmla="*/ 136 h 157"/>
                <a:gd name="T22" fmla="*/ 4 w 168"/>
                <a:gd name="T23" fmla="*/ 100 h 157"/>
                <a:gd name="T24" fmla="*/ 39 w 168"/>
                <a:gd name="T25" fmla="*/ 45 h 157"/>
                <a:gd name="T26" fmla="*/ 27 w 168"/>
                <a:gd name="T27" fmla="*/ 42 h 157"/>
                <a:gd name="T28" fmla="*/ 19 w 168"/>
                <a:gd name="T29" fmla="*/ 34 h 157"/>
                <a:gd name="T30" fmla="*/ 16 w 168"/>
                <a:gd name="T31" fmla="*/ 22 h 157"/>
                <a:gd name="T32" fmla="*/ 19 w 168"/>
                <a:gd name="T33" fmla="*/ 12 h 157"/>
                <a:gd name="T34" fmla="*/ 27 w 168"/>
                <a:gd name="T35" fmla="*/ 3 h 157"/>
                <a:gd name="T36" fmla="*/ 39 w 168"/>
                <a:gd name="T37" fmla="*/ 0 h 157"/>
                <a:gd name="T38" fmla="*/ 49 w 168"/>
                <a:gd name="T39" fmla="*/ 3 h 157"/>
                <a:gd name="T40" fmla="*/ 58 w 168"/>
                <a:gd name="T41" fmla="*/ 12 h 157"/>
                <a:gd name="T42" fmla="*/ 61 w 168"/>
                <a:gd name="T43" fmla="*/ 22 h 157"/>
                <a:gd name="T44" fmla="*/ 58 w 168"/>
                <a:gd name="T45" fmla="*/ 34 h 157"/>
                <a:gd name="T46" fmla="*/ 49 w 168"/>
                <a:gd name="T47" fmla="*/ 42 h 157"/>
                <a:gd name="T48" fmla="*/ 39 w 168"/>
                <a:gd name="T49" fmla="*/ 45 h 157"/>
                <a:gd name="T50" fmla="*/ 124 w 168"/>
                <a:gd name="T51" fmla="*/ 45 h 157"/>
                <a:gd name="T52" fmla="*/ 114 w 168"/>
                <a:gd name="T53" fmla="*/ 39 h 157"/>
                <a:gd name="T54" fmla="*/ 108 w 168"/>
                <a:gd name="T55" fmla="*/ 28 h 157"/>
                <a:gd name="T56" fmla="*/ 108 w 168"/>
                <a:gd name="T57" fmla="*/ 16 h 157"/>
                <a:gd name="T58" fmla="*/ 114 w 168"/>
                <a:gd name="T59" fmla="*/ 6 h 157"/>
                <a:gd name="T60" fmla="*/ 124 w 168"/>
                <a:gd name="T61" fmla="*/ 1 h 157"/>
                <a:gd name="T62" fmla="*/ 136 w 168"/>
                <a:gd name="T63" fmla="*/ 1 h 157"/>
                <a:gd name="T64" fmla="*/ 145 w 168"/>
                <a:gd name="T65" fmla="*/ 6 h 157"/>
                <a:gd name="T66" fmla="*/ 151 w 168"/>
                <a:gd name="T67" fmla="*/ 16 h 157"/>
                <a:gd name="T68" fmla="*/ 151 w 168"/>
                <a:gd name="T69" fmla="*/ 28 h 157"/>
                <a:gd name="T70" fmla="*/ 145 w 168"/>
                <a:gd name="T71" fmla="*/ 39 h 157"/>
                <a:gd name="T72" fmla="*/ 136 w 168"/>
                <a:gd name="T73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" h="157">
                  <a:moveTo>
                    <a:pt x="0" y="76"/>
                  </a:moveTo>
                  <a:lnTo>
                    <a:pt x="12" y="76"/>
                  </a:lnTo>
                  <a:lnTo>
                    <a:pt x="18" y="97"/>
                  </a:lnTo>
                  <a:lnTo>
                    <a:pt x="30" y="114"/>
                  </a:lnTo>
                  <a:lnTo>
                    <a:pt x="43" y="126"/>
                  </a:lnTo>
                  <a:lnTo>
                    <a:pt x="63" y="132"/>
                  </a:lnTo>
                  <a:lnTo>
                    <a:pt x="84" y="135"/>
                  </a:lnTo>
                  <a:lnTo>
                    <a:pt x="106" y="132"/>
                  </a:lnTo>
                  <a:lnTo>
                    <a:pt x="124" y="126"/>
                  </a:lnTo>
                  <a:lnTo>
                    <a:pt x="139" y="114"/>
                  </a:lnTo>
                  <a:lnTo>
                    <a:pt x="150" y="97"/>
                  </a:lnTo>
                  <a:lnTo>
                    <a:pt x="157" y="76"/>
                  </a:lnTo>
                  <a:lnTo>
                    <a:pt x="168" y="76"/>
                  </a:lnTo>
                  <a:lnTo>
                    <a:pt x="163" y="100"/>
                  </a:lnTo>
                  <a:lnTo>
                    <a:pt x="154" y="120"/>
                  </a:lnTo>
                  <a:lnTo>
                    <a:pt x="142" y="136"/>
                  </a:lnTo>
                  <a:lnTo>
                    <a:pt x="126" y="148"/>
                  </a:lnTo>
                  <a:lnTo>
                    <a:pt x="106" y="156"/>
                  </a:lnTo>
                  <a:lnTo>
                    <a:pt x="84" y="157"/>
                  </a:lnTo>
                  <a:lnTo>
                    <a:pt x="61" y="156"/>
                  </a:lnTo>
                  <a:lnTo>
                    <a:pt x="43" y="148"/>
                  </a:lnTo>
                  <a:lnTo>
                    <a:pt x="27" y="136"/>
                  </a:lnTo>
                  <a:lnTo>
                    <a:pt x="13" y="120"/>
                  </a:lnTo>
                  <a:lnTo>
                    <a:pt x="4" y="100"/>
                  </a:lnTo>
                  <a:lnTo>
                    <a:pt x="0" y="76"/>
                  </a:lnTo>
                  <a:close/>
                  <a:moveTo>
                    <a:pt x="39" y="45"/>
                  </a:moveTo>
                  <a:lnTo>
                    <a:pt x="33" y="45"/>
                  </a:lnTo>
                  <a:lnTo>
                    <a:pt x="27" y="42"/>
                  </a:lnTo>
                  <a:lnTo>
                    <a:pt x="22" y="39"/>
                  </a:lnTo>
                  <a:lnTo>
                    <a:pt x="19" y="34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9" y="12"/>
                  </a:lnTo>
                  <a:lnTo>
                    <a:pt x="22" y="6"/>
                  </a:lnTo>
                  <a:lnTo>
                    <a:pt x="27" y="3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9" y="3"/>
                  </a:lnTo>
                  <a:lnTo>
                    <a:pt x="55" y="6"/>
                  </a:lnTo>
                  <a:lnTo>
                    <a:pt x="58" y="12"/>
                  </a:lnTo>
                  <a:lnTo>
                    <a:pt x="61" y="16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58" y="34"/>
                  </a:lnTo>
                  <a:lnTo>
                    <a:pt x="55" y="39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39" y="45"/>
                  </a:lnTo>
                  <a:close/>
                  <a:moveTo>
                    <a:pt x="130" y="45"/>
                  </a:moveTo>
                  <a:lnTo>
                    <a:pt x="124" y="45"/>
                  </a:lnTo>
                  <a:lnTo>
                    <a:pt x="118" y="42"/>
                  </a:lnTo>
                  <a:lnTo>
                    <a:pt x="114" y="39"/>
                  </a:lnTo>
                  <a:lnTo>
                    <a:pt x="109" y="34"/>
                  </a:lnTo>
                  <a:lnTo>
                    <a:pt x="108" y="28"/>
                  </a:lnTo>
                  <a:lnTo>
                    <a:pt x="106" y="22"/>
                  </a:lnTo>
                  <a:lnTo>
                    <a:pt x="108" y="16"/>
                  </a:lnTo>
                  <a:lnTo>
                    <a:pt x="109" y="12"/>
                  </a:lnTo>
                  <a:lnTo>
                    <a:pt x="114" y="6"/>
                  </a:lnTo>
                  <a:lnTo>
                    <a:pt x="118" y="3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6" y="1"/>
                  </a:lnTo>
                  <a:lnTo>
                    <a:pt x="141" y="3"/>
                  </a:lnTo>
                  <a:lnTo>
                    <a:pt x="145" y="6"/>
                  </a:lnTo>
                  <a:lnTo>
                    <a:pt x="150" y="12"/>
                  </a:lnTo>
                  <a:lnTo>
                    <a:pt x="151" y="16"/>
                  </a:lnTo>
                  <a:lnTo>
                    <a:pt x="153" y="22"/>
                  </a:lnTo>
                  <a:lnTo>
                    <a:pt x="151" y="28"/>
                  </a:lnTo>
                  <a:lnTo>
                    <a:pt x="150" y="34"/>
                  </a:lnTo>
                  <a:lnTo>
                    <a:pt x="145" y="39"/>
                  </a:lnTo>
                  <a:lnTo>
                    <a:pt x="141" y="42"/>
                  </a:lnTo>
                  <a:lnTo>
                    <a:pt x="136" y="45"/>
                  </a:lnTo>
                  <a:lnTo>
                    <a:pt x="130" y="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208762" y="1531917"/>
            <a:ext cx="649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Реализация различных направлений развития</a:t>
            </a:r>
            <a:endParaRPr lang="ru-RU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439261" y="2608526"/>
            <a:ext cx="7714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Применение в образовательной деятельности современных технологий и методик</a:t>
            </a:r>
            <a:endParaRPr lang="ru-RU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640812" y="3929386"/>
            <a:ext cx="7629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Соответствие дошкольного образования требованиям нормативных документов</a:t>
            </a:r>
            <a:endParaRPr lang="ru-RU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322521" y="5094356"/>
            <a:ext cx="6669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Удовлетворенность родителей качеством дошкольного образования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7310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276" y="125597"/>
            <a:ext cx="11743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  <a:cs typeface="+mj-cs"/>
              </a:rPr>
              <a:t>Новые подходы к проектированию </a:t>
            </a:r>
            <a:r>
              <a:rPr lang="ru-RU" sz="3200" b="1" kern="0" dirty="0" smtClean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  <a:cs typeface="+mj-cs"/>
              </a:rPr>
              <a:t>предметно-пространственной среды</a:t>
            </a:r>
            <a:endParaRPr lang="ru-RU" sz="3200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7384" y="3043949"/>
            <a:ext cx="1603167" cy="1570647"/>
            <a:chOff x="1921" y="1585"/>
            <a:chExt cx="1059" cy="1057"/>
          </a:xfrm>
        </p:grpSpPr>
        <p:sp>
          <p:nvSpPr>
            <p:cNvPr id="6" name="Oval 8"/>
            <p:cNvSpPr>
              <a:spLocks noChangeArrowheads="1"/>
            </p:cNvSpPr>
            <p:nvPr/>
          </p:nvSpPr>
          <p:spPr bwMode="gray">
            <a:xfrm>
              <a:off x="1921" y="1585"/>
              <a:ext cx="1059" cy="1057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gamma/>
                    <a:tint val="0"/>
                    <a:invGamma/>
                  </a:srgbClr>
                </a:gs>
                <a:gs pos="50000">
                  <a:srgbClr val="A886E0"/>
                </a:gs>
                <a:gs pos="100000">
                  <a:srgbClr val="A886E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val 9"/>
            <p:cNvSpPr>
              <a:spLocks noChangeArrowheads="1"/>
            </p:cNvSpPr>
            <p:nvPr/>
          </p:nvSpPr>
          <p:spPr bwMode="gray">
            <a:xfrm>
              <a:off x="1921" y="1585"/>
              <a:ext cx="1059" cy="1057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alpha val="32001"/>
                  </a:srgbClr>
                </a:gs>
                <a:gs pos="100000">
                  <a:srgbClr val="A886E0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gray">
            <a:xfrm>
              <a:off x="1978" y="1642"/>
              <a:ext cx="921" cy="919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gamma/>
                    <a:shade val="54118"/>
                    <a:invGamma/>
                  </a:srgbClr>
                </a:gs>
                <a:gs pos="50000">
                  <a:srgbClr val="A886E0"/>
                </a:gs>
                <a:gs pos="100000">
                  <a:srgbClr val="A886E0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gray">
            <a:xfrm>
              <a:off x="1978" y="1643"/>
              <a:ext cx="921" cy="919"/>
            </a:xfrm>
            <a:prstGeom prst="ellipse">
              <a:avLst/>
            </a:prstGeom>
            <a:gradFill rotWithShape="1">
              <a:gsLst>
                <a:gs pos="0">
                  <a:srgbClr val="A886E0">
                    <a:gamma/>
                    <a:shade val="63529"/>
                    <a:invGamma/>
                  </a:srgbClr>
                </a:gs>
                <a:gs pos="100000">
                  <a:srgbClr val="A886E0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gray">
            <a:xfrm>
              <a:off x="2027" y="1697"/>
              <a:ext cx="830" cy="82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" name="Group 13"/>
            <p:cNvGrpSpPr>
              <a:grpSpLocks/>
            </p:cNvGrpSpPr>
            <p:nvPr/>
          </p:nvGrpSpPr>
          <p:grpSpPr bwMode="auto">
            <a:xfrm>
              <a:off x="2044" y="1703"/>
              <a:ext cx="803" cy="802"/>
              <a:chOff x="4166" y="1706"/>
              <a:chExt cx="1252" cy="1252"/>
            </a:xfrm>
          </p:grpSpPr>
          <p:sp>
            <p:nvSpPr>
              <p:cNvPr id="12" name="Oval 14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Oval 15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Oval 16"/>
              <p:cNvSpPr>
                <a:spLocks noChangeArrowheads="1"/>
              </p:cNvSpPr>
              <p:nvPr/>
            </p:nvSpPr>
            <p:spPr bwMode="gray">
              <a:xfrm>
                <a:off x="4219" y="1776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5" name="Group 29"/>
          <p:cNvGrpSpPr>
            <a:grpSpLocks/>
          </p:cNvGrpSpPr>
          <p:nvPr/>
        </p:nvGrpSpPr>
        <p:grpSpPr bwMode="auto">
          <a:xfrm>
            <a:off x="908583" y="948306"/>
            <a:ext cx="1804962" cy="1710136"/>
            <a:chOff x="4126" y="1525"/>
            <a:chExt cx="1052" cy="1073"/>
          </a:xfrm>
        </p:grpSpPr>
        <p:sp>
          <p:nvSpPr>
            <p:cNvPr id="16" name="Oval 30"/>
            <p:cNvSpPr>
              <a:spLocks noChangeArrowheads="1"/>
            </p:cNvSpPr>
            <p:nvPr/>
          </p:nvSpPr>
          <p:spPr bwMode="gray">
            <a:xfrm>
              <a:off x="4126" y="1525"/>
              <a:ext cx="1052" cy="1073"/>
            </a:xfrm>
            <a:prstGeom prst="ellipse">
              <a:avLst/>
            </a:prstGeom>
            <a:gradFill rotWithShape="1">
              <a:gsLst>
                <a:gs pos="0">
                  <a:srgbClr val="FF9933">
                    <a:gamma/>
                    <a:tint val="0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val 31"/>
            <p:cNvSpPr>
              <a:spLocks noChangeArrowheads="1"/>
            </p:cNvSpPr>
            <p:nvPr/>
          </p:nvSpPr>
          <p:spPr bwMode="gray">
            <a:xfrm>
              <a:off x="4126" y="1525"/>
              <a:ext cx="1052" cy="1073"/>
            </a:xfrm>
            <a:prstGeom prst="ellipse">
              <a:avLst/>
            </a:prstGeom>
            <a:gradFill rotWithShape="1">
              <a:gsLst>
                <a:gs pos="0">
                  <a:srgbClr val="FF9933">
                    <a:alpha val="32001"/>
                  </a:srgbClr>
                </a:gs>
                <a:gs pos="100000">
                  <a:srgbClr val="FF9933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val 32"/>
            <p:cNvSpPr>
              <a:spLocks noChangeArrowheads="1"/>
            </p:cNvSpPr>
            <p:nvPr/>
          </p:nvSpPr>
          <p:spPr bwMode="gray">
            <a:xfrm>
              <a:off x="4191" y="1590"/>
              <a:ext cx="914" cy="933"/>
            </a:xfrm>
            <a:prstGeom prst="ellipse">
              <a:avLst/>
            </a:prstGeom>
            <a:gradFill rotWithShape="1">
              <a:gsLst>
                <a:gs pos="0">
                  <a:srgbClr val="FF9933">
                    <a:gamma/>
                    <a:shade val="54118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val 33"/>
            <p:cNvSpPr>
              <a:spLocks noChangeArrowheads="1"/>
            </p:cNvSpPr>
            <p:nvPr/>
          </p:nvSpPr>
          <p:spPr bwMode="gray">
            <a:xfrm>
              <a:off x="4195" y="1577"/>
              <a:ext cx="914" cy="933"/>
            </a:xfrm>
            <a:prstGeom prst="ellipse">
              <a:avLst/>
            </a:prstGeom>
            <a:gradFill rotWithShape="1">
              <a:gsLst>
                <a:gs pos="0">
                  <a:srgbClr val="FF9933">
                    <a:gamma/>
                    <a:shade val="63529"/>
                    <a:invGamma/>
                  </a:srgbClr>
                </a:gs>
                <a:gs pos="100000">
                  <a:srgbClr val="FF9933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val 34"/>
            <p:cNvSpPr>
              <a:spLocks noChangeArrowheads="1"/>
            </p:cNvSpPr>
            <p:nvPr/>
          </p:nvSpPr>
          <p:spPr bwMode="gray">
            <a:xfrm>
              <a:off x="4235" y="1641"/>
              <a:ext cx="823" cy="8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roup 35"/>
            <p:cNvGrpSpPr>
              <a:grpSpLocks/>
            </p:cNvGrpSpPr>
            <p:nvPr/>
          </p:nvGrpSpPr>
          <p:grpSpPr bwMode="auto">
            <a:xfrm>
              <a:off x="4249" y="1653"/>
              <a:ext cx="797" cy="813"/>
              <a:chOff x="4166" y="1706"/>
              <a:chExt cx="1252" cy="1252"/>
            </a:xfrm>
          </p:grpSpPr>
          <p:sp>
            <p:nvSpPr>
              <p:cNvPr id="22" name="Oval 36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Oval 37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Oval 38"/>
              <p:cNvSpPr>
                <a:spLocks noChangeArrowheads="1"/>
              </p:cNvSpPr>
              <p:nvPr/>
            </p:nvSpPr>
            <p:spPr bwMode="gray">
              <a:xfrm>
                <a:off x="4225" y="1817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5" name="Group 40"/>
          <p:cNvGrpSpPr>
            <a:grpSpLocks/>
          </p:cNvGrpSpPr>
          <p:nvPr/>
        </p:nvGrpSpPr>
        <p:grpSpPr bwMode="auto">
          <a:xfrm>
            <a:off x="2269890" y="2598729"/>
            <a:ext cx="1648967" cy="1556080"/>
            <a:chOff x="884" y="2523"/>
            <a:chExt cx="862" cy="862"/>
          </a:xfrm>
        </p:grpSpPr>
        <p:sp>
          <p:nvSpPr>
            <p:cNvPr id="26" name="Oval 41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val 42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val 43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val 44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val 45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val 46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val 47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val 48"/>
            <p:cNvSpPr>
              <a:spLocks noChangeArrowheads="1"/>
            </p:cNvSpPr>
            <p:nvPr/>
          </p:nvSpPr>
          <p:spPr bwMode="gray">
            <a:xfrm>
              <a:off x="1012" y="2681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Group 18"/>
          <p:cNvGrpSpPr>
            <a:grpSpLocks/>
          </p:cNvGrpSpPr>
          <p:nvPr/>
        </p:nvGrpSpPr>
        <p:grpSpPr bwMode="auto">
          <a:xfrm>
            <a:off x="7587213" y="3178623"/>
            <a:ext cx="1648629" cy="1722626"/>
            <a:chOff x="3022" y="1007"/>
            <a:chExt cx="1055" cy="1055"/>
          </a:xfrm>
        </p:grpSpPr>
        <p:sp>
          <p:nvSpPr>
            <p:cNvPr id="35" name="Oval 19"/>
            <p:cNvSpPr>
              <a:spLocks noChangeArrowheads="1"/>
            </p:cNvSpPr>
            <p:nvPr/>
          </p:nvSpPr>
          <p:spPr bwMode="gray">
            <a:xfrm>
              <a:off x="3022" y="1007"/>
              <a:ext cx="1055" cy="1055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tint val="0"/>
                    <a:invGamma/>
                  </a:srgbClr>
                </a:gs>
                <a:gs pos="50000">
                  <a:srgbClr val="3399FF"/>
                </a:gs>
                <a:gs pos="100000">
                  <a:srgbClr val="33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3022" y="1007"/>
              <a:ext cx="1055" cy="1055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alpha val="32001"/>
                  </a:srgbClr>
                </a:gs>
                <a:gs pos="100000">
                  <a:srgbClr val="3399FF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val 21"/>
            <p:cNvSpPr>
              <a:spLocks noChangeArrowheads="1"/>
            </p:cNvSpPr>
            <p:nvPr/>
          </p:nvSpPr>
          <p:spPr bwMode="gray">
            <a:xfrm>
              <a:off x="3093" y="1064"/>
              <a:ext cx="915" cy="916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54118"/>
                    <a:invGamma/>
                  </a:srgbClr>
                </a:gs>
                <a:gs pos="50000">
                  <a:srgbClr val="3399FF"/>
                </a:gs>
                <a:gs pos="100000">
                  <a:srgbClr val="33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val 22"/>
            <p:cNvSpPr>
              <a:spLocks noChangeArrowheads="1"/>
            </p:cNvSpPr>
            <p:nvPr/>
          </p:nvSpPr>
          <p:spPr bwMode="gray">
            <a:xfrm>
              <a:off x="3094" y="1066"/>
              <a:ext cx="915" cy="916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63529"/>
                    <a:invGamma/>
                  </a:srgbClr>
                </a:gs>
                <a:gs pos="100000">
                  <a:srgbClr val="3399FF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gray">
            <a:xfrm>
              <a:off x="3137" y="1115"/>
              <a:ext cx="824" cy="82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24"/>
            <p:cNvGrpSpPr>
              <a:grpSpLocks/>
            </p:cNvGrpSpPr>
            <p:nvPr/>
          </p:nvGrpSpPr>
          <p:grpSpPr bwMode="auto">
            <a:xfrm>
              <a:off x="3153" y="1125"/>
              <a:ext cx="799" cy="800"/>
              <a:chOff x="4166" y="1706"/>
              <a:chExt cx="1252" cy="1252"/>
            </a:xfrm>
          </p:grpSpPr>
          <p:sp>
            <p:nvSpPr>
              <p:cNvPr id="41" name="Oval 2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Oval 2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Oval 27"/>
              <p:cNvSpPr>
                <a:spLocks noChangeArrowheads="1"/>
              </p:cNvSpPr>
              <p:nvPr/>
            </p:nvSpPr>
            <p:spPr bwMode="gray">
              <a:xfrm>
                <a:off x="4242" y="173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4" name="Group 18"/>
          <p:cNvGrpSpPr>
            <a:grpSpLocks/>
          </p:cNvGrpSpPr>
          <p:nvPr/>
        </p:nvGrpSpPr>
        <p:grpSpPr bwMode="auto">
          <a:xfrm>
            <a:off x="3811731" y="1135129"/>
            <a:ext cx="1871403" cy="1803810"/>
            <a:chOff x="3022" y="1007"/>
            <a:chExt cx="1055" cy="1055"/>
          </a:xfrm>
        </p:grpSpPr>
        <p:sp>
          <p:nvSpPr>
            <p:cNvPr id="45" name="Oval 19"/>
            <p:cNvSpPr>
              <a:spLocks noChangeArrowheads="1"/>
            </p:cNvSpPr>
            <p:nvPr/>
          </p:nvSpPr>
          <p:spPr bwMode="gray">
            <a:xfrm>
              <a:off x="3022" y="1007"/>
              <a:ext cx="1055" cy="1055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tint val="0"/>
                    <a:invGamma/>
                  </a:srgbClr>
                </a:gs>
                <a:gs pos="50000">
                  <a:srgbClr val="3399FF"/>
                </a:gs>
                <a:gs pos="100000">
                  <a:srgbClr val="33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val 20"/>
            <p:cNvSpPr>
              <a:spLocks noChangeArrowheads="1"/>
            </p:cNvSpPr>
            <p:nvPr/>
          </p:nvSpPr>
          <p:spPr bwMode="gray">
            <a:xfrm>
              <a:off x="3022" y="1007"/>
              <a:ext cx="1055" cy="1055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alpha val="32001"/>
                  </a:srgbClr>
                </a:gs>
                <a:gs pos="100000">
                  <a:srgbClr val="3399FF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val 21"/>
            <p:cNvSpPr>
              <a:spLocks noChangeArrowheads="1"/>
            </p:cNvSpPr>
            <p:nvPr/>
          </p:nvSpPr>
          <p:spPr bwMode="gray">
            <a:xfrm>
              <a:off x="3093" y="1064"/>
              <a:ext cx="915" cy="916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54118"/>
                    <a:invGamma/>
                  </a:srgbClr>
                </a:gs>
                <a:gs pos="50000">
                  <a:srgbClr val="3399FF"/>
                </a:gs>
                <a:gs pos="100000">
                  <a:srgbClr val="33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val 22"/>
            <p:cNvSpPr>
              <a:spLocks noChangeArrowheads="1"/>
            </p:cNvSpPr>
            <p:nvPr/>
          </p:nvSpPr>
          <p:spPr bwMode="gray">
            <a:xfrm>
              <a:off x="3094" y="1066"/>
              <a:ext cx="915" cy="916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63529"/>
                    <a:invGamma/>
                  </a:srgbClr>
                </a:gs>
                <a:gs pos="100000">
                  <a:srgbClr val="3399FF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val 23"/>
            <p:cNvSpPr>
              <a:spLocks noChangeArrowheads="1"/>
            </p:cNvSpPr>
            <p:nvPr/>
          </p:nvSpPr>
          <p:spPr bwMode="gray">
            <a:xfrm>
              <a:off x="3137" y="1115"/>
              <a:ext cx="824" cy="82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0" name="Group 24"/>
            <p:cNvGrpSpPr>
              <a:grpSpLocks/>
            </p:cNvGrpSpPr>
            <p:nvPr/>
          </p:nvGrpSpPr>
          <p:grpSpPr bwMode="auto">
            <a:xfrm>
              <a:off x="3153" y="1125"/>
              <a:ext cx="799" cy="800"/>
              <a:chOff x="4166" y="1706"/>
              <a:chExt cx="1252" cy="1252"/>
            </a:xfrm>
          </p:grpSpPr>
          <p:sp>
            <p:nvSpPr>
              <p:cNvPr id="51" name="Oval 2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Oval 2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Oval 27"/>
              <p:cNvSpPr>
                <a:spLocks noChangeArrowheads="1"/>
              </p:cNvSpPr>
              <p:nvPr/>
            </p:nvSpPr>
            <p:spPr bwMode="gray">
              <a:xfrm>
                <a:off x="4256" y="1789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4" name="Group 18"/>
          <p:cNvGrpSpPr>
            <a:grpSpLocks/>
          </p:cNvGrpSpPr>
          <p:nvPr/>
        </p:nvGrpSpPr>
        <p:grpSpPr bwMode="auto">
          <a:xfrm>
            <a:off x="9959805" y="1125741"/>
            <a:ext cx="1638730" cy="1676417"/>
            <a:chOff x="3022" y="1007"/>
            <a:chExt cx="1055" cy="1055"/>
          </a:xfrm>
        </p:grpSpPr>
        <p:sp>
          <p:nvSpPr>
            <p:cNvPr id="55" name="Oval 19"/>
            <p:cNvSpPr>
              <a:spLocks noChangeArrowheads="1"/>
            </p:cNvSpPr>
            <p:nvPr/>
          </p:nvSpPr>
          <p:spPr bwMode="gray">
            <a:xfrm>
              <a:off x="3022" y="1007"/>
              <a:ext cx="1055" cy="1055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tint val="0"/>
                    <a:invGamma/>
                  </a:srgbClr>
                </a:gs>
                <a:gs pos="50000">
                  <a:srgbClr val="3399FF"/>
                </a:gs>
                <a:gs pos="100000">
                  <a:srgbClr val="33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Oval 20"/>
            <p:cNvSpPr>
              <a:spLocks noChangeArrowheads="1"/>
            </p:cNvSpPr>
            <p:nvPr/>
          </p:nvSpPr>
          <p:spPr bwMode="gray">
            <a:xfrm>
              <a:off x="3022" y="1007"/>
              <a:ext cx="1055" cy="1055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alpha val="32001"/>
                  </a:srgbClr>
                </a:gs>
                <a:gs pos="100000">
                  <a:srgbClr val="3399FF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val 21"/>
            <p:cNvSpPr>
              <a:spLocks noChangeArrowheads="1"/>
            </p:cNvSpPr>
            <p:nvPr/>
          </p:nvSpPr>
          <p:spPr bwMode="gray">
            <a:xfrm>
              <a:off x="3093" y="1064"/>
              <a:ext cx="915" cy="916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54118"/>
                    <a:invGamma/>
                  </a:srgbClr>
                </a:gs>
                <a:gs pos="50000">
                  <a:srgbClr val="3399FF"/>
                </a:gs>
                <a:gs pos="100000">
                  <a:srgbClr val="33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Oval 22"/>
            <p:cNvSpPr>
              <a:spLocks noChangeArrowheads="1"/>
            </p:cNvSpPr>
            <p:nvPr/>
          </p:nvSpPr>
          <p:spPr bwMode="gray">
            <a:xfrm>
              <a:off x="3094" y="1066"/>
              <a:ext cx="915" cy="916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63529"/>
                    <a:invGamma/>
                  </a:srgbClr>
                </a:gs>
                <a:gs pos="100000">
                  <a:srgbClr val="3399FF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23"/>
            <p:cNvSpPr>
              <a:spLocks noChangeArrowheads="1"/>
            </p:cNvSpPr>
            <p:nvPr/>
          </p:nvSpPr>
          <p:spPr bwMode="gray">
            <a:xfrm>
              <a:off x="3137" y="1115"/>
              <a:ext cx="824" cy="82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0" name="Group 24"/>
            <p:cNvGrpSpPr>
              <a:grpSpLocks/>
            </p:cNvGrpSpPr>
            <p:nvPr/>
          </p:nvGrpSpPr>
          <p:grpSpPr bwMode="auto">
            <a:xfrm>
              <a:off x="3153" y="1125"/>
              <a:ext cx="799" cy="800"/>
              <a:chOff x="4166" y="1706"/>
              <a:chExt cx="1252" cy="1252"/>
            </a:xfrm>
          </p:grpSpPr>
          <p:sp>
            <p:nvSpPr>
              <p:cNvPr id="61" name="Oval 2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Oval 2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Oval 27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4" name="Rectangle 3"/>
          <p:cNvSpPr>
            <a:spLocks noChangeArrowheads="1"/>
          </p:cNvSpPr>
          <p:nvPr/>
        </p:nvSpPr>
        <p:spPr bwMode="gray">
          <a:xfrm>
            <a:off x="769871" y="5106389"/>
            <a:ext cx="10738571" cy="1288421"/>
          </a:xfrm>
          <a:prstGeom prst="rect">
            <a:avLst/>
          </a:prstGeom>
          <a:gradFill rotWithShape="1">
            <a:gsLst>
              <a:gs pos="0">
                <a:srgbClr val="FFFFFF">
                  <a:gamma/>
                  <a:shade val="79216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79216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99190" dir="2388334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ltGray">
          <a:xfrm>
            <a:off x="1323523" y="5403273"/>
            <a:ext cx="9476831" cy="747857"/>
          </a:xfrm>
          <a:prstGeom prst="rect">
            <a:avLst/>
          </a:prstGeom>
          <a:gradFill rotWithShape="1">
            <a:gsLst>
              <a:gs pos="0">
                <a:srgbClr val="5598CF">
                  <a:gamma/>
                  <a:shade val="46275"/>
                  <a:invGamma/>
                </a:srgbClr>
              </a:gs>
              <a:gs pos="50000">
                <a:srgbClr val="5598CF"/>
              </a:gs>
              <a:gs pos="100000">
                <a:srgbClr val="5598C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defTabSz="800100">
              <a:spcBef>
                <a:spcPct val="0"/>
              </a:spcBef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организации, включенные в проект «Вклад в будущее»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8" y="2055204"/>
            <a:ext cx="1646361" cy="165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Line 50"/>
          <p:cNvSpPr>
            <a:spLocks noChangeShapeType="1"/>
          </p:cNvSpPr>
          <p:nvPr/>
        </p:nvSpPr>
        <p:spPr bwMode="ltGray">
          <a:xfrm>
            <a:off x="1840066" y="2726927"/>
            <a:ext cx="0" cy="2379462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87" y="2954695"/>
            <a:ext cx="1704731" cy="174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87" y="3348737"/>
            <a:ext cx="1638795" cy="159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259" y="1179227"/>
            <a:ext cx="1639888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16" y="2736886"/>
            <a:ext cx="360362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070" y="3586348"/>
            <a:ext cx="360362" cy="166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587" y="2584463"/>
            <a:ext cx="360362" cy="277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Line 51"/>
          <p:cNvSpPr>
            <a:spLocks noChangeShapeType="1"/>
          </p:cNvSpPr>
          <p:nvPr/>
        </p:nvSpPr>
        <p:spPr bwMode="ltGray">
          <a:xfrm>
            <a:off x="948840" y="4537267"/>
            <a:ext cx="0" cy="569122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Line 53"/>
          <p:cNvSpPr>
            <a:spLocks noChangeShapeType="1"/>
          </p:cNvSpPr>
          <p:nvPr/>
        </p:nvSpPr>
        <p:spPr bwMode="ltGray">
          <a:xfrm>
            <a:off x="3094373" y="4154809"/>
            <a:ext cx="6696" cy="951580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471" y="4580948"/>
            <a:ext cx="3603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760" y="3502391"/>
            <a:ext cx="102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 № 15</a:t>
            </a:r>
            <a:endParaRPr lang="ru-RU" b="1" dirty="0"/>
          </a:p>
        </p:txBody>
      </p:sp>
      <p:sp>
        <p:nvSpPr>
          <p:cNvPr id="2048" name="TextBox 2047"/>
          <p:cNvSpPr txBox="1"/>
          <p:nvPr/>
        </p:nvSpPr>
        <p:spPr>
          <a:xfrm>
            <a:off x="1323523" y="1543792"/>
            <a:ext cx="946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 № 44</a:t>
            </a:r>
            <a:endParaRPr lang="ru-RU" b="1" dirty="0"/>
          </a:p>
        </p:txBody>
      </p:sp>
      <p:sp>
        <p:nvSpPr>
          <p:cNvPr id="2049" name="TextBox 2048"/>
          <p:cNvSpPr txBox="1"/>
          <p:nvPr/>
        </p:nvSpPr>
        <p:spPr>
          <a:xfrm>
            <a:off x="2595158" y="3128648"/>
            <a:ext cx="107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 № 45</a:t>
            </a:r>
            <a:endParaRPr lang="ru-RU" b="1" dirty="0"/>
          </a:p>
        </p:txBody>
      </p:sp>
      <p:sp>
        <p:nvSpPr>
          <p:cNvPr id="2070" name="TextBox 2069"/>
          <p:cNvSpPr txBox="1"/>
          <p:nvPr/>
        </p:nvSpPr>
        <p:spPr>
          <a:xfrm>
            <a:off x="4242397" y="1774685"/>
            <a:ext cx="107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</a:t>
            </a:r>
            <a:r>
              <a:rPr lang="ru-RU" dirty="0" smtClean="0"/>
              <a:t> </a:t>
            </a:r>
            <a:r>
              <a:rPr lang="ru-RU" b="1" dirty="0" smtClean="0"/>
              <a:t>№ 50</a:t>
            </a:r>
            <a:endParaRPr lang="ru-RU" b="1" dirty="0"/>
          </a:p>
        </p:txBody>
      </p:sp>
      <p:sp>
        <p:nvSpPr>
          <p:cNvPr id="2071" name="TextBox 2070"/>
          <p:cNvSpPr txBox="1"/>
          <p:nvPr/>
        </p:nvSpPr>
        <p:spPr>
          <a:xfrm>
            <a:off x="6419437" y="2598729"/>
            <a:ext cx="1014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 № 51</a:t>
            </a:r>
            <a:endParaRPr lang="ru-RU" b="1" dirty="0"/>
          </a:p>
        </p:txBody>
      </p:sp>
      <p:sp>
        <p:nvSpPr>
          <p:cNvPr id="2072" name="TextBox 2071"/>
          <p:cNvSpPr txBox="1"/>
          <p:nvPr/>
        </p:nvSpPr>
        <p:spPr>
          <a:xfrm>
            <a:off x="4753885" y="3819933"/>
            <a:ext cx="103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 № 60</a:t>
            </a:r>
            <a:endParaRPr lang="ru-RU" b="1" dirty="0"/>
          </a:p>
        </p:txBody>
      </p:sp>
      <p:sp>
        <p:nvSpPr>
          <p:cNvPr id="2073" name="TextBox 2072"/>
          <p:cNvSpPr txBox="1"/>
          <p:nvPr/>
        </p:nvSpPr>
        <p:spPr>
          <a:xfrm>
            <a:off x="8311001" y="1628071"/>
            <a:ext cx="102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 № 66</a:t>
            </a:r>
            <a:endParaRPr lang="ru-RU" b="1" dirty="0"/>
          </a:p>
        </p:txBody>
      </p:sp>
      <p:sp>
        <p:nvSpPr>
          <p:cNvPr id="2074" name="TextBox 2073"/>
          <p:cNvSpPr txBox="1"/>
          <p:nvPr/>
        </p:nvSpPr>
        <p:spPr>
          <a:xfrm>
            <a:off x="7858397" y="3703708"/>
            <a:ext cx="115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 № 94</a:t>
            </a:r>
            <a:endParaRPr lang="ru-RU" b="1" dirty="0"/>
          </a:p>
        </p:txBody>
      </p:sp>
      <p:sp>
        <p:nvSpPr>
          <p:cNvPr id="2075" name="TextBox 2074"/>
          <p:cNvSpPr txBox="1"/>
          <p:nvPr/>
        </p:nvSpPr>
        <p:spPr>
          <a:xfrm>
            <a:off x="10533413" y="3586348"/>
            <a:ext cx="97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 № 103</a:t>
            </a:r>
            <a:endParaRPr lang="ru-RU" b="1" dirty="0"/>
          </a:p>
        </p:txBody>
      </p:sp>
      <p:sp>
        <p:nvSpPr>
          <p:cNvPr id="2076" name="TextBox 2075"/>
          <p:cNvSpPr txBox="1"/>
          <p:nvPr/>
        </p:nvSpPr>
        <p:spPr>
          <a:xfrm>
            <a:off x="10192034" y="1686296"/>
            <a:ext cx="115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 № 102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196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05" y="391885"/>
            <a:ext cx="11554690" cy="356261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3500" b="1" kern="0" dirty="0" smtClean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sz="3500" b="1" kern="0" dirty="0" smtClean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3500" b="1" kern="0" dirty="0" smtClean="0">
                <a:latin typeface="Monotype Corsiva" panose="03010101010201010101" pitchFamily="66" charset="0"/>
                <a:ea typeface="+mn-ea"/>
                <a:cs typeface="+mn-cs"/>
              </a:rPr>
              <a:t>Новые </a:t>
            </a:r>
            <a:r>
              <a:rPr lang="ru-RU" sz="3500" b="1" kern="0" dirty="0">
                <a:latin typeface="Monotype Corsiva" panose="03010101010201010101" pitchFamily="66" charset="0"/>
                <a:ea typeface="+mn-ea"/>
                <a:cs typeface="+mn-cs"/>
              </a:rPr>
              <a:t>подходы к проектированию предметно-пространственной среды</a:t>
            </a:r>
            <a:r>
              <a:rPr lang="ru-RU" sz="1800" kern="0" dirty="0">
                <a:latin typeface="Calibri"/>
                <a:ea typeface="+mn-ea"/>
                <a:cs typeface="+mn-cs"/>
              </a:rPr>
              <a:t/>
            </a:r>
            <a:br>
              <a:rPr lang="ru-RU" sz="1800" kern="0" dirty="0"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Рисунок 18" descr="D:\Мои документы\ВКЛАД в  будущее\2 год\обработаны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74" y="974781"/>
            <a:ext cx="3774783" cy="258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95504" y="974781"/>
            <a:ext cx="2894550" cy="2873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I:\ФОТО\2016-2017\ЛЕГО ЦЕНТР\Цвилева Занятия\IMG_1241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t="8552" b="16158"/>
          <a:stretch/>
        </p:blipFill>
        <p:spPr bwMode="auto">
          <a:xfrm>
            <a:off x="8109560" y="974781"/>
            <a:ext cx="2360890" cy="297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29" descr="D:\Мои документы\ВКЛАД в  будущее\2 год\20190808_0814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6" y="3729921"/>
            <a:ext cx="4011612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26" y="4169993"/>
            <a:ext cx="2595306" cy="194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881" y="4169993"/>
            <a:ext cx="3918351" cy="25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8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28" y="3956999"/>
            <a:ext cx="3700462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6" y="140010"/>
            <a:ext cx="117109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8" descr="F:\фото ттт\фото игра для собрания\ФОТО 824.jpg"/>
          <p:cNvPicPr/>
          <p:nvPr/>
        </p:nvPicPr>
        <p:blipFill>
          <a:blip r:embed="rId4"/>
          <a:srcRect t="9814"/>
          <a:stretch>
            <a:fillRect/>
          </a:stretch>
        </p:blipFill>
        <p:spPr bwMode="auto">
          <a:xfrm>
            <a:off x="434686" y="998848"/>
            <a:ext cx="3816679" cy="246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документы\Всё к МО\Ярмарка фото\ФОТО 13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5059" y="998846"/>
            <a:ext cx="3743085" cy="255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!Данные пользователя\Рабочий стол\фото\1668148047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3158836"/>
            <a:ext cx="2639619" cy="328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:\!Данные пользователя\Рабочий стол\8qUaYmso2yg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43" y="998846"/>
            <a:ext cx="1809853" cy="267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!Данные пользователя\Рабочий стол\454661ec8b060c25ad7fb0e4bdc4d0ee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057" y="3761107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!Данные пользователя\Рабочий стол\MBfLD7s42R8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1" y="4020972"/>
            <a:ext cx="2369527" cy="1883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t="4494" r="6683" b="4488"/>
          <a:stretch>
            <a:fillRect/>
          </a:stretch>
        </p:blipFill>
        <p:spPr bwMode="auto">
          <a:xfrm>
            <a:off x="3871252" y="1107302"/>
            <a:ext cx="308768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" y="200047"/>
            <a:ext cx="117109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глобус.mp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36376" y="3408218"/>
            <a:ext cx="4913808" cy="292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!Данные пользователя\Рабочий стол\фото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5" y="897825"/>
            <a:ext cx="2291938" cy="305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!Данные пользователя\Рабочий стол\фото\опыт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197" y="3429007"/>
            <a:ext cx="3684371" cy="27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!Данные пользователя\Рабочий стол\фото\средняя г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1" y="1016484"/>
            <a:ext cx="3735859" cy="280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9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387" y="285008"/>
            <a:ext cx="1024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Экономическое образование детей дошкольного возраста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7" name="Picture 5" descr="C:\Documents and Settings\prokofyeva\Рабочий стол\фото\106 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7" y="1125537"/>
            <a:ext cx="34861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prokofyeva\Рабочий стол\фото\106 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20" y="976661"/>
            <a:ext cx="42799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Documents and Settings\prokofyeva\Рабочий стол\фото\1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45" y="3941865"/>
            <a:ext cx="39814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\\10.1.1.1\Personal\Дошкольный\фото к планерке ГГ\фото 45\eCwFv4ed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18" y="1235032"/>
            <a:ext cx="3477135" cy="463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574" y="281999"/>
            <a:ext cx="10515600" cy="57302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Гражданско-патриотическое воспитание детей дошкольного возраста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4098" name="Picture 2" descr="D:\!Данные пользователя\Рабочий стол\фото\зарница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5" y="1009401"/>
            <a:ext cx="3734294" cy="497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!Данные пользователя\Рабочий стол\фото\Патриотическая Акция на базе МОУ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29" y="1187533"/>
            <a:ext cx="5405537" cy="25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!Данные пользователя\Рабочий стол\фото\Эксукрсия в музей-m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63" y="3848246"/>
            <a:ext cx="3490109" cy="26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30" y="3848246"/>
            <a:ext cx="3267270" cy="245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562" y="347306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Ранняя профессиональная ориентация детей дошкольного возраста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5122" name="Picture 2" descr="D:\!Данные пользователя\Рабочий стол\фото\MRetNkVM6a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2" y="979708"/>
            <a:ext cx="4120730" cy="30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!Данные пользователя\Рабочий стол\фото\играем в турагент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74" y="89658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6317" r="11107" b="14140"/>
          <a:stretch>
            <a:fillRect/>
          </a:stretch>
        </p:blipFill>
        <p:spPr bwMode="auto">
          <a:xfrm>
            <a:off x="605640" y="4295095"/>
            <a:ext cx="3431970" cy="239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D:\save\Мои документы\фото проекты\DSCN1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442674" y="3787959"/>
            <a:ext cx="3481896" cy="2611422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026" name="Picture 2" descr="\\10.1.1.1\Personal\Дошкольный\фото к планерке ГГ\фото 49\Профессия пожарног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92" y="3553510"/>
            <a:ext cx="2533995" cy="284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3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8758" y="190077"/>
            <a:ext cx="10669978" cy="6917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Экологическое воспитание детей дошкольного возраста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6146" name="Picture 2" descr="D:\!Данные пользователя\Рабочий стол\фото\Изготовление кормушек для птиц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953" y="995055"/>
            <a:ext cx="3841047" cy="256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!Данные пользователя\Рабочий стол\фото\Фото детей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849" y="881857"/>
            <a:ext cx="3559098" cy="26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!Данные пользователя\Рабочий стол\фото\Фото ППР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917" y="3710736"/>
            <a:ext cx="4602917" cy="256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5956" r="8327" b="11470"/>
          <a:stretch>
            <a:fillRect/>
          </a:stretch>
        </p:blipFill>
        <p:spPr bwMode="auto">
          <a:xfrm>
            <a:off x="3787779" y="4168239"/>
            <a:ext cx="3357010" cy="210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D:\!Данные пользователя\Рабочий стол\фото\IMG-20240315-WA00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0" y="995055"/>
            <a:ext cx="3200712" cy="56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0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222</Words>
  <Application>Microsoft Office PowerPoint</Application>
  <PresentationFormat>Произвольный</PresentationFormat>
  <Paragraphs>48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 Новые подходы к проектированию предметно-пространственной среды </vt:lpstr>
      <vt:lpstr>Презентация PowerPoint</vt:lpstr>
      <vt:lpstr>Презентация PowerPoint</vt:lpstr>
      <vt:lpstr>Презентация PowerPoint</vt:lpstr>
      <vt:lpstr>Гражданско-патриотическое воспитание детей дошкольного возраста</vt:lpstr>
      <vt:lpstr>Ранняя профессиональная ориентация детей дошкольного возраста</vt:lpstr>
      <vt:lpstr>Экологическое воспитание детей дошкольного возраста</vt:lpstr>
      <vt:lpstr>Литературное развитие детей дошкольного возраста</vt:lpstr>
      <vt:lpstr>Формирование безопасного поведения у детей дошкольного возраста</vt:lpstr>
      <vt:lpstr>Развитие технического творчества</vt:lpstr>
      <vt:lpstr>Преемственность между детским садом и школой</vt:lpstr>
      <vt:lpstr>Взаимодействие образовательного учреждения с семьей</vt:lpstr>
      <vt:lpstr>Презентация PowerPoint</vt:lpstr>
      <vt:lpstr>Показатели развития дошкольного образования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localadmin</dc:creator>
  <cp:lastModifiedBy>Пользователь</cp:lastModifiedBy>
  <cp:revision>113</cp:revision>
  <dcterms:created xsi:type="dcterms:W3CDTF">2019-01-23T06:03:00Z</dcterms:created>
  <dcterms:modified xsi:type="dcterms:W3CDTF">2024-03-19T12:20:47Z</dcterms:modified>
</cp:coreProperties>
</file>