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3.png" ContentType="image/png"/>
  <Override PartName="/ppt/media/image5.png" ContentType="image/png"/>
  <Override PartName="/ppt/media/image6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AAA5B81-DF52-473E-99EE-7599520C5E2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000" cy="131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8C15790-5FBC-4DBD-97C9-69FB10CDC09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000" cy="131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D106C7A-63D8-4ABB-9D2C-7BEC07CD460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000" cy="131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7AE87D1-4213-46F2-A183-8CFFA9677BF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77736B3-CD34-4029-A0EC-8105957BC76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000" cy="131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7212123-5486-40FE-84D0-03F8C43E048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000" cy="131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C83E9F8-3493-4B90-8529-C9AA8E0F2A2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000" cy="131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2ABCAB6-B9FE-4AC7-BEEA-8EA81983395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000" cy="131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AEB13CD-25E3-421B-BFE9-DF421F23820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5000" cy="611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FB7AA09-B68F-4FCC-B420-D1CB6A78E82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000" cy="131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2866087-1244-49B9-B8C8-6E90A74AFC6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000" cy="131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C80898A-AE63-4B83-8391-60866464976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000" cy="131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340BA8D-C41B-44B9-AC20-2EF37B1515E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000" cy="131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B705E54-4F84-4F50-B4D7-0647C043A8F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000" cy="131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CAA429F-0BEC-4A77-B6D2-2EEBFA5600B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000" cy="131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2815A99-4F90-4F68-9A5C-FD68C79810D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000" cy="131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CC83AA6-0E1A-4534-B1E6-DECDC2CFF8D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9DEDBEF-DDDD-4BB7-9EF7-12D31E755D5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000" cy="131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D31D4F7-B7E7-48DA-B004-DC333A79D3C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000" cy="131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378D096-A4C6-476C-A438-201F5CC5539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000" cy="131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8413DFC-3881-43D4-B23F-708211D32BF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000" cy="131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902AFCF-A66B-4FEE-88B1-01244707CEC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000" cy="131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DAB0303-35D8-4D2F-B444-B3B3275AA48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5000" cy="611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E3F3B61-5135-406E-AED4-7BD715428B2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000" cy="131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1770FD6-D940-45AD-A51E-DD20C418539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000" cy="131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0E68763-3C60-4DB9-8D2A-AAF66D14B91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000" cy="131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63BF708-63AE-49F8-9960-9E1775553BC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000" cy="131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342C515-6386-477A-AB79-B32661C6565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000" cy="131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4961757-B459-4F5C-9432-A286138FF76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000" cy="131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1874D9A-C094-4E78-8588-394F679535E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000" cy="131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0968452-5F00-440B-891C-A5CDB912BEE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000" cy="131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DDF3F7A-B2BF-4944-89F8-242C055879B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5000" cy="611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7CBC3F7-FAD8-4E39-A1FA-16183042D45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000" cy="131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DB08D02-BE9C-4497-B891-689F54079F9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000" cy="131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840C33A-7EA6-4AF4-84B3-09229B9BAF1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000" cy="131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88D1980-DB28-4CAB-8C56-8788B130F86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6"/>
          <p:cNvGrpSpPr/>
          <p:nvPr/>
        </p:nvGrpSpPr>
        <p:grpSpPr>
          <a:xfrm>
            <a:off x="0" y="-8640"/>
            <a:ext cx="12190320" cy="6868080"/>
            <a:chOff x="0" y="-8640"/>
            <a:chExt cx="12190320" cy="6868080"/>
          </a:xfrm>
        </p:grpSpPr>
        <p:cxnSp>
          <p:nvCxnSpPr>
            <p:cNvPr id="1" name="Straight Connector 19"/>
            <p:cNvCxnSpPr/>
            <p:nvPr/>
          </p:nvCxnSpPr>
          <p:spPr>
            <a:xfrm>
              <a:off x="9370800" y="0"/>
              <a:ext cx="1221120" cy="685980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2" name="Straight Connector 20"/>
            <p:cNvCxnSpPr/>
            <p:nvPr/>
          </p:nvCxnSpPr>
          <p:spPr>
            <a:xfrm flipH="1">
              <a:off x="7425000" y="3681360"/>
              <a:ext cx="4765320" cy="317844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3" name="Rectangle 23"/>
            <p:cNvSpPr/>
            <p:nvPr/>
          </p:nvSpPr>
          <p:spPr>
            <a:xfrm>
              <a:off x="9181440" y="-8640"/>
              <a:ext cx="3005640" cy="6864840"/>
            </a:xfrm>
            <a:custGeom>
              <a:avLst/>
              <a:gdLst>
                <a:gd name="textAreaLeft" fmla="*/ 0 w 3005640"/>
                <a:gd name="textAreaRight" fmla="*/ 3007440 w 3005640"/>
                <a:gd name="textAreaTop" fmla="*/ 0 h 6864840"/>
                <a:gd name="textAreaBottom" fmla="*/ 6866640 h 6864840"/>
              </a:gdLst>
              <a:ah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Rectangle 25"/>
            <p:cNvSpPr/>
            <p:nvPr/>
          </p:nvSpPr>
          <p:spPr>
            <a:xfrm>
              <a:off x="9603360" y="-8640"/>
              <a:ext cx="2586600" cy="6864840"/>
            </a:xfrm>
            <a:custGeom>
              <a:avLst/>
              <a:gdLst>
                <a:gd name="textAreaLeft" fmla="*/ 0 w 2586600"/>
                <a:gd name="textAreaRight" fmla="*/ 2588400 w 2586600"/>
                <a:gd name="textAreaTop" fmla="*/ 0 h 6864840"/>
                <a:gd name="textAreaBottom" fmla="*/ 6866640 h 6864840"/>
              </a:gdLst>
              <a:ah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Isosceles Triangle 23"/>
            <p:cNvSpPr/>
            <p:nvPr/>
          </p:nvSpPr>
          <p:spPr>
            <a:xfrm>
              <a:off x="8932320" y="3048120"/>
              <a:ext cx="3258000" cy="380808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Rectangle 27"/>
            <p:cNvSpPr/>
            <p:nvPr/>
          </p:nvSpPr>
          <p:spPr>
            <a:xfrm>
              <a:off x="9334440" y="-8640"/>
              <a:ext cx="2852640" cy="6864840"/>
            </a:xfrm>
            <a:custGeom>
              <a:avLst/>
              <a:gdLst>
                <a:gd name="textAreaLeft" fmla="*/ 0 w 2852640"/>
                <a:gd name="textAreaRight" fmla="*/ 2854440 w 2852640"/>
                <a:gd name="textAreaTop" fmla="*/ 0 h 6864840"/>
                <a:gd name="textAreaBottom" fmla="*/ 6866640 h 6864840"/>
              </a:gdLst>
              <a:ah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Rectangle 28"/>
            <p:cNvSpPr/>
            <p:nvPr/>
          </p:nvSpPr>
          <p:spPr>
            <a:xfrm>
              <a:off x="10898640" y="-8640"/>
              <a:ext cx="1288440" cy="6864840"/>
            </a:xfrm>
            <a:custGeom>
              <a:avLst/>
              <a:gdLst>
                <a:gd name="textAreaLeft" fmla="*/ 0 w 1288440"/>
                <a:gd name="textAreaRight" fmla="*/ 1290240 w 1288440"/>
                <a:gd name="textAreaTop" fmla="*/ 0 h 6864840"/>
                <a:gd name="textAreaBottom" fmla="*/ 6866640 h 6864840"/>
              </a:gdLst>
              <a:ah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Rectangle 29"/>
            <p:cNvSpPr/>
            <p:nvPr/>
          </p:nvSpPr>
          <p:spPr>
            <a:xfrm>
              <a:off x="10938960" y="-8640"/>
              <a:ext cx="1248120" cy="6864840"/>
            </a:xfrm>
            <a:custGeom>
              <a:avLst/>
              <a:gdLst>
                <a:gd name="textAreaLeft" fmla="*/ 0 w 1248120"/>
                <a:gd name="textAreaRight" fmla="*/ 1249920 w 1248120"/>
                <a:gd name="textAreaTop" fmla="*/ 0 h 6864840"/>
                <a:gd name="textAreaBottom" fmla="*/ 6866640 h 6864840"/>
              </a:gdLst>
              <a:ah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Isosceles Triangle 27"/>
            <p:cNvSpPr/>
            <p:nvPr/>
          </p:nvSpPr>
          <p:spPr>
            <a:xfrm>
              <a:off x="10371600" y="3589920"/>
              <a:ext cx="1815480" cy="326628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Isosceles Triangle 28"/>
            <p:cNvSpPr/>
            <p:nvPr/>
          </p:nvSpPr>
          <p:spPr>
            <a:xfrm>
              <a:off x="0" y="4013280"/>
              <a:ext cx="446760" cy="284292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6"/>
          <p:cNvGrpSpPr/>
          <p:nvPr/>
        </p:nvGrpSpPr>
        <p:grpSpPr>
          <a:xfrm>
            <a:off x="1800" y="-8640"/>
            <a:ext cx="12188520" cy="6868080"/>
            <a:chOff x="1800" y="-8640"/>
            <a:chExt cx="12188520" cy="6868080"/>
          </a:xfrm>
        </p:grpSpPr>
        <p:cxnSp>
          <p:nvCxnSpPr>
            <p:cNvPr id="12" name="Straight Connector 31"/>
            <p:cNvCxnSpPr/>
            <p:nvPr/>
          </p:nvCxnSpPr>
          <p:spPr>
            <a:xfrm>
              <a:off x="9370800" y="0"/>
              <a:ext cx="1221120" cy="685980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13" name="Straight Connector 20"/>
            <p:cNvCxnSpPr/>
            <p:nvPr/>
          </p:nvCxnSpPr>
          <p:spPr>
            <a:xfrm flipH="1">
              <a:off x="7425000" y="3681360"/>
              <a:ext cx="4765320" cy="317844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14" name="Rectangle 23"/>
            <p:cNvSpPr/>
            <p:nvPr/>
          </p:nvSpPr>
          <p:spPr>
            <a:xfrm>
              <a:off x="9181440" y="-8640"/>
              <a:ext cx="3005640" cy="6864840"/>
            </a:xfrm>
            <a:custGeom>
              <a:avLst/>
              <a:gdLst>
                <a:gd name="textAreaLeft" fmla="*/ 0 w 3005640"/>
                <a:gd name="textAreaRight" fmla="*/ 3007440 w 3005640"/>
                <a:gd name="textAreaTop" fmla="*/ 0 h 6864840"/>
                <a:gd name="textAreaBottom" fmla="*/ 6866640 h 6864840"/>
              </a:gdLst>
              <a:ah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" name="Rectangle 25"/>
            <p:cNvSpPr/>
            <p:nvPr/>
          </p:nvSpPr>
          <p:spPr>
            <a:xfrm>
              <a:off x="9603360" y="-8640"/>
              <a:ext cx="2586600" cy="6864840"/>
            </a:xfrm>
            <a:custGeom>
              <a:avLst/>
              <a:gdLst>
                <a:gd name="textAreaLeft" fmla="*/ 0 w 2586600"/>
                <a:gd name="textAreaRight" fmla="*/ 2588400 w 2586600"/>
                <a:gd name="textAreaTop" fmla="*/ 0 h 6864840"/>
                <a:gd name="textAreaBottom" fmla="*/ 6866640 h 6864840"/>
              </a:gdLst>
              <a:ah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Isosceles Triangle 26"/>
            <p:cNvSpPr/>
            <p:nvPr/>
          </p:nvSpPr>
          <p:spPr>
            <a:xfrm>
              <a:off x="8932320" y="3048120"/>
              <a:ext cx="3258000" cy="380808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Rectangle 27"/>
            <p:cNvSpPr/>
            <p:nvPr/>
          </p:nvSpPr>
          <p:spPr>
            <a:xfrm>
              <a:off x="9334440" y="-8640"/>
              <a:ext cx="2852640" cy="6864840"/>
            </a:xfrm>
            <a:custGeom>
              <a:avLst/>
              <a:gdLst>
                <a:gd name="textAreaLeft" fmla="*/ 0 w 2852640"/>
                <a:gd name="textAreaRight" fmla="*/ 2854440 w 2852640"/>
                <a:gd name="textAreaTop" fmla="*/ 0 h 6864840"/>
                <a:gd name="textAreaBottom" fmla="*/ 6866640 h 6864840"/>
              </a:gdLst>
              <a:ah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Rectangle 28"/>
            <p:cNvSpPr/>
            <p:nvPr/>
          </p:nvSpPr>
          <p:spPr>
            <a:xfrm>
              <a:off x="10898640" y="-8640"/>
              <a:ext cx="1288440" cy="6864840"/>
            </a:xfrm>
            <a:custGeom>
              <a:avLst/>
              <a:gdLst>
                <a:gd name="textAreaLeft" fmla="*/ 0 w 1288440"/>
                <a:gd name="textAreaRight" fmla="*/ 1290240 w 1288440"/>
                <a:gd name="textAreaTop" fmla="*/ 0 h 6864840"/>
                <a:gd name="textAreaBottom" fmla="*/ 6866640 h 6864840"/>
              </a:gdLst>
              <a:ah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Rectangle 29"/>
            <p:cNvSpPr/>
            <p:nvPr/>
          </p:nvSpPr>
          <p:spPr>
            <a:xfrm>
              <a:off x="10938960" y="-8640"/>
              <a:ext cx="1248120" cy="6864840"/>
            </a:xfrm>
            <a:custGeom>
              <a:avLst/>
              <a:gdLst>
                <a:gd name="textAreaLeft" fmla="*/ 0 w 1248120"/>
                <a:gd name="textAreaRight" fmla="*/ 1249920 w 1248120"/>
                <a:gd name="textAreaTop" fmla="*/ 0 h 6864840"/>
                <a:gd name="textAreaBottom" fmla="*/ 6866640 h 6864840"/>
              </a:gdLst>
              <a:ah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Isosceles Triangle 30"/>
            <p:cNvSpPr/>
            <p:nvPr/>
          </p:nvSpPr>
          <p:spPr>
            <a:xfrm>
              <a:off x="10371600" y="3589920"/>
              <a:ext cx="1815480" cy="326628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Isosceles Triangle 18"/>
            <p:cNvSpPr/>
            <p:nvPr/>
          </p:nvSpPr>
          <p:spPr>
            <a:xfrm rot="10800000">
              <a:off x="1800" y="1800"/>
              <a:ext cx="840960" cy="566424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1"/>
          <p:cNvSpPr>
            <a:spLocks noGrp="1"/>
          </p:cNvSpPr>
          <p:nvPr>
            <p:ph type="ftr" idx="1"/>
          </p:nvPr>
        </p:nvSpPr>
        <p:spPr>
          <a:xfrm>
            <a:off x="677160" y="6041520"/>
            <a:ext cx="62956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sldNum" idx="2"/>
          </p:nvPr>
        </p:nvSpPr>
        <p:spPr>
          <a:xfrm>
            <a:off x="8590680" y="6041520"/>
            <a:ext cx="6814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900" spc="-1" strike="noStrike">
                <a:solidFill>
                  <a:schemeClr val="accent1"/>
                </a:solidFill>
                <a:latin typeface="Trebuchet MS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7B9EDBD-3268-4E19-B3BB-9ABEFB8E1828}" type="slidenum">
              <a:rPr b="0" lang="ru-RU" sz="900" spc="-1" strike="noStrike">
                <a:solidFill>
                  <a:schemeClr val="accent1"/>
                </a:solidFill>
                <a:latin typeface="Trebuchet MS"/>
                <a:ea typeface="DejaVu Sans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dt" idx="3"/>
          </p:nvPr>
        </p:nvSpPr>
        <p:spPr>
          <a:xfrm>
            <a:off x="7205040" y="6041520"/>
            <a:ext cx="9100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"/>
          <p:cNvGrpSpPr/>
          <p:nvPr/>
        </p:nvGrpSpPr>
        <p:grpSpPr>
          <a:xfrm>
            <a:off x="0" y="-8640"/>
            <a:ext cx="12190320" cy="6868080"/>
            <a:chOff x="0" y="-8640"/>
            <a:chExt cx="12190320" cy="6868080"/>
          </a:xfrm>
        </p:grpSpPr>
        <p:cxnSp>
          <p:nvCxnSpPr>
            <p:cNvPr id="64" name="Straight Connector 19"/>
            <p:cNvCxnSpPr/>
            <p:nvPr/>
          </p:nvCxnSpPr>
          <p:spPr>
            <a:xfrm>
              <a:off x="9370800" y="0"/>
              <a:ext cx="1221120" cy="685980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65" name="Straight Connector 20"/>
            <p:cNvCxnSpPr/>
            <p:nvPr/>
          </p:nvCxnSpPr>
          <p:spPr>
            <a:xfrm flipH="1">
              <a:off x="7425000" y="3681360"/>
              <a:ext cx="4765320" cy="317844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66" name="Rectangle 23"/>
            <p:cNvSpPr/>
            <p:nvPr/>
          </p:nvSpPr>
          <p:spPr>
            <a:xfrm>
              <a:off x="9181440" y="-8640"/>
              <a:ext cx="3005640" cy="6864840"/>
            </a:xfrm>
            <a:custGeom>
              <a:avLst/>
              <a:gdLst>
                <a:gd name="textAreaLeft" fmla="*/ 0 w 3005640"/>
                <a:gd name="textAreaRight" fmla="*/ 3007440 w 3005640"/>
                <a:gd name="textAreaTop" fmla="*/ 0 h 6864840"/>
                <a:gd name="textAreaBottom" fmla="*/ 6866640 h 6864840"/>
              </a:gdLst>
              <a:ah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7" name="Rectangle 25"/>
            <p:cNvSpPr/>
            <p:nvPr/>
          </p:nvSpPr>
          <p:spPr>
            <a:xfrm>
              <a:off x="9603360" y="-8640"/>
              <a:ext cx="2586600" cy="6864840"/>
            </a:xfrm>
            <a:custGeom>
              <a:avLst/>
              <a:gdLst>
                <a:gd name="textAreaLeft" fmla="*/ 0 w 2586600"/>
                <a:gd name="textAreaRight" fmla="*/ 2588400 w 2586600"/>
                <a:gd name="textAreaTop" fmla="*/ 0 h 6864840"/>
                <a:gd name="textAreaBottom" fmla="*/ 6866640 h 6864840"/>
              </a:gdLst>
              <a:ah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Isosceles Triangle 23"/>
            <p:cNvSpPr/>
            <p:nvPr/>
          </p:nvSpPr>
          <p:spPr>
            <a:xfrm>
              <a:off x="8932320" y="3048120"/>
              <a:ext cx="3258000" cy="380808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Rectangle 27"/>
            <p:cNvSpPr/>
            <p:nvPr/>
          </p:nvSpPr>
          <p:spPr>
            <a:xfrm>
              <a:off x="9334440" y="-8640"/>
              <a:ext cx="2852640" cy="6864840"/>
            </a:xfrm>
            <a:custGeom>
              <a:avLst/>
              <a:gdLst>
                <a:gd name="textAreaLeft" fmla="*/ 0 w 2852640"/>
                <a:gd name="textAreaRight" fmla="*/ 2854440 w 2852640"/>
                <a:gd name="textAreaTop" fmla="*/ 0 h 6864840"/>
                <a:gd name="textAreaBottom" fmla="*/ 6866640 h 6864840"/>
              </a:gdLst>
              <a:ah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Rectangle 28"/>
            <p:cNvSpPr/>
            <p:nvPr/>
          </p:nvSpPr>
          <p:spPr>
            <a:xfrm>
              <a:off x="10898640" y="-8640"/>
              <a:ext cx="1288440" cy="6864840"/>
            </a:xfrm>
            <a:custGeom>
              <a:avLst/>
              <a:gdLst>
                <a:gd name="textAreaLeft" fmla="*/ 0 w 1288440"/>
                <a:gd name="textAreaRight" fmla="*/ 1290240 w 1288440"/>
                <a:gd name="textAreaTop" fmla="*/ 0 h 6864840"/>
                <a:gd name="textAreaBottom" fmla="*/ 6866640 h 6864840"/>
              </a:gdLst>
              <a:ah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1" name="Rectangle 29"/>
            <p:cNvSpPr/>
            <p:nvPr/>
          </p:nvSpPr>
          <p:spPr>
            <a:xfrm>
              <a:off x="10938960" y="-8640"/>
              <a:ext cx="1248120" cy="6864840"/>
            </a:xfrm>
            <a:custGeom>
              <a:avLst/>
              <a:gdLst>
                <a:gd name="textAreaLeft" fmla="*/ 0 w 1248120"/>
                <a:gd name="textAreaRight" fmla="*/ 1249920 w 1248120"/>
                <a:gd name="textAreaTop" fmla="*/ 0 h 6864840"/>
                <a:gd name="textAreaBottom" fmla="*/ 6866640 h 6864840"/>
              </a:gdLst>
              <a:ah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2" name="Isosceles Triangle 27"/>
            <p:cNvSpPr/>
            <p:nvPr/>
          </p:nvSpPr>
          <p:spPr>
            <a:xfrm>
              <a:off x="10371600" y="3589920"/>
              <a:ext cx="1815480" cy="326628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3" name="Isosceles Triangle 28"/>
            <p:cNvSpPr/>
            <p:nvPr/>
          </p:nvSpPr>
          <p:spPr>
            <a:xfrm>
              <a:off x="0" y="4013280"/>
              <a:ext cx="446760" cy="284292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000" cy="131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ftr" idx="4"/>
          </p:nvPr>
        </p:nvSpPr>
        <p:spPr>
          <a:xfrm>
            <a:off x="677160" y="6041520"/>
            <a:ext cx="62956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sldNum" idx="5"/>
          </p:nvPr>
        </p:nvSpPr>
        <p:spPr>
          <a:xfrm>
            <a:off x="8590680" y="6041520"/>
            <a:ext cx="6814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900" spc="-1" strike="noStrike">
                <a:solidFill>
                  <a:schemeClr val="accent1"/>
                </a:solidFill>
                <a:latin typeface="Trebuchet MS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0D5DB37-BA9E-4EE3-946A-C4B9988C479D}" type="slidenum">
              <a:rPr b="0" lang="ru-RU" sz="900" spc="-1" strike="noStrike">
                <a:solidFill>
                  <a:schemeClr val="accent1"/>
                </a:solidFill>
                <a:latin typeface="Trebuchet MS"/>
                <a:ea typeface="DejaVu Sans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dt" idx="6"/>
          </p:nvPr>
        </p:nvSpPr>
        <p:spPr>
          <a:xfrm>
            <a:off x="7205040" y="6041520"/>
            <a:ext cx="9100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6"/>
          <p:cNvGrpSpPr/>
          <p:nvPr/>
        </p:nvGrpSpPr>
        <p:grpSpPr>
          <a:xfrm>
            <a:off x="0" y="-8640"/>
            <a:ext cx="12190320" cy="6868080"/>
            <a:chOff x="0" y="-8640"/>
            <a:chExt cx="12190320" cy="6868080"/>
          </a:xfrm>
        </p:grpSpPr>
        <p:cxnSp>
          <p:nvCxnSpPr>
            <p:cNvPr id="116" name="Straight Connector 19"/>
            <p:cNvCxnSpPr/>
            <p:nvPr/>
          </p:nvCxnSpPr>
          <p:spPr>
            <a:xfrm>
              <a:off x="9370800" y="0"/>
              <a:ext cx="1221120" cy="685980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117" name="Straight Connector 20"/>
            <p:cNvCxnSpPr/>
            <p:nvPr/>
          </p:nvCxnSpPr>
          <p:spPr>
            <a:xfrm flipH="1">
              <a:off x="7425000" y="3681360"/>
              <a:ext cx="4765320" cy="317844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118" name="Rectangle 23"/>
            <p:cNvSpPr/>
            <p:nvPr/>
          </p:nvSpPr>
          <p:spPr>
            <a:xfrm>
              <a:off x="9181440" y="-8640"/>
              <a:ext cx="3005640" cy="6864840"/>
            </a:xfrm>
            <a:custGeom>
              <a:avLst/>
              <a:gdLst>
                <a:gd name="textAreaLeft" fmla="*/ 0 w 3005640"/>
                <a:gd name="textAreaRight" fmla="*/ 3007440 w 3005640"/>
                <a:gd name="textAreaTop" fmla="*/ 0 h 6864840"/>
                <a:gd name="textAreaBottom" fmla="*/ 6866640 h 6864840"/>
              </a:gdLst>
              <a:ah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9" name="Rectangle 25"/>
            <p:cNvSpPr/>
            <p:nvPr/>
          </p:nvSpPr>
          <p:spPr>
            <a:xfrm>
              <a:off x="9603360" y="-8640"/>
              <a:ext cx="2586600" cy="6864840"/>
            </a:xfrm>
            <a:custGeom>
              <a:avLst/>
              <a:gdLst>
                <a:gd name="textAreaLeft" fmla="*/ 0 w 2586600"/>
                <a:gd name="textAreaRight" fmla="*/ 2588400 w 2586600"/>
                <a:gd name="textAreaTop" fmla="*/ 0 h 6864840"/>
                <a:gd name="textAreaBottom" fmla="*/ 6866640 h 6864840"/>
              </a:gdLst>
              <a:ah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0" name="Isosceles Triangle 23"/>
            <p:cNvSpPr/>
            <p:nvPr/>
          </p:nvSpPr>
          <p:spPr>
            <a:xfrm>
              <a:off x="8932320" y="3048120"/>
              <a:ext cx="3258000" cy="380808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1" name="Rectangle 27"/>
            <p:cNvSpPr/>
            <p:nvPr/>
          </p:nvSpPr>
          <p:spPr>
            <a:xfrm>
              <a:off x="9334440" y="-8640"/>
              <a:ext cx="2852640" cy="6864840"/>
            </a:xfrm>
            <a:custGeom>
              <a:avLst/>
              <a:gdLst>
                <a:gd name="textAreaLeft" fmla="*/ 0 w 2852640"/>
                <a:gd name="textAreaRight" fmla="*/ 2854440 w 2852640"/>
                <a:gd name="textAreaTop" fmla="*/ 0 h 6864840"/>
                <a:gd name="textAreaBottom" fmla="*/ 6866640 h 6864840"/>
              </a:gdLst>
              <a:ah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2" name="Rectangle 28"/>
            <p:cNvSpPr/>
            <p:nvPr/>
          </p:nvSpPr>
          <p:spPr>
            <a:xfrm>
              <a:off x="10898640" y="-8640"/>
              <a:ext cx="1288440" cy="6864840"/>
            </a:xfrm>
            <a:custGeom>
              <a:avLst/>
              <a:gdLst>
                <a:gd name="textAreaLeft" fmla="*/ 0 w 1288440"/>
                <a:gd name="textAreaRight" fmla="*/ 1290240 w 1288440"/>
                <a:gd name="textAreaTop" fmla="*/ 0 h 6864840"/>
                <a:gd name="textAreaBottom" fmla="*/ 6866640 h 6864840"/>
              </a:gdLst>
              <a:ah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3" name="Rectangle 29"/>
            <p:cNvSpPr/>
            <p:nvPr/>
          </p:nvSpPr>
          <p:spPr>
            <a:xfrm>
              <a:off x="10938960" y="-8640"/>
              <a:ext cx="1248120" cy="6864840"/>
            </a:xfrm>
            <a:custGeom>
              <a:avLst/>
              <a:gdLst>
                <a:gd name="textAreaLeft" fmla="*/ 0 w 1248120"/>
                <a:gd name="textAreaRight" fmla="*/ 1249920 w 1248120"/>
                <a:gd name="textAreaTop" fmla="*/ 0 h 6864840"/>
                <a:gd name="textAreaBottom" fmla="*/ 6866640 h 6864840"/>
              </a:gdLst>
              <a:ah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4" name="Isosceles Triangle 27"/>
            <p:cNvSpPr/>
            <p:nvPr/>
          </p:nvSpPr>
          <p:spPr>
            <a:xfrm>
              <a:off x="10371600" y="3589920"/>
              <a:ext cx="1815480" cy="326628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5" name="Isosceles Triangle 28"/>
            <p:cNvSpPr/>
            <p:nvPr/>
          </p:nvSpPr>
          <p:spPr>
            <a:xfrm>
              <a:off x="0" y="4013280"/>
              <a:ext cx="446760" cy="284292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000" cy="131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ftr" idx="7"/>
          </p:nvPr>
        </p:nvSpPr>
        <p:spPr>
          <a:xfrm>
            <a:off x="677160" y="6041520"/>
            <a:ext cx="62956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sldNum" idx="8"/>
          </p:nvPr>
        </p:nvSpPr>
        <p:spPr>
          <a:xfrm>
            <a:off x="8590680" y="6041520"/>
            <a:ext cx="6814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900" spc="-1" strike="noStrike">
                <a:solidFill>
                  <a:schemeClr val="accent1"/>
                </a:solidFill>
                <a:latin typeface="Trebuchet MS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415562E-9C70-4FB8-9012-62566518499B}" type="slidenum">
              <a:rPr b="0" lang="ru-RU" sz="900" spc="-1" strike="noStrike">
                <a:solidFill>
                  <a:schemeClr val="accent1"/>
                </a:solidFill>
                <a:latin typeface="Trebuchet MS"/>
                <a:ea typeface="DejaVu Sans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dt" idx="9"/>
          </p:nvPr>
        </p:nvSpPr>
        <p:spPr>
          <a:xfrm>
            <a:off x="7205040" y="6041520"/>
            <a:ext cx="9100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Рисунок 3" descr=""/>
          <p:cNvPicPr/>
          <p:nvPr/>
        </p:nvPicPr>
        <p:blipFill>
          <a:blip r:embed="rId1"/>
          <a:srcRect l="0" t="7411" r="-915" b="8827"/>
          <a:stretch/>
        </p:blipFill>
        <p:spPr>
          <a:xfrm>
            <a:off x="0" y="0"/>
            <a:ext cx="5324760" cy="5895360"/>
          </a:xfrm>
          <a:prstGeom prst="rect">
            <a:avLst/>
          </a:prstGeom>
          <a:ln w="0">
            <a:noFill/>
          </a:ln>
        </p:spPr>
      </p:pic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5400000" y="395280"/>
            <a:ext cx="6477840" cy="482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191b0e"/>
                </a:solidFill>
                <a:latin typeface="Times New Roman"/>
              </a:rPr>
              <a:t>Итоги проведения отопительного сезона 2022/2023 года и ходе подготовки к предстоящему отопительному периоду </a:t>
            </a:r>
            <a:br>
              <a:rPr sz="4400"/>
            </a:br>
            <a:r>
              <a:rPr b="1" lang="ru-RU" sz="4400" spc="-1" strike="noStrike">
                <a:solidFill>
                  <a:srgbClr val="191b0e"/>
                </a:solidFill>
                <a:latin typeface="Times New Roman"/>
              </a:rPr>
              <a:t>2023/2024 года</a:t>
            </a:r>
            <a:r>
              <a:rPr b="0" lang="ru-RU" sz="4400" spc="-1" strike="noStrike">
                <a:solidFill>
                  <a:srgbClr val="191b0e"/>
                </a:solidFill>
                <a:latin typeface="Times New Roman"/>
                <a:ea typeface="Times New Roman"/>
              </a:rPr>
              <a:t> </a:t>
            </a:r>
            <a:endParaRPr b="0" lang="ru-R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157320" y="39600"/>
            <a:ext cx="7882200" cy="56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br>
              <a:rPr sz="2600"/>
            </a:br>
            <a:br>
              <a:rPr sz="2600"/>
            </a:br>
            <a:br>
              <a:rPr sz="2600"/>
            </a:b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Отопительный период 2022-2023 гг. прошел </a:t>
            </a:r>
            <a:br>
              <a:rPr sz="2600"/>
            </a:b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без чрезвычайных ситуаций, связанных с длительным отключением объектов </a:t>
            </a:r>
            <a:br>
              <a:rPr sz="2600"/>
            </a:b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жилищно-коммунального</a:t>
            </a:r>
            <a:br>
              <a:rPr sz="2600"/>
            </a:b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комплекса муниципального образования </a:t>
            </a:r>
            <a:br>
              <a:rPr sz="2600"/>
            </a:b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«Город Калуга» от систем подачи</a:t>
            </a:r>
            <a:br>
              <a:rPr sz="2600"/>
            </a:b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энергоресурсов.</a:t>
            </a:r>
            <a:endParaRPr b="0" lang="ru-RU" sz="2600" spc="-1" strike="noStrike">
              <a:latin typeface="Arial"/>
            </a:endParaRPr>
          </a:p>
        </p:txBody>
      </p:sp>
      <p:pic>
        <p:nvPicPr>
          <p:cNvPr id="171" name="Рисунок 117" descr=""/>
          <p:cNvPicPr/>
          <p:nvPr/>
        </p:nvPicPr>
        <p:blipFill>
          <a:blip r:embed="rId1"/>
          <a:stretch/>
        </p:blipFill>
        <p:spPr>
          <a:xfrm>
            <a:off x="6960240" y="836640"/>
            <a:ext cx="5123520" cy="568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180000" y="285480"/>
            <a:ext cx="6479640" cy="422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Calibri"/>
              </a:rPr>
              <a:t>В феврале 2023 года в районе дома №10 по ул. Академическая произошла аварийная ситуация на трубопроводе теплоснабжения диаметром 630 мм, от теплоснабжения было отключено значительное количество потребителей мкр. Правобережья. </a:t>
            </a:r>
            <a:br>
              <a:rPr sz="2600"/>
            </a:b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Calibri"/>
              </a:rPr>
              <a:t>МУП «Калугатеплосеть» были</a:t>
            </a:r>
            <a:br>
              <a:rPr sz="2600"/>
            </a:b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Calibri"/>
              </a:rPr>
              <a:t>оперативно организованы работы по устранению данной аварии с привлечением трех аварийных бригад</a:t>
            </a:r>
            <a:br>
              <a:rPr sz="2600"/>
            </a:b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Calibri"/>
              </a:rPr>
              <a:t>и пяти единиц специализированной техники. </a:t>
            </a: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Calibri"/>
              </a:rPr>
              <a:t>В тот же день аварийные мероприятия были завершены, и теплоснабжение потребителей восстановлено.</a:t>
            </a:r>
            <a:br>
              <a:rPr sz="2600"/>
            </a:br>
            <a:endParaRPr b="0" lang="ru-RU" sz="2600" spc="-1" strike="noStrike">
              <a:latin typeface="Arial"/>
            </a:endParaRPr>
          </a:p>
        </p:txBody>
      </p:sp>
      <p:pic>
        <p:nvPicPr>
          <p:cNvPr id="173" name="Рисунок 119" descr=""/>
          <p:cNvPicPr/>
          <p:nvPr/>
        </p:nvPicPr>
        <p:blipFill>
          <a:blip r:embed="rId1"/>
          <a:stretch/>
        </p:blipFill>
        <p:spPr>
          <a:xfrm>
            <a:off x="6840000" y="180000"/>
            <a:ext cx="4858560" cy="6274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59400" y="42120"/>
            <a:ext cx="6239160" cy="265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Calibri"/>
              </a:rPr>
              <a:t>К предстоящему отопительному периоду 2023-2024 гг. на территории муниципального образования «Город Калуга» планируется подготовить:</a:t>
            </a:r>
            <a:br>
              <a:rPr sz="2600"/>
            </a:b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Calibri"/>
              </a:rPr>
              <a:t>- 130 котельных (в том числе 103 муниципальные котельные);</a:t>
            </a:r>
            <a:br>
              <a:rPr sz="2600"/>
            </a:b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Calibri"/>
              </a:rPr>
              <a:t>- 465,9 км тепловых сетей (в том числе 403,9 км, находящихся в </a:t>
            </a:r>
            <a:br>
              <a:rPr sz="2600"/>
            </a:b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Calibri"/>
              </a:rPr>
              <a:t>муниципальной собственности),</a:t>
            </a:r>
            <a:br>
              <a:rPr sz="2600"/>
            </a:b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Calibri"/>
              </a:rPr>
              <a:t>- 46 ЦТП;</a:t>
            </a:r>
            <a:br>
              <a:rPr sz="2600"/>
            </a:b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Calibri"/>
              </a:rPr>
              <a:t>- 3903 многоквартирных дома.</a:t>
            </a:r>
            <a:endParaRPr b="0" lang="ru-RU" sz="2600" spc="-1" strike="noStrike">
              <a:latin typeface="Arial"/>
            </a:endParaRPr>
          </a:p>
        </p:txBody>
      </p:sp>
      <p:pic>
        <p:nvPicPr>
          <p:cNvPr id="175" name="Рисунок 121" descr=""/>
          <p:cNvPicPr/>
          <p:nvPr/>
        </p:nvPicPr>
        <p:blipFill>
          <a:blip r:embed="rId1"/>
          <a:stretch/>
        </p:blipFill>
        <p:spPr>
          <a:xfrm>
            <a:off x="6120000" y="360000"/>
            <a:ext cx="5890680" cy="5938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191520" y="332640"/>
            <a:ext cx="6838560" cy="368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 целях организации работ по</a:t>
            </a:r>
            <a:br>
              <a:rPr sz="2600"/>
            </a:b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подготовке многоквартирных домов к предстоящему отопительному сезону управляющими организациями </a:t>
            </a:r>
            <a:br>
              <a:rPr sz="2600"/>
            </a:b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проведены весенние осмотры </a:t>
            </a:r>
            <a:br>
              <a:rPr sz="2600"/>
            </a:b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общего имущества собственников помещений в многоквартирных домах, находящихся в управлении, и </a:t>
            </a:r>
            <a:br>
              <a:rPr sz="2600"/>
            </a:b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разработаны мероприятия по </a:t>
            </a:r>
            <a:br>
              <a:rPr sz="2600"/>
            </a:b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подготовке многоквартирных домов к эксплуатации в осенне-зимний</a:t>
            </a:r>
            <a:br>
              <a:rPr sz="2600"/>
            </a:b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период 2023-2024 гг.</a:t>
            </a:r>
            <a:endParaRPr b="0" lang="ru-RU" sz="2600" spc="-1" strike="noStrike">
              <a:latin typeface="Arial"/>
            </a:endParaRPr>
          </a:p>
        </p:txBody>
      </p:sp>
      <p:pic>
        <p:nvPicPr>
          <p:cNvPr id="177" name="Рисунок 123" descr=""/>
          <p:cNvPicPr/>
          <p:nvPr/>
        </p:nvPicPr>
        <p:blipFill>
          <a:blip r:embed="rId1"/>
          <a:stretch/>
        </p:blipFill>
        <p:spPr>
          <a:xfrm>
            <a:off x="6300000" y="900000"/>
            <a:ext cx="5758560" cy="4865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80000" y="46800"/>
            <a:ext cx="6299280" cy="535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br>
              <a:rPr sz="2600"/>
            </a:br>
            <a:br>
              <a:rPr sz="2600"/>
            </a:br>
            <a:r>
              <a:rPr b="1" lang="ru-RU" sz="2600" spc="-1" strike="noStrike">
                <a:solidFill>
                  <a:srgbClr val="000000"/>
                </a:solidFill>
                <a:latin typeface="Times New Roman"/>
              </a:rPr>
              <a:t>В рамках программы «МКИ» в 2023 году планируется заменить 6,32 км тепловых сетей в двухтрубном исполнении от следующих котельных: </a:t>
            </a:r>
            <a:br>
              <a:rPr sz="2600"/>
            </a:br>
            <a:r>
              <a:rPr b="1" lang="ru-RU" sz="2600" spc="-1" strike="noStrike">
                <a:solidFill>
                  <a:srgbClr val="000000"/>
                </a:solidFill>
                <a:latin typeface="Times New Roman"/>
              </a:rPr>
              <a:t>- по ул. Тульская, д. 78 а;</a:t>
            </a:r>
            <a:br>
              <a:rPr sz="2600"/>
            </a:br>
            <a:r>
              <a:rPr b="1" lang="ru-RU" sz="2600" spc="-1" strike="noStrike">
                <a:solidFill>
                  <a:srgbClr val="000000"/>
                </a:solidFill>
                <a:latin typeface="Times New Roman"/>
              </a:rPr>
              <a:t>- по ул. Ф.Энгельса, д. 13 а;</a:t>
            </a:r>
            <a:br>
              <a:rPr sz="2600"/>
            </a:br>
            <a:r>
              <a:rPr b="1" lang="ru-RU" sz="2600" spc="-1" strike="noStrike">
                <a:solidFill>
                  <a:srgbClr val="000000"/>
                </a:solidFill>
                <a:latin typeface="Times New Roman"/>
              </a:rPr>
              <a:t>- по ул. Новослободская, д. 25.</a:t>
            </a:r>
            <a:br>
              <a:rPr sz="2600"/>
            </a:br>
            <a:endParaRPr b="0" lang="ru-RU" sz="2600" spc="-1" strike="noStrike">
              <a:latin typeface="Arial"/>
            </a:endParaRPr>
          </a:p>
        </p:txBody>
      </p:sp>
      <p:pic>
        <p:nvPicPr>
          <p:cNvPr id="179" name="Рисунок 125" descr=""/>
          <p:cNvPicPr/>
          <p:nvPr/>
        </p:nvPicPr>
        <p:blipFill>
          <a:blip r:embed="rId1"/>
          <a:stretch/>
        </p:blipFill>
        <p:spPr>
          <a:xfrm>
            <a:off x="6840360" y="720000"/>
            <a:ext cx="5351040" cy="5398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40000" y="-923400"/>
            <a:ext cx="10799280" cy="722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600" spc="-1" strike="noStrike">
                <a:solidFill>
                  <a:srgbClr val="000000"/>
                </a:solidFill>
                <a:latin typeface="Times New Roman"/>
              </a:rPr>
              <a:t>В рамках инвестиционной программы </a:t>
            </a:r>
            <a:br>
              <a:rPr sz="2600"/>
            </a:br>
            <a:r>
              <a:rPr b="1" lang="ru-RU" sz="2600" spc="-1" strike="noStrike">
                <a:solidFill>
                  <a:srgbClr val="000000"/>
                </a:solidFill>
                <a:latin typeface="Times New Roman"/>
              </a:rPr>
              <a:t>МУП «Калугатеплосеть» г. Калуги</a:t>
            </a:r>
            <a:br>
              <a:rPr sz="2600"/>
            </a:br>
            <a:r>
              <a:rPr b="1" lang="ru-RU" sz="2600" spc="-1" strike="noStrike">
                <a:solidFill>
                  <a:srgbClr val="000000"/>
                </a:solidFill>
                <a:latin typeface="Times New Roman"/>
              </a:rPr>
              <a:t>в 2023 году планируется выполнить </a:t>
            </a:r>
            <a:br>
              <a:rPr sz="2600"/>
            </a:br>
            <a:r>
              <a:rPr b="1" lang="ru-RU" sz="2600" spc="-1" strike="noStrike">
                <a:solidFill>
                  <a:srgbClr val="000000"/>
                </a:solidFill>
                <a:latin typeface="Times New Roman"/>
              </a:rPr>
              <a:t>следующие работы:</a:t>
            </a:r>
            <a:br>
              <a:rPr sz="2600"/>
            </a:br>
            <a:r>
              <a:rPr b="1" lang="ru-RU" sz="2600" spc="-1" strike="noStrike">
                <a:solidFill>
                  <a:srgbClr val="000000"/>
                </a:solidFill>
                <a:latin typeface="Times New Roman"/>
              </a:rPr>
              <a:t>- строительство и перекладка тепловых </a:t>
            </a:r>
            <a:br>
              <a:rPr sz="2600"/>
            </a:br>
            <a:r>
              <a:rPr b="1" lang="ru-RU" sz="2600" spc="-1" strike="noStrike">
                <a:solidFill>
                  <a:srgbClr val="000000"/>
                </a:solidFill>
                <a:latin typeface="Times New Roman"/>
              </a:rPr>
              <a:t>сетей - 3,9 км;</a:t>
            </a:r>
            <a:br>
              <a:rPr sz="2600"/>
            </a:br>
            <a:r>
              <a:rPr b="1" lang="ru-RU" sz="2600" spc="-1" strike="noStrike">
                <a:solidFill>
                  <a:srgbClr val="000000"/>
                </a:solidFill>
                <a:latin typeface="Times New Roman"/>
              </a:rPr>
              <a:t>- строительно-монтажные работы по </a:t>
            </a:r>
            <a:br>
              <a:rPr sz="2600"/>
            </a:br>
            <a:r>
              <a:rPr b="1" lang="ru-RU" sz="2600" spc="-1" strike="noStrike">
                <a:solidFill>
                  <a:srgbClr val="000000"/>
                </a:solidFill>
                <a:latin typeface="Times New Roman"/>
              </a:rPr>
              <a:t>реконструкции котельных - 5 котельных;</a:t>
            </a:r>
            <a:br>
              <a:rPr sz="2600"/>
            </a:br>
            <a:r>
              <a:rPr b="1" lang="ru-RU" sz="2600" spc="-1" strike="noStrike">
                <a:solidFill>
                  <a:srgbClr val="000000"/>
                </a:solidFill>
                <a:latin typeface="Times New Roman"/>
              </a:rPr>
              <a:t>- проектные работы по котельным и </a:t>
            </a:r>
            <a:br>
              <a:rPr sz="2600"/>
            </a:br>
            <a:r>
              <a:rPr b="1" lang="ru-RU" sz="2600" spc="-1" strike="noStrike">
                <a:solidFill>
                  <a:srgbClr val="000000"/>
                </a:solidFill>
                <a:latin typeface="Times New Roman"/>
              </a:rPr>
              <a:t>тепловым сетям:</a:t>
            </a:r>
            <a:br>
              <a:rPr sz="2600"/>
            </a:br>
            <a:r>
              <a:rPr b="0" lang="ru-RU" sz="2600" spc="-1" strike="noStrike">
                <a:latin typeface="Times New Roman"/>
              </a:rPr>
              <a:t>   </a:t>
            </a:r>
            <a:r>
              <a:rPr b="1" lang="ru-RU" sz="2600" spc="-1" strike="noStrike">
                <a:latin typeface="Times New Roman"/>
              </a:rPr>
              <a:t>1) </a:t>
            </a:r>
            <a:r>
              <a:rPr b="1" lang="ru-RU" sz="2600" spc="-1" strike="noStrike">
                <a:solidFill>
                  <a:srgbClr val="000000"/>
                </a:solidFill>
                <a:latin typeface="Times New Roman"/>
              </a:rPr>
              <a:t>проектные работы на строительство т/сети - 1 шт.;</a:t>
            </a:r>
            <a:br>
              <a:rPr sz="2600"/>
            </a:br>
            <a:r>
              <a:rPr b="1" lang="ru-RU" sz="2600" spc="-1" strike="noStrike">
                <a:latin typeface="Times New Roman"/>
              </a:rPr>
              <a:t>   2) </a:t>
            </a:r>
            <a:r>
              <a:rPr b="1" lang="ru-RU" sz="2600" spc="-1" strike="noStrike">
                <a:solidFill>
                  <a:srgbClr val="000000"/>
                </a:solidFill>
                <a:latin typeface="Times New Roman"/>
              </a:rPr>
              <a:t>проектные работы на строительство котельной - 1 шт.;</a:t>
            </a:r>
            <a:br>
              <a:rPr sz="2600"/>
            </a:br>
            <a:r>
              <a:rPr b="1" lang="ru-RU" sz="2600" spc="-1" strike="noStrike">
                <a:latin typeface="Times New Roman"/>
              </a:rPr>
              <a:t>   3) </a:t>
            </a:r>
            <a:r>
              <a:rPr b="1" lang="ru-RU" sz="2600" spc="-1" strike="noStrike">
                <a:solidFill>
                  <a:srgbClr val="000000"/>
                </a:solidFill>
                <a:latin typeface="Times New Roman"/>
              </a:rPr>
              <a:t>проектные работы по реконструкции котельных - 3 шт.</a:t>
            </a:r>
            <a:endParaRPr b="0" lang="ru-RU" sz="2600" spc="-1" strike="noStrike">
              <a:latin typeface="Arial"/>
            </a:endParaRPr>
          </a:p>
        </p:txBody>
      </p:sp>
      <p:pic>
        <p:nvPicPr>
          <p:cNvPr id="181" name="Рисунок 127" descr=""/>
          <p:cNvPicPr/>
          <p:nvPr/>
        </p:nvPicPr>
        <p:blipFill>
          <a:blip r:embed="rId1"/>
          <a:stretch/>
        </p:blipFill>
        <p:spPr>
          <a:xfrm>
            <a:off x="8592120" y="0"/>
            <a:ext cx="3599280" cy="431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180000" y="1920600"/>
            <a:ext cx="8595000" cy="131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br>
              <a:rPr sz="3200"/>
            </a:br>
            <a:br>
              <a:rPr sz="3200"/>
            </a:br>
            <a:br>
              <a:rPr sz="3200"/>
            </a:br>
            <a:br>
              <a:rPr sz="3200"/>
            </a:br>
            <a:r>
              <a:rPr b="1" lang="ru-RU" sz="2600" spc="-1" strike="noStrike">
                <a:latin typeface="Times New Roman"/>
                <a:ea typeface="DejaVu Sans"/>
              </a:rPr>
              <a:t>На котельной 1-й проезд </a:t>
            </a:r>
            <a:br>
              <a:rPr sz="2600"/>
            </a:br>
            <a:r>
              <a:rPr b="1" lang="ru-RU" sz="2600" spc="-1" strike="noStrike">
                <a:latin typeface="Times New Roman"/>
                <a:ea typeface="DejaVu Sans"/>
              </a:rPr>
              <a:t>Академический, д. 29 </a:t>
            </a:r>
            <a:br>
              <a:rPr sz="2600"/>
            </a:br>
            <a:r>
              <a:rPr b="1" lang="ru-RU" sz="2600" spc="-1" strike="noStrike">
                <a:latin typeface="Times New Roman"/>
                <a:ea typeface="DejaVu Sans"/>
              </a:rPr>
              <a:t>установлена и введена в </a:t>
            </a:r>
            <a:br>
              <a:rPr sz="2600"/>
            </a:br>
            <a:r>
              <a:rPr b="1" lang="ru-RU" sz="2600" spc="-1" strike="noStrike">
                <a:latin typeface="Times New Roman"/>
                <a:ea typeface="DejaVu Sans"/>
              </a:rPr>
              <a:t>эксплуатацию газопоршневая </a:t>
            </a:r>
            <a:br>
              <a:rPr sz="2600"/>
            </a:br>
            <a:r>
              <a:rPr b="1" lang="ru-RU" sz="2600" spc="-1" strike="noStrike">
                <a:latin typeface="Times New Roman"/>
                <a:ea typeface="DejaVu Sans"/>
              </a:rPr>
              <a:t>электростанции </a:t>
            </a:r>
            <a:br>
              <a:rPr sz="2600"/>
            </a:br>
            <a:r>
              <a:rPr b="1" lang="ru-RU" sz="2600" spc="-1" strike="noStrike">
                <a:latin typeface="Times New Roman"/>
                <a:ea typeface="DejaVu Sans"/>
              </a:rPr>
              <a:t>мощностью 1 МВт.</a:t>
            </a:r>
            <a:endParaRPr b="0" lang="ru-RU" sz="2600" spc="-1" strike="noStrike">
              <a:latin typeface="Arial"/>
            </a:endParaRPr>
          </a:p>
        </p:txBody>
      </p:sp>
      <p:pic>
        <p:nvPicPr>
          <p:cNvPr id="183" name="" descr=""/>
          <p:cNvPicPr/>
          <p:nvPr/>
        </p:nvPicPr>
        <p:blipFill>
          <a:blip r:embed="rId1"/>
          <a:stretch/>
        </p:blipFill>
        <p:spPr>
          <a:xfrm>
            <a:off x="6165720" y="2130480"/>
            <a:ext cx="5353920" cy="3269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317160" y="1980000"/>
            <a:ext cx="10662480" cy="194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6600" spc="-1" strike="noStrike">
                <a:solidFill>
                  <a:schemeClr val="accent1"/>
                </a:solidFill>
                <a:latin typeface="Trebuchet MS"/>
              </a:rPr>
              <a:t>Спасибо за внимание!</a:t>
            </a:r>
            <a:endParaRPr b="0" lang="ru-RU" sz="6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Грань">
  <a:themeElements>
    <a:clrScheme name="Грань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Грань">
  <a:themeElements>
    <a:clrScheme name="Грань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Грань">
  <a:themeElements>
    <a:clrScheme name="Грань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466</TotalTime>
  <Application>LibreOffice/7.4.1.2$Windows_x86 LibreOffice_project/3c58a8f3a960df8bc8fd77b461821e42c061c5f0</Application>
  <AppVersion>15.0000</AppVersion>
  <Words>76</Words>
  <Paragraphs>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2022-07-05T08:00:30Z</dcterms:created>
  <dc:creator>Щеглова Анна Андреевна</dc:creator>
  <dc:description/>
  <dc:language>ru-RU</dc:language>
  <cp:lastModifiedBy/>
  <dcterms:modified xsi:type="dcterms:W3CDTF">2023-06-23T15:37:22Z</dcterms:modified>
  <cp:revision>24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8</vt:i4>
  </property>
</Properties>
</file>