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402963114" r:id="rId1"/>
  </p:sldMasterIdLst>
  <p:notesMasterIdLst>
    <p:notesMasterId r:id="rId17"/>
  </p:notesMasterIdLst>
  <p:sldIdLst>
    <p:sldId id="256" r:id="rId2"/>
    <p:sldId id="265" r:id="rId3"/>
    <p:sldId id="266" r:id="rId4"/>
    <p:sldId id="267" r:id="rId5"/>
    <p:sldId id="269" r:id="rId6"/>
    <p:sldId id="271" r:id="rId7"/>
    <p:sldId id="272" r:id="rId8"/>
    <p:sldId id="270" r:id="rId9"/>
    <p:sldId id="273" r:id="rId10"/>
    <p:sldId id="279" r:id="rId11"/>
    <p:sldId id="274" r:id="rId12"/>
    <p:sldId id="276" r:id="rId13"/>
    <p:sldId id="275" r:id="rId14"/>
    <p:sldId id="278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B4D"/>
    <a:srgbClr val="83AE38"/>
    <a:srgbClr val="43A543"/>
    <a:srgbClr val="249211"/>
    <a:srgbClr val="55B41A"/>
    <a:srgbClr val="0F833C"/>
    <a:srgbClr val="6BAA52"/>
    <a:srgbClr val="51832E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3"/>
    <p:restoredTop sz="86350" autoAdjust="0"/>
  </p:normalViewPr>
  <p:slideViewPr>
    <p:cSldViewPr>
      <p:cViewPr varScale="1">
        <p:scale>
          <a:sx n="57" d="100"/>
          <a:sy n="57" d="100"/>
        </p:scale>
        <p:origin x="6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659B4D"/>
                </a:solidFill>
                <a:ea typeface="Segoe UI Symbol" panose="020B0502040204020203" pitchFamily="34" charset="0"/>
              </a:rPr>
              <a:t>Количество участников </a:t>
            </a:r>
          </a:p>
        </c:rich>
      </c:tx>
      <c:layout>
        <c:manualLayout>
          <c:xMode val="edge"/>
          <c:yMode val="edge"/>
          <c:x val="0.20715550802320962"/>
          <c:y val="3.9186956606065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Количество участников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5431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9E0-E84B-AACA-0E9E0143F93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8552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9E0-E84B-AACA-0E9E0143F9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04.04.2024</c:v>
                </c:pt>
                <c:pt idx="1">
                  <c:v>05.04-18.04</c:v>
                </c:pt>
                <c:pt idx="2">
                  <c:v>19.04-02.05</c:v>
                </c:pt>
                <c:pt idx="3">
                  <c:v>03.05-17.05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2790</c:v>
                </c:pt>
                <c:pt idx="2">
                  <c:v>5431</c:v>
                </c:pt>
                <c:pt idx="3">
                  <c:v>8552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A0-4E31-91AE-30640F3200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40821248"/>
        <c:axId val="140822784"/>
      </c:lineChart>
      <c:catAx>
        <c:axId val="14082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822784"/>
        <c:crosses val="autoZero"/>
        <c:auto val="1"/>
        <c:lblAlgn val="ctr"/>
        <c:lblOffset val="100"/>
        <c:noMultiLvlLbl val="0"/>
      </c:catAx>
      <c:valAx>
        <c:axId val="140822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82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659B4D"/>
                </a:solidFill>
              </a:rPr>
              <a:t>Количество калужан </a:t>
            </a:r>
          </a:p>
        </c:rich>
      </c:tx>
      <c:layout>
        <c:manualLayout>
          <c:xMode val="edge"/>
          <c:yMode val="edge"/>
          <c:x val="0.17575987587027431"/>
          <c:y val="6.4457619788277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Количество участников 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781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6D8-934C-ACBF-007259EC0BF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6207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6D8-934C-ACBF-007259EC0BF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17248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6D8-934C-ACBF-007259EC0BF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23182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6D8-934C-ACBF-007259EC0B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04.04.2024</c:v>
                </c:pt>
                <c:pt idx="1">
                  <c:v>05.04-18.04</c:v>
                </c:pt>
                <c:pt idx="2">
                  <c:v>19.04-02.05</c:v>
                </c:pt>
                <c:pt idx="3">
                  <c:v>03.05-17.05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2790</c:v>
                </c:pt>
                <c:pt idx="2">
                  <c:v>5431</c:v>
                </c:pt>
                <c:pt idx="3">
                  <c:v>8552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D8-934C-ACBF-007259EC0BF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0821248"/>
        <c:axId val="140822784"/>
      </c:lineChart>
      <c:catAx>
        <c:axId val="14082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822784"/>
        <c:crosses val="autoZero"/>
        <c:auto val="1"/>
        <c:lblAlgn val="ctr"/>
        <c:lblOffset val="100"/>
        <c:noMultiLvlLbl val="0"/>
      </c:catAx>
      <c:valAx>
        <c:axId val="140822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082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3BD6C-95BC-CC4D-828F-C4EAA46DE296}" type="datetimeFigureOut">
              <a:rPr lang="ru-RU" smtClean="0"/>
              <a:t>17.06.2024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4E4A3-2B50-AD40-ACD6-747C40DD17C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346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80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33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45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491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78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070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4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62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75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663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67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334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768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339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E4A3-2B50-AD40-ACD6-747C40DD17CD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99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1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53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09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71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13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86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2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5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92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61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60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785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354F9-CEAF-45B9-AE3E-2F25E6BF0610}" type="datetimeFigureOut">
              <a:rPr lang="ru-RU" smtClean="0"/>
              <a:pPr/>
              <a:t>17.06.2024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E81D9-0832-413C-9543-8863AF101B4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3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402963115" r:id="rId1"/>
    <p:sldLayoutId id="2402963116" r:id="rId2"/>
    <p:sldLayoutId id="2402963117" r:id="rId3"/>
    <p:sldLayoutId id="2402963118" r:id="rId4"/>
    <p:sldLayoutId id="2402963119" r:id="rId5"/>
    <p:sldLayoutId id="2402963120" r:id="rId6"/>
    <p:sldLayoutId id="2402963121" r:id="rId7"/>
    <p:sldLayoutId id="2402963122" r:id="rId8"/>
    <p:sldLayoutId id="2402963123" r:id="rId9"/>
    <p:sldLayoutId id="2402963124" r:id="rId10"/>
    <p:sldLayoutId id="2402963125" r:id="rId11"/>
    <p:sldLayoutId id="240296312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54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2852936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Итоги весеннего месячника по благоустройству</a:t>
            </a:r>
            <a:r>
              <a:rPr lang="ru-RU" sz="4000" b="1" dirty="0">
                <a:solidFill>
                  <a:srgbClr val="659B4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4000" dirty="0">
              <a:solidFill>
                <a:srgbClr val="659B4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15591" r="2896" b="15810"/>
          <a:stretch/>
        </p:blipFill>
        <p:spPr>
          <a:xfrm>
            <a:off x="29154" y="0"/>
            <a:ext cx="1446502" cy="1484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7" t="16705" r="1817" b="17745"/>
          <a:stretch/>
        </p:blipFill>
        <p:spPr>
          <a:xfrm>
            <a:off x="5018231" y="914970"/>
            <a:ext cx="2571768" cy="2693555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6825" r="16137" b="20469"/>
          <a:stretch/>
        </p:blipFill>
        <p:spPr>
          <a:xfrm>
            <a:off x="1439652" y="3800247"/>
            <a:ext cx="6264696" cy="2603346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1148" y="198279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Предприятия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11810"/>
          <a:stretch/>
        </p:blipFill>
        <p:spPr>
          <a:xfrm>
            <a:off x="1558272" y="913221"/>
            <a:ext cx="2571750" cy="26953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86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" y="0"/>
            <a:ext cx="9144000" cy="6957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24476"/>
          <a:stretch/>
        </p:blipFill>
        <p:spPr>
          <a:xfrm>
            <a:off x="722600" y="3929582"/>
            <a:ext cx="1744994" cy="2434274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t="2268" r="13089" b="24190"/>
          <a:stretch/>
        </p:blipFill>
        <p:spPr>
          <a:xfrm>
            <a:off x="3603755" y="1299179"/>
            <a:ext cx="1845794" cy="2319302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7" b="18652"/>
          <a:stretch/>
        </p:blipFill>
        <p:spPr>
          <a:xfrm>
            <a:off x="6625282" y="1295739"/>
            <a:ext cx="1772166" cy="2319302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12671" r="9402" b="18091"/>
          <a:stretch/>
        </p:blipFill>
        <p:spPr>
          <a:xfrm>
            <a:off x="3649103" y="3929582"/>
            <a:ext cx="1845794" cy="2434274"/>
          </a:xfrm>
          <a:prstGeom prst="round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17731" r="13601" b="20600"/>
          <a:stretch/>
        </p:blipFill>
        <p:spPr>
          <a:xfrm>
            <a:off x="688044" y="1295739"/>
            <a:ext cx="1777036" cy="2319302"/>
          </a:xfrm>
          <a:prstGeom prst="round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11108" r="19551" b="-911"/>
          <a:stretch/>
        </p:blipFill>
        <p:spPr>
          <a:xfrm>
            <a:off x="6662340" y="3930143"/>
            <a:ext cx="1735108" cy="2433713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A01EC8-623B-FE50-6F32-128962AF9412}"/>
              </a:ext>
            </a:extLst>
          </p:cNvPr>
          <p:cNvSpPr txBox="1"/>
          <p:nvPr/>
        </p:nvSpPr>
        <p:spPr>
          <a:xfrm>
            <a:off x="688044" y="355482"/>
            <a:ext cx="7483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Объекты потребительского рынка</a:t>
            </a:r>
            <a:endParaRPr lang="ru-RU" sz="3200" b="1" dirty="0">
              <a:solidFill>
                <a:srgbClr val="659B4D"/>
              </a:solidFill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62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" y="-14509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t="24309" r="15930" b="4044"/>
          <a:stretch/>
        </p:blipFill>
        <p:spPr>
          <a:xfrm>
            <a:off x="1259632" y="1196752"/>
            <a:ext cx="6408712" cy="4032448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1760" y="278071"/>
            <a:ext cx="4793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Акция «Вода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392697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" y="1988840"/>
            <a:ext cx="3347864" cy="2510898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5" b="28257"/>
          <a:stretch/>
        </p:blipFill>
        <p:spPr>
          <a:xfrm>
            <a:off x="4739193" y="1240160"/>
            <a:ext cx="3498231" cy="2188840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4" r="2941" b="21923"/>
          <a:stretch/>
        </p:blipFill>
        <p:spPr>
          <a:xfrm>
            <a:off x="3550822" y="3599254"/>
            <a:ext cx="5457649" cy="1968890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293" y="247185"/>
            <a:ext cx="56573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Всероссийский субботник</a:t>
            </a:r>
          </a:p>
          <a:p>
            <a:pPr algn="ctr"/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27.04.2024</a:t>
            </a:r>
          </a:p>
        </p:txBody>
      </p:sp>
    </p:spTree>
    <p:extLst>
      <p:ext uri="{BB962C8B-B14F-4D97-AF65-F5344CB8AC3E}">
        <p14:creationId xmlns:p14="http://schemas.microsoft.com/office/powerpoint/2010/main" val="3640914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0"/>
            <a:ext cx="9144000" cy="6957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8CE6A7-8162-9833-0BEE-F3BC61906159}"/>
              </a:ext>
            </a:extLst>
          </p:cNvPr>
          <p:cNvSpPr txBox="1"/>
          <p:nvPr/>
        </p:nvSpPr>
        <p:spPr>
          <a:xfrm>
            <a:off x="3647691" y="249088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</a:rPr>
              <a:t>ИТОГИ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4D751-7009-B61F-DDF6-C80EBA86E3F9}"/>
              </a:ext>
            </a:extLst>
          </p:cNvPr>
          <p:cNvSpPr txBox="1"/>
          <p:nvPr/>
        </p:nvSpPr>
        <p:spPr>
          <a:xfrm>
            <a:off x="62641" y="817403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ПРОВЕДЕНО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более</a:t>
            </a:r>
          </a:p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субботников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67764BF-8AAF-0139-D046-ACF63D5F99AD}"/>
              </a:ext>
            </a:extLst>
          </p:cNvPr>
          <p:cNvSpPr/>
          <p:nvPr/>
        </p:nvSpPr>
        <p:spPr>
          <a:xfrm>
            <a:off x="795360" y="990529"/>
            <a:ext cx="12650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 1800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33E0C-6244-3AE1-BBB2-3DB7D39BD45B}"/>
              </a:ext>
            </a:extLst>
          </p:cNvPr>
          <p:cNvSpPr txBox="1"/>
          <p:nvPr/>
        </p:nvSpPr>
        <p:spPr>
          <a:xfrm>
            <a:off x="62641" y="1994650"/>
            <a:ext cx="2234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УЧАСТВОВАЛО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</a:rPr>
              <a:t>более                     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</a:rPr>
              <a:t>калужан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1053E9-CCEC-CCBC-6445-C98EAF77721D}"/>
              </a:ext>
            </a:extLst>
          </p:cNvPr>
          <p:cNvSpPr/>
          <p:nvPr/>
        </p:nvSpPr>
        <p:spPr>
          <a:xfrm>
            <a:off x="917165" y="2163927"/>
            <a:ext cx="14430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23000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5A64DE-606D-B59D-DB58-2F84A897544C}"/>
              </a:ext>
            </a:extLst>
          </p:cNvPr>
          <p:cNvSpPr txBox="1"/>
          <p:nvPr/>
        </p:nvSpPr>
        <p:spPr>
          <a:xfrm>
            <a:off x="62641" y="3109364"/>
            <a:ext cx="2536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ПЛОЩАДЬ УБОРКИ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более     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кв. м.  </a:t>
            </a:r>
            <a:endParaRPr lang="ru-RU" dirty="0"/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7DED1A-64AA-87B8-4328-DB5FFF5934BB}"/>
              </a:ext>
            </a:extLst>
          </p:cNvPr>
          <p:cNvSpPr/>
          <p:nvPr/>
        </p:nvSpPr>
        <p:spPr>
          <a:xfrm>
            <a:off x="695269" y="3278642"/>
            <a:ext cx="15632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6</a:t>
            </a:r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8000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853BC5-28AC-546C-D5A9-EB409E72CF79}"/>
              </a:ext>
            </a:extLst>
          </p:cNvPr>
          <p:cNvSpPr/>
          <p:nvPr/>
        </p:nvSpPr>
        <p:spPr>
          <a:xfrm>
            <a:off x="6909765" y="999237"/>
            <a:ext cx="10599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 600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888B30-F52F-9673-66F4-A064D7CFFAAD}"/>
              </a:ext>
            </a:extLst>
          </p:cNvPr>
          <p:cNvSpPr/>
          <p:nvPr/>
        </p:nvSpPr>
        <p:spPr>
          <a:xfrm>
            <a:off x="6214770" y="2163926"/>
            <a:ext cx="13115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 5000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67BAD-DF4A-2E38-23FD-13C1D5915CAD}"/>
              </a:ext>
            </a:extLst>
          </p:cNvPr>
          <p:cNvSpPr txBox="1"/>
          <p:nvPr/>
        </p:nvSpPr>
        <p:spPr>
          <a:xfrm>
            <a:off x="6214770" y="1997100"/>
            <a:ext cx="3004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БЛАГОУСТРОЕНО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</a:rPr>
              <a:t>                  кв. м. газонов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7496B1-52FC-630C-8103-64051C36FBA7}"/>
              </a:ext>
            </a:extLst>
          </p:cNvPr>
          <p:cNvSpPr txBox="1"/>
          <p:nvPr/>
        </p:nvSpPr>
        <p:spPr>
          <a:xfrm>
            <a:off x="6274550" y="817403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ВЫВЕЗЕНО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</a:rPr>
              <a:t>около             свалок               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A4BAA6-A7A0-BD15-001C-5F6CB568F452}"/>
              </a:ext>
            </a:extLst>
          </p:cNvPr>
          <p:cNvSpPr/>
          <p:nvPr/>
        </p:nvSpPr>
        <p:spPr>
          <a:xfrm>
            <a:off x="6909765" y="3278642"/>
            <a:ext cx="10599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 500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920CF-0211-B5CE-A7CD-9793F1379CD6}"/>
              </a:ext>
            </a:extLst>
          </p:cNvPr>
          <p:cNvSpPr txBox="1"/>
          <p:nvPr/>
        </p:nvSpPr>
        <p:spPr>
          <a:xfrm>
            <a:off x="6257961" y="3109364"/>
            <a:ext cx="2962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   ВЫСАЖЕНО 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более              деревьев 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</a:rPr>
              <a:t>и кустарников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28FB2DC6-125C-F204-C28D-CBD346A16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777165"/>
              </p:ext>
            </p:extLst>
          </p:nvPr>
        </p:nvGraphicFramePr>
        <p:xfrm>
          <a:off x="2651223" y="3336299"/>
          <a:ext cx="3638665" cy="1948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328D74-7D1B-EA18-1C84-A0AD5286C4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10100" r="17060" b="53151"/>
          <a:stretch/>
        </p:blipFill>
        <p:spPr>
          <a:xfrm>
            <a:off x="2655309" y="1217927"/>
            <a:ext cx="3634579" cy="194828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49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" t="31528" r="756" b="415"/>
          <a:stretch/>
        </p:blipFill>
        <p:spPr>
          <a:xfrm>
            <a:off x="260244" y="1376845"/>
            <a:ext cx="4176464" cy="2301527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r="5113" b="13377"/>
          <a:stretch/>
        </p:blipFill>
        <p:spPr>
          <a:xfrm>
            <a:off x="1943707" y="3861048"/>
            <a:ext cx="5256584" cy="2376264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3689" r="-2437" b="1237"/>
          <a:stretch/>
        </p:blipFill>
        <p:spPr>
          <a:xfrm>
            <a:off x="4740414" y="1397331"/>
            <a:ext cx="4221706" cy="2282078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374" y="138475"/>
            <a:ext cx="7315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Территориальное общественное</a:t>
            </a:r>
          </a:p>
          <a:p>
            <a:pPr algn="ctr"/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самоуправление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3278180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t="14470" r="7968" b="18594"/>
          <a:stretch/>
        </p:blipFill>
        <p:spPr>
          <a:xfrm>
            <a:off x="323528" y="535834"/>
            <a:ext cx="3819793" cy="2533126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0"/>
          <a:stretch/>
        </p:blipFill>
        <p:spPr>
          <a:xfrm>
            <a:off x="4733764" y="535834"/>
            <a:ext cx="3819793" cy="2533126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56992"/>
            <a:ext cx="3795182" cy="2256494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40A88E-F34F-9BE2-5515-6F30BA0173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64" y="3123379"/>
            <a:ext cx="3410042" cy="249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6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16" y="476672"/>
            <a:ext cx="1965914" cy="27809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765">
            <a:off x="1207447" y="1973296"/>
            <a:ext cx="1425283" cy="2016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2615">
            <a:off x="908140" y="2112546"/>
            <a:ext cx="1384279" cy="2069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064">
            <a:off x="512672" y="2429322"/>
            <a:ext cx="1444115" cy="2016823"/>
          </a:xfrm>
          <a:prstGeom prst="rect">
            <a:avLst/>
          </a:prstGeom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79342497"/>
              </p:ext>
            </p:extLst>
          </p:nvPr>
        </p:nvGraphicFramePr>
        <p:xfrm>
          <a:off x="2915816" y="2708920"/>
          <a:ext cx="4232907" cy="226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047059" y="1500174"/>
            <a:ext cx="1449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500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8188" y="1822283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59B4D"/>
                </a:solidFill>
                <a:ea typeface="Segoe UI Symbol" panose="020B0502040204020203" pitchFamily="34" charset="0"/>
              </a:rPr>
              <a:t>адресов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7730" y="413772"/>
            <a:ext cx="4429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Планирование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18779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03" y="2424452"/>
            <a:ext cx="2912990" cy="2184742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2517"/>
            <a:ext cx="2943165" cy="2207374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1651" r="18500" b="5901"/>
          <a:stretch/>
        </p:blipFill>
        <p:spPr>
          <a:xfrm>
            <a:off x="6012160" y="2449776"/>
            <a:ext cx="2927573" cy="2159418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6901" r="3538"/>
          <a:stretch/>
        </p:blipFill>
        <p:spPr>
          <a:xfrm>
            <a:off x="5292080" y="4719079"/>
            <a:ext cx="2966139" cy="2151060"/>
          </a:xfrm>
          <a:prstGeom prst="round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487" y="3464422"/>
            <a:ext cx="258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ОБРЕЗАЛИ</a:t>
            </a:r>
          </a:p>
          <a:p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      </a:t>
            </a:r>
            <a:r>
              <a:rPr lang="ru-RU" sz="2000" dirty="0">
                <a:solidFill>
                  <a:srgbClr val="0F83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2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кустарников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915" y="1935896"/>
            <a:ext cx="2789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ЛИКВИДИРОВАЛИ</a:t>
            </a:r>
          </a:p>
          <a:p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     </a:t>
            </a:r>
            <a:r>
              <a:rPr lang="ru-RU" sz="2000" dirty="0">
                <a:solidFill>
                  <a:srgbClr val="0F83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000" dirty="0">
                <a:solidFill>
                  <a:srgbClr val="0F83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2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свалки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316" y="374948"/>
            <a:ext cx="4669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ПЛОЩАДЬ УБОРКИ</a:t>
            </a:r>
          </a:p>
          <a:p>
            <a:r>
              <a:rPr lang="ru-RU" sz="2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свыше</a:t>
            </a:r>
            <a:r>
              <a:rPr lang="ru-RU" sz="2000" dirty="0">
                <a:solidFill>
                  <a:srgbClr val="0F833C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</a:t>
            </a:r>
            <a:r>
              <a:rPr lang="ru-RU" sz="2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млн. кв. м.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4DC1A2-8C09-8C58-0F5A-DC8D1AB188E1}"/>
              </a:ext>
            </a:extLst>
          </p:cNvPr>
          <p:cNvSpPr/>
          <p:nvPr/>
        </p:nvSpPr>
        <p:spPr>
          <a:xfrm>
            <a:off x="1115616" y="640116"/>
            <a:ext cx="11272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600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F3E761-8543-E51E-D78A-C7FA1435BF1E}"/>
              </a:ext>
            </a:extLst>
          </p:cNvPr>
          <p:cNvSpPr/>
          <p:nvPr/>
        </p:nvSpPr>
        <p:spPr>
          <a:xfrm>
            <a:off x="217656" y="2120562"/>
            <a:ext cx="8242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42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43EC8B-ABFA-E7B1-2A3B-EABC9EC9101F}"/>
              </a:ext>
            </a:extLst>
          </p:cNvPr>
          <p:cNvSpPr/>
          <p:nvPr/>
        </p:nvSpPr>
        <p:spPr>
          <a:xfrm>
            <a:off x="162487" y="3710643"/>
            <a:ext cx="11384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640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383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5" y="0"/>
            <a:ext cx="9144000" cy="6957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384E07-E7FB-23D8-3210-25982FE1B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2" t="22812" r="8295" b="17516"/>
          <a:stretch/>
        </p:blipFill>
        <p:spPr>
          <a:xfrm>
            <a:off x="5779873" y="4720709"/>
            <a:ext cx="3305444" cy="2073712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B141AD-67F4-6582-CF32-8B01678970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8" t="32127" r="2281" b="12642"/>
          <a:stretch/>
        </p:blipFill>
        <p:spPr>
          <a:xfrm>
            <a:off x="3024377" y="519465"/>
            <a:ext cx="2462277" cy="2880320"/>
          </a:xfrm>
          <a:prstGeom prst="round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5A6689-009E-EB71-3561-5DF8B8FE3B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34250" r="17801" b="29000"/>
          <a:stretch/>
        </p:blipFill>
        <p:spPr>
          <a:xfrm>
            <a:off x="5779874" y="188640"/>
            <a:ext cx="3321741" cy="2152980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BF9EC5-E26E-BF86-EF67-C7BAF9531D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35732" r="12514" b="7515"/>
          <a:stretch/>
        </p:blipFill>
        <p:spPr>
          <a:xfrm>
            <a:off x="5779873" y="2530260"/>
            <a:ext cx="3321741" cy="1998664"/>
          </a:xfrm>
          <a:prstGeom prst="round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A2A080-4867-48C6-4550-4B11DCD957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12084" r="16401" b="29000"/>
          <a:stretch/>
        </p:blipFill>
        <p:spPr>
          <a:xfrm>
            <a:off x="3041643" y="3647147"/>
            <a:ext cx="2437253" cy="2861365"/>
          </a:xfrm>
          <a:prstGeom prst="round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D2C346-B0BE-D862-8204-7003437A88A8}"/>
              </a:ext>
            </a:extLst>
          </p:cNvPr>
          <p:cNvSpPr txBox="1"/>
          <p:nvPr/>
        </p:nvSpPr>
        <p:spPr>
          <a:xfrm>
            <a:off x="-33189" y="282840"/>
            <a:ext cx="3321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ПРОВЕДЕН РЕМОНТ</a:t>
            </a:r>
            <a:endParaRPr lang="en-US" sz="1800" dirty="0">
              <a:solidFill>
                <a:srgbClr val="659B4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более</a:t>
            </a:r>
            <a:endParaRPr lang="ru-RU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малых арх. форм</a:t>
            </a:r>
          </a:p>
          <a:p>
            <a:endParaRPr lang="ru-RU" b="1" dirty="0">
              <a:solidFill>
                <a:srgbClr val="659B4D"/>
              </a:solidFill>
              <a:ea typeface="Segoe UI Symbol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73DCCC-E6B8-D2CF-0A80-F7C5092D186A}"/>
              </a:ext>
            </a:extLst>
          </p:cNvPr>
          <p:cNvSpPr txBox="1"/>
          <p:nvPr/>
        </p:nvSpPr>
        <p:spPr>
          <a:xfrm>
            <a:off x="-1364" y="1512685"/>
            <a:ext cx="1885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ПОКРАШЕНО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   п. м. </a:t>
            </a:r>
          </a:p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бордюров</a:t>
            </a:r>
            <a:endParaRPr lang="ru-RU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71514B-8623-7B5A-D8CA-0D607591A71B}"/>
              </a:ext>
            </a:extLst>
          </p:cNvPr>
          <p:cNvSpPr txBox="1"/>
          <p:nvPr/>
        </p:nvSpPr>
        <p:spPr>
          <a:xfrm>
            <a:off x="-42901" y="2458897"/>
            <a:ext cx="2886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rgbClr val="659B4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РАЗБИТО 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</a:t>
            </a:r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олее                 кв. м</a:t>
            </a:r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</a:t>
            </a:r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азонов </a:t>
            </a:r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и </a:t>
            </a:r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цветников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9F7D19-2CA4-0EB2-7282-A17FBE5CE4FF}"/>
              </a:ext>
            </a:extLst>
          </p:cNvPr>
          <p:cNvSpPr txBox="1"/>
          <p:nvPr/>
        </p:nvSpPr>
        <p:spPr>
          <a:xfrm>
            <a:off x="-42901" y="3659226"/>
            <a:ext cx="283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dirty="0">
              <a:solidFill>
                <a:srgbClr val="659B4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sz="18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ВЫСАЖЕНО 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         деревьев </a:t>
            </a:r>
          </a:p>
          <a:p>
            <a:r>
              <a:rPr lang="ru-RU" dirty="0">
                <a:solidFill>
                  <a:srgbClr val="659B4D"/>
                </a:solidFill>
                <a:latin typeface="Segoe UI Black" panose="020B0A02040204020203" pitchFamily="34" charset="0"/>
              </a:rPr>
              <a:t> и кустарников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C2C21CC-E031-F079-C82E-B242CFFB6C27}"/>
              </a:ext>
            </a:extLst>
          </p:cNvPr>
          <p:cNvSpPr/>
          <p:nvPr/>
        </p:nvSpPr>
        <p:spPr>
          <a:xfrm>
            <a:off x="796399" y="440608"/>
            <a:ext cx="9492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400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5B36133-7186-5F8B-1937-DEBD12D4D051}"/>
              </a:ext>
            </a:extLst>
          </p:cNvPr>
          <p:cNvSpPr/>
          <p:nvPr/>
        </p:nvSpPr>
        <p:spPr>
          <a:xfrm>
            <a:off x="-75110" y="1683661"/>
            <a:ext cx="130971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5000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3EC7FBD-3F20-895B-5F25-267C314281E5}"/>
              </a:ext>
            </a:extLst>
          </p:cNvPr>
          <p:cNvSpPr/>
          <p:nvPr/>
        </p:nvSpPr>
        <p:spPr>
          <a:xfrm>
            <a:off x="721161" y="2903475"/>
            <a:ext cx="11629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1500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417A52A-134B-55B1-7A69-B5AEC0A4ACE4}"/>
              </a:ext>
            </a:extLst>
          </p:cNvPr>
          <p:cNvSpPr/>
          <p:nvPr/>
        </p:nvSpPr>
        <p:spPr>
          <a:xfrm>
            <a:off x="-32413" y="4103804"/>
            <a:ext cx="8931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 Black" panose="020B0A02040204020203" pitchFamily="34" charset="0"/>
              </a:rPr>
              <a:t>210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0655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5116" r="18939" b="6195"/>
          <a:stretch/>
        </p:blipFill>
        <p:spPr>
          <a:xfrm>
            <a:off x="1323712" y="1484784"/>
            <a:ext cx="6496576" cy="3744416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Союз женщин России</a:t>
            </a:r>
          </a:p>
        </p:txBody>
      </p:sp>
    </p:spTree>
    <p:extLst>
      <p:ext uri="{BB962C8B-B14F-4D97-AF65-F5344CB8AC3E}">
        <p14:creationId xmlns:p14="http://schemas.microsoft.com/office/powerpoint/2010/main" val="237326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1539" r="5634" b="21153"/>
          <a:stretch/>
        </p:blipFill>
        <p:spPr>
          <a:xfrm>
            <a:off x="4932040" y="1132872"/>
            <a:ext cx="4009817" cy="2232248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4" y="-12358"/>
            <a:ext cx="2795160" cy="3861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980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555776" y="70465"/>
            <a:ext cx="5112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Мемориальные комплексы и захоронения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b="9677"/>
          <a:stretch/>
        </p:blipFill>
        <p:spPr>
          <a:xfrm>
            <a:off x="4932039" y="3461320"/>
            <a:ext cx="4009817" cy="2496766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6" t="2074" r="1415" b="27568"/>
          <a:stretch/>
        </p:blipFill>
        <p:spPr>
          <a:xfrm>
            <a:off x="1194664" y="1132872"/>
            <a:ext cx="3442304" cy="48252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95726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841E9-6838-09C3-6D3F-90C8DF1D807F}"/>
              </a:ext>
            </a:extLst>
          </p:cNvPr>
          <p:cNvSpPr txBox="1"/>
          <p:nvPr/>
        </p:nvSpPr>
        <p:spPr>
          <a:xfrm>
            <a:off x="675719" y="35575"/>
            <a:ext cx="7159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Экофестиваль</a:t>
            </a:r>
            <a:r>
              <a:rPr lang="ru-RU" sz="4000" b="1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ru-RU" sz="3200" b="1" dirty="0">
                <a:solidFill>
                  <a:srgbClr val="659B4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«ЧИСТО КАЛУГА»</a:t>
            </a:r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80E2B7-1561-942A-1968-1DEADF8F8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t="15727" r="9676" b="9202"/>
          <a:stretch/>
        </p:blipFill>
        <p:spPr>
          <a:xfrm>
            <a:off x="416027" y="903447"/>
            <a:ext cx="3816424" cy="2513255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495936-8D6E-0682-5326-AB50D7808F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/>
          <a:stretch/>
        </p:blipFill>
        <p:spPr>
          <a:xfrm>
            <a:off x="4736355" y="906328"/>
            <a:ext cx="3991618" cy="2510374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5B485F-F380-A428-03CC-3B71F35B1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4" t="23630" r="18016" b="16152"/>
          <a:stretch/>
        </p:blipFill>
        <p:spPr>
          <a:xfrm>
            <a:off x="2939531" y="3804568"/>
            <a:ext cx="3407686" cy="2380690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B13771-CC74-87BD-C4A2-7332B7158E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9" t="34250" r="19200" b="15350"/>
          <a:stretch/>
        </p:blipFill>
        <p:spPr>
          <a:xfrm>
            <a:off x="6602748" y="3689534"/>
            <a:ext cx="2232324" cy="2637666"/>
          </a:xfrm>
          <a:prstGeom prst="round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BC0E68-31D4-8367-33F3-B1224C529D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t="3161" r="16162"/>
          <a:stretch/>
        </p:blipFill>
        <p:spPr>
          <a:xfrm>
            <a:off x="337634" y="3676080"/>
            <a:ext cx="2346366" cy="263766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91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</TotalTime>
  <Words>156</Words>
  <Application>Microsoft Office PowerPoint</Application>
  <PresentationFormat>Экран (4:3)</PresentationFormat>
  <Paragraphs>86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Segoe UI Black</vt:lpstr>
      <vt:lpstr>Segoe UI 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Пономарева Александра Сергеевна</cp:lastModifiedBy>
  <cp:revision>51</cp:revision>
  <dcterms:created xsi:type="dcterms:W3CDTF">2024-04-24T08:20:40Z</dcterms:created>
  <dcterms:modified xsi:type="dcterms:W3CDTF">2024-06-17T11:35:22Z</dcterms:modified>
  <cp:category/>
</cp:coreProperties>
</file>