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9"/>
  </p:notesMasterIdLst>
  <p:sldIdLst>
    <p:sldId id="256" r:id="rId2"/>
    <p:sldId id="260" r:id="rId3"/>
    <p:sldId id="275" r:id="rId4"/>
    <p:sldId id="288" r:id="rId5"/>
    <p:sldId id="289" r:id="rId6"/>
    <p:sldId id="272" r:id="rId7"/>
    <p:sldId id="291" r:id="rId8"/>
    <p:sldId id="276" r:id="rId9"/>
    <p:sldId id="277" r:id="rId10"/>
    <p:sldId id="274" r:id="rId11"/>
    <p:sldId id="295" r:id="rId12"/>
    <p:sldId id="297" r:id="rId13"/>
    <p:sldId id="278" r:id="rId14"/>
    <p:sldId id="298" r:id="rId15"/>
    <p:sldId id="299" r:id="rId16"/>
    <p:sldId id="300" r:id="rId17"/>
    <p:sldId id="28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C5EF"/>
    <a:srgbClr val="458DB3"/>
    <a:srgbClr val="E87D37"/>
    <a:srgbClr val="FFC000"/>
    <a:srgbClr val="FFFFFF"/>
    <a:srgbClr val="ABE90F"/>
    <a:srgbClr val="AD9733"/>
    <a:srgbClr val="193A7D"/>
    <a:srgbClr val="CE6218"/>
    <a:srgbClr val="176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1B7D4-74BE-49FE-B2F4-1954361A8897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1EBA9-E30C-403C-9E70-B31C1EA5D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553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1EBA9-E30C-403C-9E70-B31C1EA5D40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122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1EBA9-E30C-403C-9E70-B31C1EA5D40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718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1EBA9-E30C-403C-9E70-B31C1EA5D40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65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37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21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47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3188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022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8318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602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93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80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90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21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99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981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64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853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55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29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tx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A6E2EB3-581D-450E-B639-489742229404}" type="datetimeFigureOut">
              <a:rPr lang="ru-RU" smtClean="0"/>
              <a:t>16.03.2026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7DD903B-0757-4D49-8A7C-A259C2232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7728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5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46600" y="5816599"/>
            <a:ext cx="1066800" cy="449263"/>
          </a:xfrm>
          <a:custGeom>
            <a:avLst/>
            <a:gdLst>
              <a:gd name="connsiteX0" fmla="*/ 0 w 1066800"/>
              <a:gd name="connsiteY0" fmla="*/ 0 h 449263"/>
              <a:gd name="connsiteX1" fmla="*/ 1066800 w 1066800"/>
              <a:gd name="connsiteY1" fmla="*/ 0 h 449263"/>
              <a:gd name="connsiteX2" fmla="*/ 1066800 w 1066800"/>
              <a:gd name="connsiteY2" fmla="*/ 449263 h 449263"/>
              <a:gd name="connsiteX3" fmla="*/ 0 w 1066800"/>
              <a:gd name="connsiteY3" fmla="*/ 449263 h 449263"/>
              <a:gd name="connsiteX4" fmla="*/ 0 w 1066800"/>
              <a:gd name="connsiteY4" fmla="*/ 0 h 449263"/>
              <a:gd name="connsiteX0" fmla="*/ 0 w 1066800"/>
              <a:gd name="connsiteY0" fmla="*/ 0 h 449263"/>
              <a:gd name="connsiteX1" fmla="*/ 1066800 w 1066800"/>
              <a:gd name="connsiteY1" fmla="*/ 0 h 449263"/>
              <a:gd name="connsiteX2" fmla="*/ 1066800 w 1066800"/>
              <a:gd name="connsiteY2" fmla="*/ 449263 h 449263"/>
              <a:gd name="connsiteX3" fmla="*/ 340519 w 1066800"/>
              <a:gd name="connsiteY3" fmla="*/ 370682 h 449263"/>
              <a:gd name="connsiteX4" fmla="*/ 0 w 1066800"/>
              <a:gd name="connsiteY4" fmla="*/ 0 h 44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800" h="449263">
                <a:moveTo>
                  <a:pt x="0" y="0"/>
                </a:moveTo>
                <a:lnTo>
                  <a:pt x="1066800" y="0"/>
                </a:lnTo>
                <a:lnTo>
                  <a:pt x="1066800" y="449263"/>
                </a:lnTo>
                <a:lnTo>
                  <a:pt x="340519" y="370682"/>
                </a:lnTo>
                <a:lnTo>
                  <a:pt x="0" y="0"/>
                </a:lnTo>
                <a:close/>
              </a:path>
            </a:pathLst>
          </a:custGeom>
          <a:solidFill>
            <a:srgbClr val="CE6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797300" y="2120900"/>
            <a:ext cx="8394700" cy="4737100"/>
          </a:xfrm>
          <a:custGeom>
            <a:avLst/>
            <a:gdLst>
              <a:gd name="connsiteX0" fmla="*/ 0 w 6096000"/>
              <a:gd name="connsiteY0" fmla="*/ 0 h 3733800"/>
              <a:gd name="connsiteX1" fmla="*/ 6096000 w 6096000"/>
              <a:gd name="connsiteY1" fmla="*/ 0 h 3733800"/>
              <a:gd name="connsiteX2" fmla="*/ 6096000 w 6096000"/>
              <a:gd name="connsiteY2" fmla="*/ 3733800 h 3733800"/>
              <a:gd name="connsiteX3" fmla="*/ 0 w 6096000"/>
              <a:gd name="connsiteY3" fmla="*/ 3733800 h 3733800"/>
              <a:gd name="connsiteX4" fmla="*/ 0 w 6096000"/>
              <a:gd name="connsiteY4" fmla="*/ 0 h 3733800"/>
              <a:gd name="connsiteX0" fmla="*/ 2844800 w 6096000"/>
              <a:gd name="connsiteY0" fmla="*/ 1943100 h 3733800"/>
              <a:gd name="connsiteX1" fmla="*/ 6096000 w 6096000"/>
              <a:gd name="connsiteY1" fmla="*/ 0 h 3733800"/>
              <a:gd name="connsiteX2" fmla="*/ 6096000 w 6096000"/>
              <a:gd name="connsiteY2" fmla="*/ 3733800 h 3733800"/>
              <a:gd name="connsiteX3" fmla="*/ 0 w 6096000"/>
              <a:gd name="connsiteY3" fmla="*/ 3733800 h 3733800"/>
              <a:gd name="connsiteX4" fmla="*/ 2844800 w 6096000"/>
              <a:gd name="connsiteY4" fmla="*/ 1943100 h 3733800"/>
              <a:gd name="connsiteX0" fmla="*/ 2844800 w 6096000"/>
              <a:gd name="connsiteY0" fmla="*/ 950850 h 2741550"/>
              <a:gd name="connsiteX1" fmla="*/ 6096000 w 6096000"/>
              <a:gd name="connsiteY1" fmla="*/ 0 h 2741550"/>
              <a:gd name="connsiteX2" fmla="*/ 6096000 w 6096000"/>
              <a:gd name="connsiteY2" fmla="*/ 2741550 h 2741550"/>
              <a:gd name="connsiteX3" fmla="*/ 0 w 6096000"/>
              <a:gd name="connsiteY3" fmla="*/ 2741550 h 2741550"/>
              <a:gd name="connsiteX4" fmla="*/ 2844800 w 6096000"/>
              <a:gd name="connsiteY4" fmla="*/ 950850 h 274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2741550">
                <a:moveTo>
                  <a:pt x="2844800" y="950850"/>
                </a:moveTo>
                <a:lnTo>
                  <a:pt x="6096000" y="0"/>
                </a:lnTo>
                <a:lnTo>
                  <a:pt x="6096000" y="2741550"/>
                </a:lnTo>
                <a:lnTo>
                  <a:pt x="0" y="2741550"/>
                </a:lnTo>
                <a:lnTo>
                  <a:pt x="2844800" y="9508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473200"/>
            <a:ext cx="12192000" cy="3620862"/>
          </a:xfrm>
          <a:custGeom>
            <a:avLst/>
            <a:gdLst>
              <a:gd name="connsiteX0" fmla="*/ 0 w 5065486"/>
              <a:gd name="connsiteY0" fmla="*/ 0 h 3004457"/>
              <a:gd name="connsiteX1" fmla="*/ 5065486 w 5065486"/>
              <a:gd name="connsiteY1" fmla="*/ 0 h 3004457"/>
              <a:gd name="connsiteX2" fmla="*/ 5065486 w 5065486"/>
              <a:gd name="connsiteY2" fmla="*/ 3004457 h 3004457"/>
              <a:gd name="connsiteX3" fmla="*/ 0 w 5065486"/>
              <a:gd name="connsiteY3" fmla="*/ 3004457 h 3004457"/>
              <a:gd name="connsiteX4" fmla="*/ 0 w 5065486"/>
              <a:gd name="connsiteY4" fmla="*/ 0 h 3004457"/>
              <a:gd name="connsiteX0" fmla="*/ 0 w 5065486"/>
              <a:gd name="connsiteY0" fmla="*/ 0 h 3004457"/>
              <a:gd name="connsiteX1" fmla="*/ 5065486 w 5065486"/>
              <a:gd name="connsiteY1" fmla="*/ 0 h 3004457"/>
              <a:gd name="connsiteX2" fmla="*/ 5065485 w 5065486"/>
              <a:gd name="connsiteY2" fmla="*/ 1509485 h 3004457"/>
              <a:gd name="connsiteX3" fmla="*/ 5065486 w 5065486"/>
              <a:gd name="connsiteY3" fmla="*/ 3004457 h 3004457"/>
              <a:gd name="connsiteX4" fmla="*/ 0 w 5065486"/>
              <a:gd name="connsiteY4" fmla="*/ 3004457 h 3004457"/>
              <a:gd name="connsiteX5" fmla="*/ 0 w 5065486"/>
              <a:gd name="connsiteY5" fmla="*/ 0 h 3004457"/>
              <a:gd name="connsiteX0" fmla="*/ 0 w 5065486"/>
              <a:gd name="connsiteY0" fmla="*/ 0 h 3048000"/>
              <a:gd name="connsiteX1" fmla="*/ 5065486 w 5065486"/>
              <a:gd name="connsiteY1" fmla="*/ 0 h 3048000"/>
              <a:gd name="connsiteX2" fmla="*/ 5065485 w 5065486"/>
              <a:gd name="connsiteY2" fmla="*/ 1509485 h 3048000"/>
              <a:gd name="connsiteX3" fmla="*/ 3715657 w 5065486"/>
              <a:gd name="connsiteY3" fmla="*/ 3048000 h 3048000"/>
              <a:gd name="connsiteX4" fmla="*/ 0 w 5065486"/>
              <a:gd name="connsiteY4" fmla="*/ 3004457 h 3048000"/>
              <a:gd name="connsiteX5" fmla="*/ 0 w 5065486"/>
              <a:gd name="connsiteY5" fmla="*/ 0 h 3048000"/>
              <a:gd name="connsiteX0" fmla="*/ 0 w 5065486"/>
              <a:gd name="connsiteY0" fmla="*/ 0 h 3048000"/>
              <a:gd name="connsiteX1" fmla="*/ 5065486 w 5065486"/>
              <a:gd name="connsiteY1" fmla="*/ 0 h 3048000"/>
              <a:gd name="connsiteX2" fmla="*/ 5065485 w 5065486"/>
              <a:gd name="connsiteY2" fmla="*/ 1509485 h 3048000"/>
              <a:gd name="connsiteX3" fmla="*/ 3715657 w 5065486"/>
              <a:gd name="connsiteY3" fmla="*/ 3048000 h 3048000"/>
              <a:gd name="connsiteX4" fmla="*/ 0 w 5065486"/>
              <a:gd name="connsiteY4" fmla="*/ 3004457 h 3048000"/>
              <a:gd name="connsiteX5" fmla="*/ 0 w 5065486"/>
              <a:gd name="connsiteY5" fmla="*/ 0 h 3048000"/>
              <a:gd name="connsiteX0" fmla="*/ 0 w 5065486"/>
              <a:gd name="connsiteY0" fmla="*/ 0 h 3048000"/>
              <a:gd name="connsiteX1" fmla="*/ 5065486 w 5065486"/>
              <a:gd name="connsiteY1" fmla="*/ 0 h 3048000"/>
              <a:gd name="connsiteX2" fmla="*/ 5065485 w 5065486"/>
              <a:gd name="connsiteY2" fmla="*/ 1509485 h 3048000"/>
              <a:gd name="connsiteX3" fmla="*/ 3715657 w 5065486"/>
              <a:gd name="connsiteY3" fmla="*/ 3048000 h 3048000"/>
              <a:gd name="connsiteX4" fmla="*/ 0 w 5065486"/>
              <a:gd name="connsiteY4" fmla="*/ 3004457 h 3048000"/>
              <a:gd name="connsiteX5" fmla="*/ 0 w 5065486"/>
              <a:gd name="connsiteY5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5486" h="3048000">
                <a:moveTo>
                  <a:pt x="0" y="0"/>
                </a:moveTo>
                <a:lnTo>
                  <a:pt x="5065486" y="0"/>
                </a:lnTo>
                <a:cubicBezTo>
                  <a:pt x="5065486" y="503162"/>
                  <a:pt x="5065485" y="1006323"/>
                  <a:pt x="5065485" y="1509485"/>
                </a:cubicBezTo>
                <a:cubicBezTo>
                  <a:pt x="4614635" y="2020509"/>
                  <a:pt x="4141107" y="2549676"/>
                  <a:pt x="3715657" y="3048000"/>
                </a:cubicBezTo>
                <a:lnTo>
                  <a:pt x="0" y="3004457"/>
                </a:lnTo>
                <a:lnTo>
                  <a:pt x="0" y="0"/>
                </a:lnTo>
                <a:close/>
              </a:path>
            </a:pathLst>
          </a:custGeom>
          <a:solidFill>
            <a:srgbClr val="176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46600" y="5367336"/>
            <a:ext cx="7645400" cy="449263"/>
          </a:xfrm>
          <a:custGeom>
            <a:avLst/>
            <a:gdLst>
              <a:gd name="connsiteX0" fmla="*/ 0 w 7645400"/>
              <a:gd name="connsiteY0" fmla="*/ 0 h 444500"/>
              <a:gd name="connsiteX1" fmla="*/ 7645400 w 7645400"/>
              <a:gd name="connsiteY1" fmla="*/ 0 h 444500"/>
              <a:gd name="connsiteX2" fmla="*/ 7645400 w 7645400"/>
              <a:gd name="connsiteY2" fmla="*/ 444500 h 444500"/>
              <a:gd name="connsiteX3" fmla="*/ 0 w 7645400"/>
              <a:gd name="connsiteY3" fmla="*/ 444500 h 444500"/>
              <a:gd name="connsiteX4" fmla="*/ 0 w 7645400"/>
              <a:gd name="connsiteY4" fmla="*/ 0 h 444500"/>
              <a:gd name="connsiteX0" fmla="*/ 0 w 7645400"/>
              <a:gd name="connsiteY0" fmla="*/ 0 h 444500"/>
              <a:gd name="connsiteX1" fmla="*/ 344488 w 7645400"/>
              <a:gd name="connsiteY1" fmla="*/ 0 h 444500"/>
              <a:gd name="connsiteX2" fmla="*/ 7645400 w 7645400"/>
              <a:gd name="connsiteY2" fmla="*/ 0 h 444500"/>
              <a:gd name="connsiteX3" fmla="*/ 7645400 w 7645400"/>
              <a:gd name="connsiteY3" fmla="*/ 444500 h 444500"/>
              <a:gd name="connsiteX4" fmla="*/ 0 w 7645400"/>
              <a:gd name="connsiteY4" fmla="*/ 444500 h 444500"/>
              <a:gd name="connsiteX5" fmla="*/ 0 w 7645400"/>
              <a:gd name="connsiteY5" fmla="*/ 0 h 444500"/>
              <a:gd name="connsiteX0" fmla="*/ 190500 w 7645400"/>
              <a:gd name="connsiteY0" fmla="*/ 195263 h 444500"/>
              <a:gd name="connsiteX1" fmla="*/ 344488 w 7645400"/>
              <a:gd name="connsiteY1" fmla="*/ 0 h 444500"/>
              <a:gd name="connsiteX2" fmla="*/ 7645400 w 7645400"/>
              <a:gd name="connsiteY2" fmla="*/ 0 h 444500"/>
              <a:gd name="connsiteX3" fmla="*/ 7645400 w 7645400"/>
              <a:gd name="connsiteY3" fmla="*/ 444500 h 444500"/>
              <a:gd name="connsiteX4" fmla="*/ 0 w 7645400"/>
              <a:gd name="connsiteY4" fmla="*/ 444500 h 444500"/>
              <a:gd name="connsiteX5" fmla="*/ 190500 w 7645400"/>
              <a:gd name="connsiteY5" fmla="*/ 195263 h 444500"/>
              <a:gd name="connsiteX0" fmla="*/ 190500 w 7645400"/>
              <a:gd name="connsiteY0" fmla="*/ 200026 h 449263"/>
              <a:gd name="connsiteX1" fmla="*/ 449263 w 7645400"/>
              <a:gd name="connsiteY1" fmla="*/ 0 h 449263"/>
              <a:gd name="connsiteX2" fmla="*/ 7645400 w 7645400"/>
              <a:gd name="connsiteY2" fmla="*/ 4763 h 449263"/>
              <a:gd name="connsiteX3" fmla="*/ 7645400 w 7645400"/>
              <a:gd name="connsiteY3" fmla="*/ 449263 h 449263"/>
              <a:gd name="connsiteX4" fmla="*/ 0 w 7645400"/>
              <a:gd name="connsiteY4" fmla="*/ 449263 h 449263"/>
              <a:gd name="connsiteX5" fmla="*/ 190500 w 7645400"/>
              <a:gd name="connsiteY5" fmla="*/ 200026 h 449263"/>
              <a:gd name="connsiteX0" fmla="*/ 266700 w 7645400"/>
              <a:gd name="connsiteY0" fmla="*/ 180976 h 449263"/>
              <a:gd name="connsiteX1" fmla="*/ 449263 w 7645400"/>
              <a:gd name="connsiteY1" fmla="*/ 0 h 449263"/>
              <a:gd name="connsiteX2" fmla="*/ 7645400 w 7645400"/>
              <a:gd name="connsiteY2" fmla="*/ 4763 h 449263"/>
              <a:gd name="connsiteX3" fmla="*/ 7645400 w 7645400"/>
              <a:gd name="connsiteY3" fmla="*/ 449263 h 449263"/>
              <a:gd name="connsiteX4" fmla="*/ 0 w 7645400"/>
              <a:gd name="connsiteY4" fmla="*/ 449263 h 449263"/>
              <a:gd name="connsiteX5" fmla="*/ 266700 w 7645400"/>
              <a:gd name="connsiteY5" fmla="*/ 180976 h 44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5400" h="449263">
                <a:moveTo>
                  <a:pt x="266700" y="180976"/>
                </a:moveTo>
                <a:lnTo>
                  <a:pt x="449263" y="0"/>
                </a:lnTo>
                <a:lnTo>
                  <a:pt x="7645400" y="4763"/>
                </a:lnTo>
                <a:lnTo>
                  <a:pt x="7645400" y="449263"/>
                </a:lnTo>
                <a:lnTo>
                  <a:pt x="0" y="449263"/>
                </a:lnTo>
                <a:lnTo>
                  <a:pt x="266700" y="18097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0" y="5300250"/>
            <a:ext cx="4429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ДОКЛАД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Заведующего отделом по организации защиты населения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Гапонова Алексея Алексеевича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" y="1720125"/>
            <a:ext cx="11722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n>
                  <a:solidFill>
                    <a:schemeClr val="bg1"/>
                  </a:solidFill>
                </a:ln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 безаварийном пропуске паводковых вод в период весеннего половодья в 2026 году</a:t>
            </a:r>
            <a:endParaRPr lang="ru-RU" sz="5400" b="1" dirty="0">
              <a:ln>
                <a:solidFill>
                  <a:schemeClr val="bg1"/>
                </a:solidFill>
              </a:ln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0000" y="234731"/>
            <a:ext cx="461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Администрация городского округа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города Калуги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1" y="168550"/>
            <a:ext cx="923077" cy="10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8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9119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6717812"/>
            <a:ext cx="12192000" cy="101601"/>
          </a:xfrm>
          <a:prstGeom prst="rect">
            <a:avLst/>
          </a:prstGeom>
          <a:solidFill>
            <a:srgbClr val="E87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63724"/>
            <a:ext cx="12192000" cy="101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с двумя скругленными противолежащими углами 52"/>
          <p:cNvSpPr/>
          <p:nvPr/>
        </p:nvSpPr>
        <p:spPr>
          <a:xfrm>
            <a:off x="0" y="0"/>
            <a:ext cx="2675323" cy="622524"/>
          </a:xfrm>
          <a:prstGeom prst="round2DiagRect">
            <a:avLst/>
          </a:prstGeom>
          <a:solidFill>
            <a:srgbClr val="458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Сценарий 1</a:t>
            </a:r>
            <a:endParaRPr lang="ru-RU" sz="16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374137"/>
              </p:ext>
            </p:extLst>
          </p:nvPr>
        </p:nvGraphicFramePr>
        <p:xfrm>
          <a:off x="108308" y="995710"/>
          <a:ext cx="9078824" cy="3274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575"/>
                <a:gridCol w="6090249"/>
              </a:tblGrid>
              <a:tr h="840264"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Уровень подъема м.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В зону подтопления попадают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74000"/>
                      </a:schemeClr>
                    </a:solidFill>
                  </a:tcPr>
                </a:tc>
              </a:tr>
              <a:tr h="486820"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4-9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13 хозяйственных объектов,</a:t>
                      </a:r>
                      <a:r>
                        <a:rPr lang="ru-RU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в том числе: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alpha val="74000"/>
                      </a:schemeClr>
                    </a:solidFill>
                  </a:tcPr>
                </a:tc>
              </a:tr>
              <a:tr h="48682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10 скважин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</a:tr>
              <a:tr h="48682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Станция технической воды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</a:tr>
              <a:tr h="48682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Горизонтальный насос ГНС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</a:tr>
              <a:tr h="48682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Каптаж ГНС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3" name="Рисунок 3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84" y="1017916"/>
            <a:ext cx="843852" cy="7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1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9119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6717812"/>
            <a:ext cx="12192000" cy="101601"/>
          </a:xfrm>
          <a:prstGeom prst="rect">
            <a:avLst/>
          </a:prstGeom>
          <a:solidFill>
            <a:srgbClr val="E87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63724"/>
            <a:ext cx="12192000" cy="101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с двумя скругленными противолежащими углами 52"/>
          <p:cNvSpPr/>
          <p:nvPr/>
        </p:nvSpPr>
        <p:spPr>
          <a:xfrm>
            <a:off x="0" y="0"/>
            <a:ext cx="2675323" cy="622524"/>
          </a:xfrm>
          <a:prstGeom prst="round2DiagRect">
            <a:avLst/>
          </a:prstGeom>
          <a:solidFill>
            <a:srgbClr val="458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Сценарий 2</a:t>
            </a:r>
            <a:endParaRPr lang="ru-RU" sz="16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957556"/>
              </p:ext>
            </p:extLst>
          </p:nvPr>
        </p:nvGraphicFramePr>
        <p:xfrm>
          <a:off x="108308" y="995710"/>
          <a:ext cx="9078824" cy="278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575"/>
                <a:gridCol w="6090249"/>
              </a:tblGrid>
              <a:tr h="840264"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Уровень подъема м.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В зону подтопления попадают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74000"/>
                      </a:schemeClr>
                    </a:solidFill>
                  </a:tcPr>
                </a:tc>
              </a:tr>
              <a:tr h="486820"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9-11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19 технических</a:t>
                      </a:r>
                      <a:r>
                        <a:rPr lang="ru-RU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объектов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alpha val="74000"/>
                      </a:schemeClr>
                    </a:solidFill>
                  </a:tcPr>
                </a:tc>
              </a:tr>
              <a:tr h="48682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2 МКД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</a:tr>
              <a:tr h="48682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2 объекта экономики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</a:tr>
              <a:tr h="48682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660 человек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3" name="Рисунок 3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84" y="1017916"/>
            <a:ext cx="843852" cy="784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69" y="3243531"/>
            <a:ext cx="607447" cy="60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5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29119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6717812"/>
            <a:ext cx="12192000" cy="101601"/>
          </a:xfrm>
          <a:prstGeom prst="rect">
            <a:avLst/>
          </a:prstGeom>
          <a:solidFill>
            <a:srgbClr val="E87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63724"/>
            <a:ext cx="12192000" cy="101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с двумя скругленными противолежащими углами 52"/>
          <p:cNvSpPr/>
          <p:nvPr/>
        </p:nvSpPr>
        <p:spPr>
          <a:xfrm>
            <a:off x="0" y="0"/>
            <a:ext cx="2675323" cy="622524"/>
          </a:xfrm>
          <a:prstGeom prst="round2DiagRect">
            <a:avLst/>
          </a:prstGeom>
          <a:solidFill>
            <a:srgbClr val="458D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 Black" panose="020B0A04020102020204" pitchFamily="34" charset="0"/>
              </a:rPr>
              <a:t>Сценарий 3</a:t>
            </a:r>
            <a:endParaRPr lang="ru-RU" sz="16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969746"/>
              </p:ext>
            </p:extLst>
          </p:nvPr>
        </p:nvGraphicFramePr>
        <p:xfrm>
          <a:off x="108308" y="995710"/>
          <a:ext cx="9078824" cy="278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575"/>
                <a:gridCol w="6090249"/>
              </a:tblGrid>
              <a:tr h="840264"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Уровень подъема м.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В зону подтопления попадают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alpha val="74000"/>
                      </a:schemeClr>
                    </a:solidFill>
                  </a:tcPr>
                </a:tc>
              </a:tr>
              <a:tr h="486820"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До</a:t>
                      </a:r>
                      <a:r>
                        <a:rPr lang="ru-RU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13,5 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26</a:t>
                      </a:r>
                      <a:r>
                        <a:rPr lang="ru-RU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 жилых домов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alpha val="74000"/>
                      </a:schemeClr>
                    </a:solidFill>
                  </a:tcPr>
                </a:tc>
              </a:tr>
              <a:tr h="48682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4 участка автомобильных дорог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</a:tr>
              <a:tr h="48682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4 объекта экономики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</a:tr>
              <a:tr h="48682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Более 1000 человек</a:t>
                      </a:r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solidFill>
                      <a:schemeClr val="bg2">
                        <a:alpha val="74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3" name="Рисунок 3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84" y="1017916"/>
            <a:ext cx="843852" cy="784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63" y="3211740"/>
            <a:ext cx="607447" cy="60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8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6717812"/>
            <a:ext cx="12192000" cy="101601"/>
          </a:xfrm>
          <a:prstGeom prst="rect">
            <a:avLst/>
          </a:prstGeom>
          <a:solidFill>
            <a:srgbClr val="E87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63724"/>
            <a:ext cx="12192000" cy="101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1"/>
          <a:stretch/>
        </p:blipFill>
        <p:spPr>
          <a:xfrm>
            <a:off x="4600573" y="336430"/>
            <a:ext cx="4255665" cy="2328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t="19794" r="13990" b="18762"/>
          <a:stretch/>
        </p:blipFill>
        <p:spPr>
          <a:xfrm>
            <a:off x="8020050" y="310537"/>
            <a:ext cx="4171950" cy="226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4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6" b="31356"/>
          <a:stretch/>
        </p:blipFill>
        <p:spPr>
          <a:xfrm>
            <a:off x="4594067" y="2451382"/>
            <a:ext cx="3831541" cy="228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" t="9939" r="-268" b="8219"/>
          <a:stretch/>
        </p:blipFill>
        <p:spPr>
          <a:xfrm>
            <a:off x="4661240" y="4439722"/>
            <a:ext cx="3553830" cy="2181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3" b="12346"/>
          <a:stretch/>
        </p:blipFill>
        <p:spPr>
          <a:xfrm>
            <a:off x="7986712" y="4439722"/>
            <a:ext cx="4185809" cy="2180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380520"/>
              </p:ext>
            </p:extLst>
          </p:nvPr>
        </p:nvGraphicFramePr>
        <p:xfrm>
          <a:off x="155574" y="520279"/>
          <a:ext cx="4200765" cy="5929310"/>
        </p:xfrm>
        <a:graphic>
          <a:graphicData uri="http://schemas.openxmlformats.org/drawingml/2006/table">
            <a:tbl>
              <a:tblPr/>
              <a:tblGrid>
                <a:gridCol w="607133"/>
                <a:gridCol w="2305627"/>
                <a:gridCol w="585010"/>
                <a:gridCol w="702995"/>
              </a:tblGrid>
              <a:tr h="221550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Группировка сил и средств ГЗ ТП РСЧС, </a:t>
                      </a: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привлекаемых к проведению противопаводковых мероприятий на территории городского округа города Калуги</a:t>
                      </a:r>
                    </a:p>
                  </a:txBody>
                  <a:tcPr marL="47361" marR="4736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93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организации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(чел)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Техника (ед)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14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МБУ «СМЭУ»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itchFamily="18" charset="0"/>
                        </a:rPr>
                        <a:t>29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091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МУП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«Калугаспецавтодор»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14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МУП «Калугатеплосеть»  г.Калуги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093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ГП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«Калугаоблводоканал»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093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МУП ГЭТ «УКТ» г.Калуги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523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ФГБУ «Центральное управление по гидрометеорологии и мониторингу окружающей среды» (по согласованию)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18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КГЭС филиала «Калугаэнерго» ПАО «МРСК Центра и Приволжья»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согласованию)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18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Приокские РЭС ПО филиала «Калугаэнерго» ПАО «МРСК Центра и Приволжья»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согласованию)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093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МБУ «Зеленстрой»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18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ГБУЗ КО «Региональный центр скорой медицинской помощи и медицины катастроф»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согласованию)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18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 АО «Газпром    газораспределение Калуга» в г. Калуге (по согласованию)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187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УМВД России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городу Калуге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согласованию)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14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МКУ «Служба спасения» г. Калуги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140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по организации защиты населения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091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ПСО ФПС ГПС ГУ МЧС России по Калужской области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0935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                                                         ИТОГО:</a:t>
                      </a:r>
                      <a:endParaRPr kumimoji="0" lang="ru-RU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396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6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47361" marR="473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0" b="5313"/>
          <a:stretch/>
        </p:blipFill>
        <p:spPr>
          <a:xfrm>
            <a:off x="8215070" y="2440123"/>
            <a:ext cx="3910642" cy="2277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467730" y="-38256"/>
            <a:ext cx="469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Администрация городского округа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города Калуги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" y="1273"/>
            <a:ext cx="436139" cy="51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9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"/>
            <a:ext cx="12192000" cy="68567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730" y="-38256"/>
            <a:ext cx="469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Администрация городского округа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города Калуги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" y="1273"/>
            <a:ext cx="436139" cy="519006"/>
          </a:xfrm>
          <a:prstGeom prst="rect">
            <a:avLst/>
          </a:prstGeom>
        </p:spPr>
      </p:pic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078218"/>
              </p:ext>
            </p:extLst>
          </p:nvPr>
        </p:nvGraphicFramePr>
        <p:xfrm>
          <a:off x="117316" y="520279"/>
          <a:ext cx="11741308" cy="5999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9386"/>
                <a:gridCol w="3770961"/>
                <a:gridCol w="3770961"/>
              </a:tblGrid>
              <a:tr h="10416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Фактический адрес учреждения, контактный телефон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Наименование учреждения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7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Вместимость (номеров, корпусов, классов/человек)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74000"/>
                      </a:schemeClr>
                    </a:solidFill>
                  </a:tcPr>
                </a:tc>
              </a:tr>
              <a:tr h="917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248915,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г. Калуга,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дер. 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Мстихино</a:t>
                      </a: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МБОУ </a:t>
                      </a:r>
                      <a:b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ДО ДООЦ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«Белка»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г. Калуги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 корпуса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150 чел.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</a:tr>
              <a:tr h="10052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248000,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г. Калуга,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с. Пригородного лесничества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ГАУ ДО КО «Спортивная школа олимпийского резерва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«Орленок»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корпуса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чел.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</a:tr>
              <a:tr h="7539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248000,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г. Калуга, территория Городского Бора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Структурное подразделение ГАУ КО «Центр «Развитие» «Центр отдыха и оздоровления детей и молодёжи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«Сокол»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корпуса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160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чел.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</a:tr>
              <a:tr h="7539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249101,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г. Калуга, д. Мстихино, ул. Хвойная, д. 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ООО «Санаторий – профилакторий </a:t>
                      </a: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Строитель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»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корпуса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200 чел.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</a:tr>
              <a:tr h="10052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248915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г. Калуга,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д. Мстихино, ул.Вербная, д.1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Филиал ГАУ КО «Центр «Развитие» «Загородный оздоровительный лагерь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«Витязь»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корпуса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 чел.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74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11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6717812"/>
            <a:ext cx="12192000" cy="101601"/>
          </a:xfrm>
          <a:prstGeom prst="rect">
            <a:avLst/>
          </a:prstGeom>
          <a:solidFill>
            <a:srgbClr val="E87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63724"/>
            <a:ext cx="12192000" cy="101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0"/>
          <a:stretch/>
        </p:blipFill>
        <p:spPr>
          <a:xfrm>
            <a:off x="6781345" y="427001"/>
            <a:ext cx="4940755" cy="2816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5" t="10964" r="855" b="7931"/>
          <a:stretch/>
        </p:blipFill>
        <p:spPr>
          <a:xfrm>
            <a:off x="323665" y="3476877"/>
            <a:ext cx="5010229" cy="3047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D:\ГО и ЧС\МБУ ''СМЭУ''\Кулаков ДА\ШТ, КШТ СМЭУ\ТСУ Яглово 2024\Фото\1708512026827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1" t="11682" r="17231" b="6052"/>
          <a:stretch/>
        </p:blipFill>
        <p:spPr bwMode="auto">
          <a:xfrm>
            <a:off x="6682495" y="3484131"/>
            <a:ext cx="4996630" cy="3053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89149" y="6030675"/>
            <a:ext cx="4840076" cy="476052"/>
          </a:xfrm>
          <a:prstGeom prst="round2DiagRect">
            <a:avLst/>
          </a:prstGeom>
          <a:solidFill>
            <a:srgbClr val="FFFF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Проведение разъяснительной работы с населением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6824320" y="2821097"/>
            <a:ext cx="4897780" cy="470346"/>
          </a:xfrm>
          <a:prstGeom prst="round2DiagRect">
            <a:avLst/>
          </a:prstGeom>
          <a:solidFill>
            <a:srgbClr val="FFFF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Оповещение населения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6682494" y="6033527"/>
            <a:ext cx="4918955" cy="470347"/>
          </a:xfrm>
          <a:prstGeom prst="round2DiagRect">
            <a:avLst/>
          </a:prstGeom>
          <a:solidFill>
            <a:srgbClr val="FFFF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Координации действий дежурных и диспетчерских служб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730" y="-38256"/>
            <a:ext cx="469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Администрация городского округа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города Калуги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" y="1273"/>
            <a:ext cx="436139" cy="5190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28098" b="41241"/>
          <a:stretch/>
        </p:blipFill>
        <p:spPr>
          <a:xfrm>
            <a:off x="389149" y="536528"/>
            <a:ext cx="4928419" cy="2811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90379" y="2820896"/>
            <a:ext cx="4964801" cy="470347"/>
          </a:xfrm>
          <a:prstGeom prst="round2DiagRect">
            <a:avLst/>
          </a:prstGeom>
          <a:solidFill>
            <a:srgbClr val="FFFF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Размещение информации о паводке</a:t>
            </a:r>
            <a:endParaRPr lang="ru-RU" sz="1400" b="1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4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"/>
            <a:ext cx="12192000" cy="685672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6717812"/>
            <a:ext cx="12192000" cy="101601"/>
          </a:xfrm>
          <a:prstGeom prst="rect">
            <a:avLst/>
          </a:prstGeom>
          <a:solidFill>
            <a:srgbClr val="E87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63724"/>
            <a:ext cx="12192000" cy="101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67730" y="-38256"/>
            <a:ext cx="469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Администрация городского округа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города Калуги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" y="1273"/>
            <a:ext cx="436139" cy="5190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7"/>
          <a:stretch/>
        </p:blipFill>
        <p:spPr>
          <a:xfrm>
            <a:off x="6399203" y="47290"/>
            <a:ext cx="5426805" cy="349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5" r="10035" b="14710"/>
          <a:stretch/>
        </p:blipFill>
        <p:spPr>
          <a:xfrm>
            <a:off x="31591" y="720337"/>
            <a:ext cx="6216809" cy="3242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9" b="24785"/>
          <a:stretch/>
        </p:blipFill>
        <p:spPr>
          <a:xfrm>
            <a:off x="4116947" y="3517871"/>
            <a:ext cx="8075053" cy="2993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262427" y="4409674"/>
            <a:ext cx="3854519" cy="1676801"/>
          </a:xfrm>
          <a:prstGeom prst="round2DiagRect">
            <a:avLst/>
          </a:prstGeom>
          <a:solidFill>
            <a:srgbClr val="193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Смотр сил и средств</a:t>
            </a:r>
            <a:endParaRPr lang="ru-RU" sz="28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10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46600" y="5816599"/>
            <a:ext cx="1066800" cy="449263"/>
          </a:xfrm>
          <a:custGeom>
            <a:avLst/>
            <a:gdLst>
              <a:gd name="connsiteX0" fmla="*/ 0 w 1066800"/>
              <a:gd name="connsiteY0" fmla="*/ 0 h 449263"/>
              <a:gd name="connsiteX1" fmla="*/ 1066800 w 1066800"/>
              <a:gd name="connsiteY1" fmla="*/ 0 h 449263"/>
              <a:gd name="connsiteX2" fmla="*/ 1066800 w 1066800"/>
              <a:gd name="connsiteY2" fmla="*/ 449263 h 449263"/>
              <a:gd name="connsiteX3" fmla="*/ 0 w 1066800"/>
              <a:gd name="connsiteY3" fmla="*/ 449263 h 449263"/>
              <a:gd name="connsiteX4" fmla="*/ 0 w 1066800"/>
              <a:gd name="connsiteY4" fmla="*/ 0 h 449263"/>
              <a:gd name="connsiteX0" fmla="*/ 0 w 1066800"/>
              <a:gd name="connsiteY0" fmla="*/ 0 h 449263"/>
              <a:gd name="connsiteX1" fmla="*/ 1066800 w 1066800"/>
              <a:gd name="connsiteY1" fmla="*/ 0 h 449263"/>
              <a:gd name="connsiteX2" fmla="*/ 1066800 w 1066800"/>
              <a:gd name="connsiteY2" fmla="*/ 449263 h 449263"/>
              <a:gd name="connsiteX3" fmla="*/ 340519 w 1066800"/>
              <a:gd name="connsiteY3" fmla="*/ 370682 h 449263"/>
              <a:gd name="connsiteX4" fmla="*/ 0 w 1066800"/>
              <a:gd name="connsiteY4" fmla="*/ 0 h 44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800" h="449263">
                <a:moveTo>
                  <a:pt x="0" y="0"/>
                </a:moveTo>
                <a:lnTo>
                  <a:pt x="1066800" y="0"/>
                </a:lnTo>
                <a:lnTo>
                  <a:pt x="1066800" y="449263"/>
                </a:lnTo>
                <a:lnTo>
                  <a:pt x="340519" y="370682"/>
                </a:lnTo>
                <a:lnTo>
                  <a:pt x="0" y="0"/>
                </a:lnTo>
                <a:close/>
              </a:path>
            </a:pathLst>
          </a:custGeom>
          <a:solidFill>
            <a:srgbClr val="CE6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797300" y="2120900"/>
            <a:ext cx="8394700" cy="4737100"/>
          </a:xfrm>
          <a:custGeom>
            <a:avLst/>
            <a:gdLst>
              <a:gd name="connsiteX0" fmla="*/ 0 w 6096000"/>
              <a:gd name="connsiteY0" fmla="*/ 0 h 3733800"/>
              <a:gd name="connsiteX1" fmla="*/ 6096000 w 6096000"/>
              <a:gd name="connsiteY1" fmla="*/ 0 h 3733800"/>
              <a:gd name="connsiteX2" fmla="*/ 6096000 w 6096000"/>
              <a:gd name="connsiteY2" fmla="*/ 3733800 h 3733800"/>
              <a:gd name="connsiteX3" fmla="*/ 0 w 6096000"/>
              <a:gd name="connsiteY3" fmla="*/ 3733800 h 3733800"/>
              <a:gd name="connsiteX4" fmla="*/ 0 w 6096000"/>
              <a:gd name="connsiteY4" fmla="*/ 0 h 3733800"/>
              <a:gd name="connsiteX0" fmla="*/ 2844800 w 6096000"/>
              <a:gd name="connsiteY0" fmla="*/ 1943100 h 3733800"/>
              <a:gd name="connsiteX1" fmla="*/ 6096000 w 6096000"/>
              <a:gd name="connsiteY1" fmla="*/ 0 h 3733800"/>
              <a:gd name="connsiteX2" fmla="*/ 6096000 w 6096000"/>
              <a:gd name="connsiteY2" fmla="*/ 3733800 h 3733800"/>
              <a:gd name="connsiteX3" fmla="*/ 0 w 6096000"/>
              <a:gd name="connsiteY3" fmla="*/ 3733800 h 3733800"/>
              <a:gd name="connsiteX4" fmla="*/ 2844800 w 6096000"/>
              <a:gd name="connsiteY4" fmla="*/ 1943100 h 3733800"/>
              <a:gd name="connsiteX0" fmla="*/ 2844800 w 6096000"/>
              <a:gd name="connsiteY0" fmla="*/ 950850 h 2741550"/>
              <a:gd name="connsiteX1" fmla="*/ 6096000 w 6096000"/>
              <a:gd name="connsiteY1" fmla="*/ 0 h 2741550"/>
              <a:gd name="connsiteX2" fmla="*/ 6096000 w 6096000"/>
              <a:gd name="connsiteY2" fmla="*/ 2741550 h 2741550"/>
              <a:gd name="connsiteX3" fmla="*/ 0 w 6096000"/>
              <a:gd name="connsiteY3" fmla="*/ 2741550 h 2741550"/>
              <a:gd name="connsiteX4" fmla="*/ 2844800 w 6096000"/>
              <a:gd name="connsiteY4" fmla="*/ 950850 h 274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2741550">
                <a:moveTo>
                  <a:pt x="2844800" y="950850"/>
                </a:moveTo>
                <a:lnTo>
                  <a:pt x="6096000" y="0"/>
                </a:lnTo>
                <a:lnTo>
                  <a:pt x="6096000" y="2741550"/>
                </a:lnTo>
                <a:lnTo>
                  <a:pt x="0" y="2741550"/>
                </a:lnTo>
                <a:lnTo>
                  <a:pt x="2844800" y="9508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473200"/>
            <a:ext cx="12192000" cy="3620862"/>
          </a:xfrm>
          <a:custGeom>
            <a:avLst/>
            <a:gdLst>
              <a:gd name="connsiteX0" fmla="*/ 0 w 5065486"/>
              <a:gd name="connsiteY0" fmla="*/ 0 h 3004457"/>
              <a:gd name="connsiteX1" fmla="*/ 5065486 w 5065486"/>
              <a:gd name="connsiteY1" fmla="*/ 0 h 3004457"/>
              <a:gd name="connsiteX2" fmla="*/ 5065486 w 5065486"/>
              <a:gd name="connsiteY2" fmla="*/ 3004457 h 3004457"/>
              <a:gd name="connsiteX3" fmla="*/ 0 w 5065486"/>
              <a:gd name="connsiteY3" fmla="*/ 3004457 h 3004457"/>
              <a:gd name="connsiteX4" fmla="*/ 0 w 5065486"/>
              <a:gd name="connsiteY4" fmla="*/ 0 h 3004457"/>
              <a:gd name="connsiteX0" fmla="*/ 0 w 5065486"/>
              <a:gd name="connsiteY0" fmla="*/ 0 h 3004457"/>
              <a:gd name="connsiteX1" fmla="*/ 5065486 w 5065486"/>
              <a:gd name="connsiteY1" fmla="*/ 0 h 3004457"/>
              <a:gd name="connsiteX2" fmla="*/ 5065485 w 5065486"/>
              <a:gd name="connsiteY2" fmla="*/ 1509485 h 3004457"/>
              <a:gd name="connsiteX3" fmla="*/ 5065486 w 5065486"/>
              <a:gd name="connsiteY3" fmla="*/ 3004457 h 3004457"/>
              <a:gd name="connsiteX4" fmla="*/ 0 w 5065486"/>
              <a:gd name="connsiteY4" fmla="*/ 3004457 h 3004457"/>
              <a:gd name="connsiteX5" fmla="*/ 0 w 5065486"/>
              <a:gd name="connsiteY5" fmla="*/ 0 h 3004457"/>
              <a:gd name="connsiteX0" fmla="*/ 0 w 5065486"/>
              <a:gd name="connsiteY0" fmla="*/ 0 h 3048000"/>
              <a:gd name="connsiteX1" fmla="*/ 5065486 w 5065486"/>
              <a:gd name="connsiteY1" fmla="*/ 0 h 3048000"/>
              <a:gd name="connsiteX2" fmla="*/ 5065485 w 5065486"/>
              <a:gd name="connsiteY2" fmla="*/ 1509485 h 3048000"/>
              <a:gd name="connsiteX3" fmla="*/ 3715657 w 5065486"/>
              <a:gd name="connsiteY3" fmla="*/ 3048000 h 3048000"/>
              <a:gd name="connsiteX4" fmla="*/ 0 w 5065486"/>
              <a:gd name="connsiteY4" fmla="*/ 3004457 h 3048000"/>
              <a:gd name="connsiteX5" fmla="*/ 0 w 5065486"/>
              <a:gd name="connsiteY5" fmla="*/ 0 h 3048000"/>
              <a:gd name="connsiteX0" fmla="*/ 0 w 5065486"/>
              <a:gd name="connsiteY0" fmla="*/ 0 h 3048000"/>
              <a:gd name="connsiteX1" fmla="*/ 5065486 w 5065486"/>
              <a:gd name="connsiteY1" fmla="*/ 0 h 3048000"/>
              <a:gd name="connsiteX2" fmla="*/ 5065485 w 5065486"/>
              <a:gd name="connsiteY2" fmla="*/ 1509485 h 3048000"/>
              <a:gd name="connsiteX3" fmla="*/ 3715657 w 5065486"/>
              <a:gd name="connsiteY3" fmla="*/ 3048000 h 3048000"/>
              <a:gd name="connsiteX4" fmla="*/ 0 w 5065486"/>
              <a:gd name="connsiteY4" fmla="*/ 3004457 h 3048000"/>
              <a:gd name="connsiteX5" fmla="*/ 0 w 5065486"/>
              <a:gd name="connsiteY5" fmla="*/ 0 h 3048000"/>
              <a:gd name="connsiteX0" fmla="*/ 0 w 5065486"/>
              <a:gd name="connsiteY0" fmla="*/ 0 h 3048000"/>
              <a:gd name="connsiteX1" fmla="*/ 5065486 w 5065486"/>
              <a:gd name="connsiteY1" fmla="*/ 0 h 3048000"/>
              <a:gd name="connsiteX2" fmla="*/ 5065485 w 5065486"/>
              <a:gd name="connsiteY2" fmla="*/ 1509485 h 3048000"/>
              <a:gd name="connsiteX3" fmla="*/ 3715657 w 5065486"/>
              <a:gd name="connsiteY3" fmla="*/ 3048000 h 3048000"/>
              <a:gd name="connsiteX4" fmla="*/ 0 w 5065486"/>
              <a:gd name="connsiteY4" fmla="*/ 3004457 h 3048000"/>
              <a:gd name="connsiteX5" fmla="*/ 0 w 5065486"/>
              <a:gd name="connsiteY5" fmla="*/ 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5486" h="3048000">
                <a:moveTo>
                  <a:pt x="0" y="0"/>
                </a:moveTo>
                <a:lnTo>
                  <a:pt x="5065486" y="0"/>
                </a:lnTo>
                <a:cubicBezTo>
                  <a:pt x="5065486" y="503162"/>
                  <a:pt x="5065485" y="1006323"/>
                  <a:pt x="5065485" y="1509485"/>
                </a:cubicBezTo>
                <a:cubicBezTo>
                  <a:pt x="4614635" y="2020509"/>
                  <a:pt x="4141107" y="2549676"/>
                  <a:pt x="3715657" y="3048000"/>
                </a:cubicBezTo>
                <a:lnTo>
                  <a:pt x="0" y="3004457"/>
                </a:lnTo>
                <a:lnTo>
                  <a:pt x="0" y="0"/>
                </a:lnTo>
                <a:close/>
              </a:path>
            </a:pathLst>
          </a:custGeom>
          <a:solidFill>
            <a:srgbClr val="176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546600" y="5367336"/>
            <a:ext cx="7645400" cy="449263"/>
          </a:xfrm>
          <a:custGeom>
            <a:avLst/>
            <a:gdLst>
              <a:gd name="connsiteX0" fmla="*/ 0 w 7645400"/>
              <a:gd name="connsiteY0" fmla="*/ 0 h 444500"/>
              <a:gd name="connsiteX1" fmla="*/ 7645400 w 7645400"/>
              <a:gd name="connsiteY1" fmla="*/ 0 h 444500"/>
              <a:gd name="connsiteX2" fmla="*/ 7645400 w 7645400"/>
              <a:gd name="connsiteY2" fmla="*/ 444500 h 444500"/>
              <a:gd name="connsiteX3" fmla="*/ 0 w 7645400"/>
              <a:gd name="connsiteY3" fmla="*/ 444500 h 444500"/>
              <a:gd name="connsiteX4" fmla="*/ 0 w 7645400"/>
              <a:gd name="connsiteY4" fmla="*/ 0 h 444500"/>
              <a:gd name="connsiteX0" fmla="*/ 0 w 7645400"/>
              <a:gd name="connsiteY0" fmla="*/ 0 h 444500"/>
              <a:gd name="connsiteX1" fmla="*/ 344488 w 7645400"/>
              <a:gd name="connsiteY1" fmla="*/ 0 h 444500"/>
              <a:gd name="connsiteX2" fmla="*/ 7645400 w 7645400"/>
              <a:gd name="connsiteY2" fmla="*/ 0 h 444500"/>
              <a:gd name="connsiteX3" fmla="*/ 7645400 w 7645400"/>
              <a:gd name="connsiteY3" fmla="*/ 444500 h 444500"/>
              <a:gd name="connsiteX4" fmla="*/ 0 w 7645400"/>
              <a:gd name="connsiteY4" fmla="*/ 444500 h 444500"/>
              <a:gd name="connsiteX5" fmla="*/ 0 w 7645400"/>
              <a:gd name="connsiteY5" fmla="*/ 0 h 444500"/>
              <a:gd name="connsiteX0" fmla="*/ 190500 w 7645400"/>
              <a:gd name="connsiteY0" fmla="*/ 195263 h 444500"/>
              <a:gd name="connsiteX1" fmla="*/ 344488 w 7645400"/>
              <a:gd name="connsiteY1" fmla="*/ 0 h 444500"/>
              <a:gd name="connsiteX2" fmla="*/ 7645400 w 7645400"/>
              <a:gd name="connsiteY2" fmla="*/ 0 h 444500"/>
              <a:gd name="connsiteX3" fmla="*/ 7645400 w 7645400"/>
              <a:gd name="connsiteY3" fmla="*/ 444500 h 444500"/>
              <a:gd name="connsiteX4" fmla="*/ 0 w 7645400"/>
              <a:gd name="connsiteY4" fmla="*/ 444500 h 444500"/>
              <a:gd name="connsiteX5" fmla="*/ 190500 w 7645400"/>
              <a:gd name="connsiteY5" fmla="*/ 195263 h 444500"/>
              <a:gd name="connsiteX0" fmla="*/ 190500 w 7645400"/>
              <a:gd name="connsiteY0" fmla="*/ 200026 h 449263"/>
              <a:gd name="connsiteX1" fmla="*/ 449263 w 7645400"/>
              <a:gd name="connsiteY1" fmla="*/ 0 h 449263"/>
              <a:gd name="connsiteX2" fmla="*/ 7645400 w 7645400"/>
              <a:gd name="connsiteY2" fmla="*/ 4763 h 449263"/>
              <a:gd name="connsiteX3" fmla="*/ 7645400 w 7645400"/>
              <a:gd name="connsiteY3" fmla="*/ 449263 h 449263"/>
              <a:gd name="connsiteX4" fmla="*/ 0 w 7645400"/>
              <a:gd name="connsiteY4" fmla="*/ 449263 h 449263"/>
              <a:gd name="connsiteX5" fmla="*/ 190500 w 7645400"/>
              <a:gd name="connsiteY5" fmla="*/ 200026 h 449263"/>
              <a:gd name="connsiteX0" fmla="*/ 266700 w 7645400"/>
              <a:gd name="connsiteY0" fmla="*/ 180976 h 449263"/>
              <a:gd name="connsiteX1" fmla="*/ 449263 w 7645400"/>
              <a:gd name="connsiteY1" fmla="*/ 0 h 449263"/>
              <a:gd name="connsiteX2" fmla="*/ 7645400 w 7645400"/>
              <a:gd name="connsiteY2" fmla="*/ 4763 h 449263"/>
              <a:gd name="connsiteX3" fmla="*/ 7645400 w 7645400"/>
              <a:gd name="connsiteY3" fmla="*/ 449263 h 449263"/>
              <a:gd name="connsiteX4" fmla="*/ 0 w 7645400"/>
              <a:gd name="connsiteY4" fmla="*/ 449263 h 449263"/>
              <a:gd name="connsiteX5" fmla="*/ 266700 w 7645400"/>
              <a:gd name="connsiteY5" fmla="*/ 180976 h 44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45400" h="449263">
                <a:moveTo>
                  <a:pt x="266700" y="180976"/>
                </a:moveTo>
                <a:lnTo>
                  <a:pt x="449263" y="0"/>
                </a:lnTo>
                <a:lnTo>
                  <a:pt x="7645400" y="4763"/>
                </a:lnTo>
                <a:lnTo>
                  <a:pt x="7645400" y="449263"/>
                </a:lnTo>
                <a:lnTo>
                  <a:pt x="0" y="449263"/>
                </a:lnTo>
                <a:lnTo>
                  <a:pt x="266700" y="18097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172738" y="2683466"/>
            <a:ext cx="11722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ln>
                  <a:solidFill>
                    <a:schemeClr val="bg1"/>
                  </a:solidFill>
                </a:ln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b="1" dirty="0">
              <a:ln>
                <a:solidFill>
                  <a:schemeClr val="bg1"/>
                </a:solidFill>
              </a:ln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0000" y="234731"/>
            <a:ext cx="461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Городская Управа города Калуги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1" y="168550"/>
            <a:ext cx="923077" cy="109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2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"/>
            <a:ext cx="12192000" cy="685672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6717812"/>
            <a:ext cx="12192000" cy="101601"/>
          </a:xfrm>
          <a:prstGeom prst="rect">
            <a:avLst/>
          </a:prstGeom>
          <a:solidFill>
            <a:srgbClr val="E87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63724"/>
            <a:ext cx="12192000" cy="101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49246" y="631839"/>
            <a:ext cx="78935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Осложнения во время весеннего половодья</a:t>
            </a:r>
            <a:endParaRPr lang="ru-RU" sz="2400" b="1" i="1" dirty="0">
              <a:solidFill>
                <a:schemeClr val="bg1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192746" y="4832783"/>
            <a:ext cx="5371291" cy="681262"/>
          </a:xfrm>
          <a:prstGeom prst="round2DiagRect">
            <a:avLst/>
          </a:prstGeom>
          <a:solidFill>
            <a:srgbClr val="193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Затопление жилых домов и отселение людей из зоны бедствия</a:t>
            </a:r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6692505" y="4832783"/>
            <a:ext cx="5454232" cy="681262"/>
          </a:xfrm>
          <a:prstGeom prst="round2DiagRect">
            <a:avLst/>
          </a:prstGeom>
          <a:solidFill>
            <a:srgbClr val="193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Разрушение объектов транспортной инфраструктуры и ограничения в работе автотранспорта</a:t>
            </a:r>
            <a:endParaRPr lang="ru-RU" sz="16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" y="1549412"/>
            <a:ext cx="5283200" cy="299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0"/>
          <a:stretch/>
        </p:blipFill>
        <p:spPr>
          <a:xfrm>
            <a:off x="6779161" y="1549412"/>
            <a:ext cx="5280919" cy="2992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413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"/>
            <a:ext cx="12192000" cy="685672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6717812"/>
            <a:ext cx="12192000" cy="101601"/>
          </a:xfrm>
          <a:prstGeom prst="rect">
            <a:avLst/>
          </a:prstGeom>
          <a:solidFill>
            <a:srgbClr val="E87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63724"/>
            <a:ext cx="12192000" cy="101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467730" y="-38256"/>
            <a:ext cx="469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Администрация городского округа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города Калуги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" y="1273"/>
            <a:ext cx="436139" cy="519006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466261"/>
              </p:ext>
            </p:extLst>
          </p:nvPr>
        </p:nvGraphicFramePr>
        <p:xfrm>
          <a:off x="0" y="713310"/>
          <a:ext cx="12160410" cy="556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0205"/>
                <a:gridCol w="6080205"/>
              </a:tblGrid>
              <a:tr h="68435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максимального подъема</a:t>
                      </a:r>
                      <a:endParaRPr lang="ru-RU" sz="2800" b="1" kern="1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подъема в м.</a:t>
                      </a:r>
                      <a:endParaRPr lang="ru-RU" sz="2800" b="1" kern="1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96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13.03.2016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+0.82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</a:tr>
              <a:tr h="396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13.03.2017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+1.80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</a:tr>
              <a:tr h="396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13.04.2018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+5.84</a:t>
                      </a:r>
                      <a:endParaRPr lang="ru-RU" sz="28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</a:tr>
              <a:tr h="396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05.04.2019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- 0.85</a:t>
                      </a:r>
                      <a:endParaRPr lang="ru-RU" sz="28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</a:tr>
              <a:tr h="396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10.03.2020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- 1,45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</a:tr>
              <a:tr h="396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06.04.2021</a:t>
                      </a:r>
                      <a:endParaRPr lang="ru-RU" sz="28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+4,67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</a:tr>
              <a:tr h="396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15.04.2022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+6,64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</a:tr>
              <a:tr h="396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01.04.2023</a:t>
                      </a:r>
                      <a:endParaRPr lang="ru-RU" sz="28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+7.69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</a:tr>
              <a:tr h="396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04.04.2024</a:t>
                      </a:r>
                      <a:endParaRPr lang="ru-RU" sz="2800" b="1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458D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+8.40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458DB3"/>
                    </a:solidFill>
                  </a:tcPr>
                </a:tc>
              </a:tr>
              <a:tr h="396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19.04.2025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+0,95</a:t>
                      </a:r>
                      <a:endParaRPr lang="ru-RU" sz="2800" b="1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498" marR="17498" marT="17498" marB="17498">
                    <a:solidFill>
                      <a:srgbClr val="86C5E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442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"/>
            <a:ext cx="12192000" cy="685672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6717812"/>
            <a:ext cx="12192000" cy="101601"/>
          </a:xfrm>
          <a:prstGeom prst="rect">
            <a:avLst/>
          </a:prstGeom>
          <a:solidFill>
            <a:srgbClr val="E87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63724"/>
            <a:ext cx="12192000" cy="101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467730" y="-38256"/>
            <a:ext cx="469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Администрация городского округа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города Калуги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" y="1273"/>
            <a:ext cx="436139" cy="5190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1376" t="6325" r="6563" b="12565"/>
          <a:stretch/>
        </p:blipFill>
        <p:spPr>
          <a:xfrm>
            <a:off x="132504" y="843952"/>
            <a:ext cx="5636432" cy="3133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182690" y="4620402"/>
            <a:ext cx="5264899" cy="1300598"/>
          </a:xfrm>
          <a:prstGeom prst="round2DiagRect">
            <a:avLst/>
          </a:prstGeom>
          <a:solidFill>
            <a:srgbClr val="193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План действий городского округа</a:t>
            </a:r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6695287" y="4586584"/>
            <a:ext cx="5264899" cy="1300598"/>
          </a:xfrm>
          <a:prstGeom prst="round2DiagRect">
            <a:avLst/>
          </a:prstGeom>
          <a:solidFill>
            <a:srgbClr val="193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Заседание КЧС и ОПБ по вопросу «Организация и проведение предупредительных мероприятий по безаварийному пропуску паводковых вод в период весеннего половодья 2026 года»</a:t>
            </a:r>
            <a:endParaRPr lang="ru-RU" sz="16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1" b="3295"/>
          <a:stretch/>
        </p:blipFill>
        <p:spPr>
          <a:xfrm>
            <a:off x="6323754" y="843952"/>
            <a:ext cx="5636432" cy="3108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843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"/>
            <a:ext cx="12192000" cy="685672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6717812"/>
            <a:ext cx="12192000" cy="101601"/>
          </a:xfrm>
          <a:prstGeom prst="rect">
            <a:avLst/>
          </a:prstGeom>
          <a:solidFill>
            <a:srgbClr val="E87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63724"/>
            <a:ext cx="12192000" cy="101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467730" y="-38256"/>
            <a:ext cx="469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Администрация городского округа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города Калуги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" y="1273"/>
            <a:ext cx="436139" cy="519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0" y="1211188"/>
            <a:ext cx="5523495" cy="4142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5" y="1211188"/>
            <a:ext cx="5523494" cy="4142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1895326" y="5532073"/>
            <a:ext cx="8627935" cy="853387"/>
          </a:xfrm>
          <a:prstGeom prst="round2DiagRect">
            <a:avLst/>
          </a:prstGeom>
          <a:solidFill>
            <a:srgbClr val="193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Командно-штабное учение с </a:t>
            </a:r>
            <a:r>
              <a:rPr lang="ru-RU" sz="1600" i="1" dirty="0">
                <a:solidFill>
                  <a:schemeClr val="tx1"/>
                </a:solidFill>
                <a:latin typeface="Arial Black" panose="020B0A04020102020204" pitchFamily="34" charset="0"/>
              </a:rPr>
              <a:t>силами городского звена ТП РСЧС по отработке вопросов безаварийного пропуска паводковых вод</a:t>
            </a:r>
          </a:p>
        </p:txBody>
      </p:sp>
    </p:spTree>
    <p:extLst>
      <p:ext uri="{BB962C8B-B14F-4D97-AF65-F5344CB8AC3E}">
        <p14:creationId xmlns:p14="http://schemas.microsoft.com/office/powerpoint/2010/main" val="402092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6717812"/>
            <a:ext cx="12192000" cy="101601"/>
          </a:xfrm>
          <a:prstGeom prst="rect">
            <a:avLst/>
          </a:prstGeom>
          <a:solidFill>
            <a:srgbClr val="E87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63724"/>
            <a:ext cx="12192000" cy="101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80" y="1889414"/>
            <a:ext cx="5283200" cy="2971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288" y="520279"/>
            <a:ext cx="3966648" cy="561022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67730" y="-38256"/>
            <a:ext cx="469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Администрация городского округа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города Калуги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" y="1273"/>
            <a:ext cx="436139" cy="51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5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"/>
            <a:ext cx="12192000" cy="685672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6717812"/>
            <a:ext cx="12192000" cy="101601"/>
          </a:xfrm>
          <a:prstGeom prst="rect">
            <a:avLst/>
          </a:prstGeom>
          <a:solidFill>
            <a:srgbClr val="E87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63724"/>
            <a:ext cx="12192000" cy="101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467730" y="-38256"/>
            <a:ext cx="469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Администрация городского округа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города Калуги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" y="1273"/>
            <a:ext cx="436139" cy="519006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338718" y="4883712"/>
            <a:ext cx="5347707" cy="853387"/>
          </a:xfrm>
          <a:prstGeom prst="round2DiagRect">
            <a:avLst/>
          </a:prstGeom>
          <a:solidFill>
            <a:srgbClr val="193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Расчет сил и средств </a:t>
            </a:r>
            <a:endParaRPr lang="ru-RU" sz="16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6" r="13237" b="7483"/>
          <a:stretch/>
        </p:blipFill>
        <p:spPr>
          <a:xfrm>
            <a:off x="338718" y="1114086"/>
            <a:ext cx="5300082" cy="3305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9" r="17375"/>
          <a:stretch/>
        </p:blipFill>
        <p:spPr>
          <a:xfrm>
            <a:off x="6494930" y="1114086"/>
            <a:ext cx="5249396" cy="3457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6580656" y="4870331"/>
            <a:ext cx="5163670" cy="853387"/>
          </a:xfrm>
          <a:prstGeom prst="round2DiagRect">
            <a:avLst/>
          </a:prstGeom>
          <a:solidFill>
            <a:srgbClr val="193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Пункт временного размещения</a:t>
            </a:r>
            <a:endParaRPr lang="ru-RU" sz="16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10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6717812"/>
            <a:ext cx="12192000" cy="101601"/>
          </a:xfrm>
          <a:prstGeom prst="rect">
            <a:avLst/>
          </a:prstGeom>
          <a:solidFill>
            <a:srgbClr val="E87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63724"/>
            <a:ext cx="12192000" cy="101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016" t="7355" r="15714" b="4744"/>
          <a:stretch/>
        </p:blipFill>
        <p:spPr>
          <a:xfrm>
            <a:off x="2772780" y="520279"/>
            <a:ext cx="6571245" cy="49028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7730" y="-38256"/>
            <a:ext cx="469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Администрация городского округа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города Калуги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" y="1273"/>
            <a:ext cx="436139" cy="519006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639583" y="5579318"/>
            <a:ext cx="11005557" cy="853387"/>
          </a:xfrm>
          <a:prstGeom prst="round2DiagRect">
            <a:avLst/>
          </a:prstGeom>
          <a:solidFill>
            <a:srgbClr val="193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solidFill>
                  <a:schemeClr val="tx1"/>
                </a:solidFill>
                <a:latin typeface="Arial Black" panose="020B0A04020102020204" pitchFamily="34" charset="0"/>
              </a:rPr>
              <a:t>Калужский центр по гидрометеорологии и мониторингу окружающей среды - филиал Федерального государственного бюджетного учреждения «Центральное управление по гидрометеорологии и мониторингу окружающей среды»</a:t>
            </a:r>
          </a:p>
        </p:txBody>
      </p:sp>
    </p:spTree>
    <p:extLst>
      <p:ext uri="{BB962C8B-B14F-4D97-AF65-F5344CB8AC3E}">
        <p14:creationId xmlns:p14="http://schemas.microsoft.com/office/powerpoint/2010/main" val="136616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"/>
            <a:ext cx="12192000" cy="685672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6717812"/>
            <a:ext cx="12192000" cy="101601"/>
          </a:xfrm>
          <a:prstGeom prst="rect">
            <a:avLst/>
          </a:prstGeom>
          <a:solidFill>
            <a:srgbClr val="E87D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563724"/>
            <a:ext cx="12192000" cy="101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7730" y="-38256"/>
            <a:ext cx="4694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Администрация городского округа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города Калуги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" y="1273"/>
            <a:ext cx="436139" cy="5190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7857" t="7213" r="16191" b="10247"/>
          <a:stretch/>
        </p:blipFill>
        <p:spPr>
          <a:xfrm>
            <a:off x="467730" y="2123829"/>
            <a:ext cx="4824550" cy="3396344"/>
          </a:xfrm>
          <a:prstGeom prst="rect">
            <a:avLst/>
          </a:prstGeom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3672108" y="993904"/>
            <a:ext cx="5347707" cy="534611"/>
          </a:xfrm>
          <a:prstGeom prst="round2DiagRect">
            <a:avLst/>
          </a:prstGeom>
          <a:solidFill>
            <a:srgbClr val="193A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Картография зон затопления</a:t>
            </a:r>
            <a:endParaRPr lang="ru-RU" sz="1600" i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781" y="2123829"/>
            <a:ext cx="3034166" cy="33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0119" y="2123829"/>
            <a:ext cx="2324788" cy="339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2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1734</TotalTime>
  <Words>713</Words>
  <Application>Microsoft Office PowerPoint</Application>
  <PresentationFormat>Широкоэкранный</PresentationFormat>
  <Paragraphs>207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SimSun</vt:lpstr>
      <vt:lpstr>Arial Black</vt:lpstr>
      <vt:lpstr>Calibri</vt:lpstr>
      <vt:lpstr>Century Gothic</vt:lpstr>
      <vt:lpstr>Tahoma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Алешин Аркадий Борисович</dc:creator>
  <cp:lastModifiedBy>Алешин Аркадий Борисович</cp:lastModifiedBy>
  <cp:revision>154</cp:revision>
  <dcterms:created xsi:type="dcterms:W3CDTF">2025-04-14T05:37:13Z</dcterms:created>
  <dcterms:modified xsi:type="dcterms:W3CDTF">2026-03-16T08:32:20Z</dcterms:modified>
</cp:coreProperties>
</file>