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_rels/notesSlide12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_rels/slideLayout5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media/image1.png" ContentType="image/png"/>
  <Override PartName="/ppt/media/image36.png" ContentType="image/png"/>
  <Override PartName="/ppt/media/image13.jpeg" ContentType="image/jpeg"/>
  <Override PartName="/ppt/media/image8.jpeg" ContentType="image/jpeg"/>
  <Override PartName="/ppt/media/image2.jpeg" ContentType="image/jpeg"/>
  <Override PartName="/ppt/media/image3.jpeg" ContentType="image/jpeg"/>
  <Override PartName="/ppt/media/image31.jpeg" ContentType="image/jpeg"/>
  <Override PartName="/ppt/media/image4.jpeg" ContentType="image/jpeg"/>
  <Override PartName="/ppt/media/image5.jpeg" ContentType="image/jpeg"/>
  <Override PartName="/ppt/media/image10.jpeg" ContentType="image/jpeg"/>
  <Override PartName="/ppt/media/image32.jpeg" ContentType="image/jpeg"/>
  <Override PartName="/ppt/media/image6.jpeg" ContentType="image/jpeg"/>
  <Override PartName="/ppt/media/image11.jpeg" ContentType="image/jpeg"/>
  <Override PartName="/ppt/media/image33.jpeg" ContentType="image/jpeg"/>
  <Override PartName="/ppt/media/image38.png" ContentType="image/png"/>
  <Override PartName="/ppt/media/image7.jpeg" ContentType="image/jpeg"/>
  <Override PartName="/ppt/media/image12.jpeg" ContentType="image/jpeg"/>
  <Override PartName="/ppt/media/image9.jpeg" ContentType="image/jpeg"/>
  <Override PartName="/ppt/media/image14.jpeg" ContentType="image/jpeg"/>
  <Override PartName="/ppt/media/image46.png" ContentType="image/png"/>
  <Override PartName="/ppt/media/image15.jpeg" ContentType="image/jpeg"/>
  <Override PartName="/ppt/media/image34.png" ContentType="image/png"/>
  <Override PartName="/ppt/media/image16.jpeg" ContentType="image/jpeg"/>
  <Override PartName="/ppt/media/image44.png" ContentType="image/png"/>
  <Override PartName="/ppt/media/image17.jpeg" ContentType="image/jpeg"/>
  <Override PartName="/ppt/media/image39.jpeg" ContentType="image/jpeg"/>
  <Override PartName="/ppt/media/image18.jpeg" ContentType="image/jpeg"/>
  <Override PartName="/ppt/media/image19.jpeg" ContentType="image/jpeg"/>
  <Override PartName="/ppt/media/image30.png" ContentType="image/png"/>
  <Override PartName="/ppt/media/image20.jpeg" ContentType="image/jpeg"/>
  <Override PartName="/ppt/media/image42.jpeg" ContentType="image/jpeg"/>
  <Override PartName="/ppt/media/image21.jpeg" ContentType="image/jpeg"/>
  <Override PartName="/ppt/media/image43.jpeg" ContentType="image/jpeg"/>
  <Override PartName="/ppt/media/image22.jpeg" ContentType="image/jpeg"/>
  <Override PartName="/ppt/media/image23.jpeg" ContentType="image/jpeg"/>
  <Override PartName="/ppt/media/image37.png" ContentType="image/png"/>
  <Override PartName="/ppt/media/image24.jpeg" ContentType="image/jpeg"/>
  <Override PartName="/ppt/media/image47.png" ContentType="image/png"/>
  <Override PartName="/ppt/media/image25.jpeg" ContentType="image/jpeg"/>
  <Override PartName="/ppt/media/image35.png" ContentType="image/png"/>
  <Override PartName="/ppt/media/image26.jpeg" ContentType="image/jpeg"/>
  <Override PartName="/ppt/media/image45.png" ContentType="image/png"/>
  <Override PartName="/ppt/media/image48.jpeg" ContentType="image/jpeg"/>
  <Override PartName="/ppt/media/image27.jpeg" ContentType="image/jpeg"/>
  <Override PartName="/ppt/media/image49.jpeg" ContentType="image/jpeg"/>
  <Override PartName="/ppt/media/image28.jpeg" ContentType="image/jpeg"/>
  <Override PartName="/ppt/media/image29.jpeg" ContentType="image/jpeg"/>
  <Override PartName="/ppt/media/image40.jpeg" ContentType="image/jpeg"/>
  <Override PartName="/ppt/media/image41.jpeg" ContentType="image/jpeg"/>
  <Override PartName="/ppt/media/hdphoto1.wdp" ContentType="image/vnd.ms-photo"/>
  <Override PartName="/ppt/media/hdphoto2.wdp" ContentType="image/vnd.ms-photo"/>
  <Override PartName="/ppt/media/hdphoto3.wdp" ContentType="image/vnd.ms-photo"/>
  <Override PartName="/ppt/media/hdphoto4.wdp" ContentType="image/vnd.ms-photo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</p:sld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1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4843FC-10E3-4C53-A50D-026289929469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PlaceHolder 3"/>
          <p:cNvSpPr>
            <a:spLocks noGrp="1"/>
          </p:cNvSpPr>
          <p:nvPr>
            <p:ph type="sldNum" idx="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8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D925E28-A9C8-4376-9AAD-CF39E981A164}" type="slidenum">
              <a:rPr b="0" lang="en-US" sz="18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7" name="PlaceHolder 3"/>
          <p:cNvSpPr>
            <a:spLocks noGrp="1"/>
          </p:cNvSpPr>
          <p:nvPr>
            <p:ph type="sldNum" idx="9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8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4B2C240-627A-4A18-8AD9-1912F9AC3D4D}" type="slidenum">
              <a:rPr b="0" lang="en-US" sz="18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sldImg"/>
          </p:nvPr>
        </p:nvSpPr>
        <p:spPr>
          <a:xfrm>
            <a:off x="-360" y="-360"/>
            <a:ext cx="360" cy="360"/>
          </a:xfrm>
          <a:prstGeom prst="rect">
            <a:avLst/>
          </a:prstGeom>
          <a:ln w="0">
            <a:noFill/>
          </a:ln>
        </p:spPr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 type="sldNum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8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3330B25-7D92-42B6-9F39-851F2617226C}" type="slidenum">
              <a:rPr b="0" lang="en-US" sz="18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sldImg"/>
          </p:nvPr>
        </p:nvSpPr>
        <p:spPr>
          <a:xfrm>
            <a:off x="-360" y="-360"/>
            <a:ext cx="360" cy="360"/>
          </a:xfrm>
          <a:prstGeom prst="rect">
            <a:avLst/>
          </a:prstGeom>
          <a:ln w="0">
            <a:noFill/>
          </a:ln>
        </p:spPr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sldNum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8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0546154-5430-4150-91ED-6D442AC7B2BA}" type="slidenum">
              <a:rPr b="0" lang="en-US" sz="18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PlaceHolder 3"/>
          <p:cNvSpPr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8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D9DC554-3AED-489B-93FB-919315B4C00E}" type="slidenum">
              <a:rPr b="0" lang="en-US" sz="18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48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PlaceHolder 3"/>
          <p:cNvSpPr>
            <a:spLocks noGrp="1"/>
          </p:cNvSpPr>
          <p:nvPr>
            <p:ph type="sldNum" idx="13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8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659532A-BAD5-45D8-8627-0C79F4CA2312}" type="slidenum">
              <a:rPr b="0" lang="en-US" sz="18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51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2" name="PlaceHolder 3"/>
          <p:cNvSpPr>
            <a:spLocks noGrp="1"/>
          </p:cNvSpPr>
          <p:nvPr>
            <p:ph type="sldNum" idx="1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8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E9E2BAA-6DE0-4480-A154-0F86CA2CD726}" type="slidenum">
              <a:rPr b="0" lang="en-US" sz="18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 type="sldNum" idx="5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8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03C9D30-CC69-4E8B-8830-467F5B9FF549}" type="slidenum">
              <a:rPr b="0" lang="en-US" sz="18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 type="sldNum" idx="6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8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24BF8B0-13FD-410F-982C-A6869BCDF8B6}" type="slidenum">
              <a:rPr b="0" lang="en-US" sz="18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30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1" name="PlaceHolder 3"/>
          <p:cNvSpPr>
            <a:spLocks noGrp="1"/>
          </p:cNvSpPr>
          <p:nvPr>
            <p:ph type="sldNum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8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8FD13F1-1807-4509-8012-81EBEBC55EAE}" type="slidenum">
              <a:rPr b="0" lang="en-US" sz="18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sldImg"/>
          </p:nvPr>
        </p:nvSpPr>
        <p:spPr>
          <a:xfrm>
            <a:off x="0" y="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4" name="PlaceHolder 3"/>
          <p:cNvSpPr>
            <a:spLocks noGrp="1"/>
          </p:cNvSpPr>
          <p:nvPr>
            <p:ph type="sldNum" idx="8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800" spc="-1" strike="noStrike">
                <a:solidFill>
                  <a:schemeClr val="dk1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E7A1ACF-DDE0-46EB-80F3-C09F955BBB7F}" type="slidenum">
              <a:rPr b="0" lang="en-US" sz="1800" spc="-1" strike="noStrike">
                <a:solidFill>
                  <a:schemeClr val="dk1"/>
                </a:solidFill>
                <a:latin typeface="+mn-lt"/>
                <a:ea typeface="+mn-ea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5"/>
          <p:cNvSpPr>
            <a:spLocks noGrp="1"/>
          </p:cNvSpPr>
          <p:nvPr>
            <p:ph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4"/>
          <p:cNvSpPr>
            <a:spLocks noGrp="1"/>
          </p:cNvSpPr>
          <p:nvPr>
            <p:ph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5"/>
          <p:cNvSpPr>
            <a:spLocks noGrp="1"/>
          </p:cNvSpPr>
          <p:nvPr>
            <p:ph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6"/>
          <p:cNvSpPr>
            <a:spLocks noGrp="1"/>
          </p:cNvSpPr>
          <p:nvPr>
            <p:ph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PlaceHolder 7"/>
          <p:cNvSpPr>
            <a:spLocks noGrp="1"/>
          </p:cNvSpPr>
          <p:nvPr>
            <p:ph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Shape 0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5073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Shape 1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fffc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1520" cy="4104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0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5073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Shape 1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fffc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1520" cy="41040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0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5073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Shape 1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fffc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1520" cy="41040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0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5073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Shape 1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fffc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1520" cy="410400"/>
          </a:xfrm>
          <a:prstGeom prst="rect">
            <a:avLst/>
          </a:prstGeom>
          <a:ln w="0"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0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5073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Shape 1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fffc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6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1520" cy="410400"/>
          </a:xfrm>
          <a:prstGeom prst="rect">
            <a:avLst/>
          </a:prstGeom>
          <a:ln w="0">
            <a:noFill/>
          </a:ln>
        </p:spPr>
      </p:pic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0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5073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Shape 1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fffc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1520" cy="410400"/>
          </a:xfrm>
          <a:prstGeom prst="rect">
            <a:avLst/>
          </a:prstGeom>
          <a:ln w="0">
            <a:noFill/>
          </a:ln>
        </p:spPr>
      </p:pic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0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5073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Shape 1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fffc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8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1520" cy="410400"/>
          </a:xfrm>
          <a:prstGeom prst="rect">
            <a:avLst/>
          </a:prstGeom>
          <a:ln w="0">
            <a:noFill/>
          </a:ln>
        </p:spPr>
      </p:pic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0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50738c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Shape 1"/>
          <p:cNvSpPr/>
          <p:nvPr/>
        </p:nvSpPr>
        <p:spPr>
          <a:xfrm>
            <a:off x="0" y="0"/>
            <a:ext cx="14629320" cy="8228520"/>
          </a:xfrm>
          <a:prstGeom prst="rect">
            <a:avLst/>
          </a:prstGeom>
          <a:solidFill>
            <a:srgbClr val="fffcf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9" name="Image 0" descr="preencoded.png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2839040" y="7749720"/>
            <a:ext cx="1721520" cy="410400"/>
          </a:xfrm>
          <a:prstGeom prst="rect">
            <a:avLst/>
          </a:prstGeom>
          <a:ln w="0">
            <a:noFill/>
          </a:ln>
        </p:spPr>
      </p:pic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slideLayout" Target="../slideLayouts/slideLayout49.xml"/><Relationship Id="rId7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49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7" Type="http://schemas.openxmlformats.org/officeDocument/2006/relationships/slideLayout" Target="../slideLayouts/slideLayout61.xml"/><Relationship Id="rId8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slideLayout" Target="../slideLayouts/slideLayout6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microsoft.com/office/2007/relationships/hdphoto" Target="../media/hdphoto1.wdp"/><Relationship Id="rId3" Type="http://schemas.openxmlformats.org/officeDocument/2006/relationships/image" Target="../media/image45.png"/><Relationship Id="rId4" Type="http://schemas.microsoft.com/office/2007/relationships/hdphoto" Target="../media/hdphoto2.wdp"/><Relationship Id="rId5" Type="http://schemas.openxmlformats.org/officeDocument/2006/relationships/image" Target="../media/image46.png"/><Relationship Id="rId6" Type="http://schemas.microsoft.com/office/2007/relationships/hdphoto" Target="../media/hdphoto3.wdp"/><Relationship Id="rId7" Type="http://schemas.openxmlformats.org/officeDocument/2006/relationships/image" Target="../media/image47.png"/><Relationship Id="rId8" Type="http://schemas.microsoft.com/office/2007/relationships/hdphoto" Target="../media/hdphoto4.wdp"/><Relationship Id="rId9" Type="http://schemas.openxmlformats.org/officeDocument/2006/relationships/image" Target="../media/image48.jpeg"/><Relationship Id="rId10" Type="http://schemas.openxmlformats.org/officeDocument/2006/relationships/image" Target="../media/image49.jpeg"/><Relationship Id="rId11" Type="http://schemas.openxmlformats.org/officeDocument/2006/relationships/slideLayout" Target="../slideLayouts/slideLayout85.xml"/><Relationship Id="rId1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slideLayout" Target="../slideLayouts/slideLayout37.xml"/><Relationship Id="rId8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 0"/>
          <p:cNvSpPr/>
          <p:nvPr/>
        </p:nvSpPr>
        <p:spPr>
          <a:xfrm>
            <a:off x="247320" y="133560"/>
            <a:ext cx="7555320" cy="1416600"/>
          </a:xfrm>
          <a:prstGeom prst="rect">
            <a:avLst/>
          </a:prstGeom>
          <a:noFill/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ts val="5550"/>
              </a:lnSpc>
              <a:tabLst>
                <a:tab algn="l" pos="0"/>
              </a:tabLst>
            </a:pPr>
            <a:endParaRPr b="0" lang="ru-RU" sz="445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550"/>
              </a:lnSpc>
              <a:tabLst>
                <a:tab algn="l" pos="0"/>
              </a:tabLst>
            </a:pPr>
            <a:r>
              <a:rPr b="0" lang="ru-RU" sz="4450" spc="-1" strike="noStrike" u="sng">
                <a:solidFill>
                  <a:schemeClr val="accent1">
                    <a:lumMod val="50000"/>
                  </a:schemeClr>
                </a:solidFill>
                <a:uFillTx/>
                <a:latin typeface="MuseoModerno Medium"/>
                <a:ea typeface="MuseoModerno Medium"/>
              </a:rPr>
              <a:t>МАТВЕЕНКО И.С.</a:t>
            </a:r>
            <a:endParaRPr b="0" lang="ru-RU" sz="445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550"/>
              </a:lnSpc>
              <a:tabLst>
                <a:tab algn="l" pos="0"/>
              </a:tabLst>
            </a:pPr>
            <a:endParaRPr b="0" lang="ru-RU" sz="445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550"/>
              </a:lnSpc>
              <a:tabLst>
                <a:tab algn="l" pos="0"/>
              </a:tabLst>
            </a:pPr>
            <a:r>
              <a:rPr b="0" lang="en-US" sz="445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Итоговый доклад о работе управления </a:t>
            </a:r>
            <a:r>
              <a:rPr b="0" lang="ru-RU" sz="445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физической культуры, спорта и молодежной политики </a:t>
            </a:r>
            <a:r>
              <a:rPr b="0" lang="en-US" sz="445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за </a:t>
            </a:r>
            <a:r>
              <a:rPr b="1" lang="en-US" sz="445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2024</a:t>
            </a:r>
            <a:r>
              <a:rPr b="0" lang="en-US" sz="445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 год</a:t>
            </a:r>
            <a:endParaRPr b="0" lang="ru-RU" sz="44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Text 1"/>
          <p:cNvSpPr/>
          <p:nvPr/>
        </p:nvSpPr>
        <p:spPr>
          <a:xfrm>
            <a:off x="793800" y="3941640"/>
            <a:ext cx="7555320" cy="145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ts val="2849"/>
              </a:lnSpc>
              <a:tabLst>
                <a:tab algn="l" pos="0"/>
              </a:tabLst>
            </a:pPr>
            <a:endParaRPr b="0" lang="en-US" sz="175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36" name="Рисунок 9" descr=""/>
          <p:cNvPicPr/>
          <p:nvPr/>
        </p:nvPicPr>
        <p:blipFill>
          <a:blip r:embed="rId1"/>
          <a:stretch/>
        </p:blipFill>
        <p:spPr>
          <a:xfrm>
            <a:off x="7945200" y="1382760"/>
            <a:ext cx="6606000" cy="4860720"/>
          </a:xfrm>
          <a:prstGeom prst="rect">
            <a:avLst/>
          </a:prstGeom>
          <a:ln w="0">
            <a:noFill/>
          </a:ln>
        </p:spPr>
      </p:pic>
      <p:sp>
        <p:nvSpPr>
          <p:cNvPr id="337" name="Прямоугольник 35"/>
          <p:cNvSpPr/>
          <p:nvPr/>
        </p:nvSpPr>
        <p:spPr>
          <a:xfrm>
            <a:off x="12712320" y="7560360"/>
            <a:ext cx="1838880" cy="567720"/>
          </a:xfrm>
          <a:prstGeom prst="rect">
            <a:avLst/>
          </a:prstGeom>
          <a:solidFill>
            <a:srgbClr val="fffcf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338" name="Прямая соединительная линия 37"/>
          <p:cNvCxnSpPr/>
          <p:nvPr/>
        </p:nvCxnSpPr>
        <p:spPr>
          <a:xfrm>
            <a:off x="7315200" y="0"/>
            <a:ext cx="1080" cy="8230680"/>
          </a:xfrm>
          <a:prstGeom prst="straightConnector1">
            <a:avLst/>
          </a:prstGeom>
          <a:ln w="0">
            <a:solidFill>
              <a:srgbClr val="203864"/>
            </a:solidFill>
          </a:ln>
        </p:spPr>
      </p:cxnSp>
      <p:sp>
        <p:nvSpPr>
          <p:cNvPr id="339" name="Прямоугольник 40"/>
          <p:cNvSpPr/>
          <p:nvPr/>
        </p:nvSpPr>
        <p:spPr>
          <a:xfrm>
            <a:off x="7315200" y="0"/>
            <a:ext cx="177480" cy="82285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40" name="Прямоугольник 41"/>
          <p:cNvSpPr/>
          <p:nvPr/>
        </p:nvSpPr>
        <p:spPr>
          <a:xfrm>
            <a:off x="7493760" y="0"/>
            <a:ext cx="177480" cy="82285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341" name="Прямоугольник 42"/>
          <p:cNvSpPr/>
          <p:nvPr/>
        </p:nvSpPr>
        <p:spPr>
          <a:xfrm>
            <a:off x="7671960" y="0"/>
            <a:ext cx="177480" cy="82285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8faa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accent5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 0"/>
          <p:cNvSpPr/>
          <p:nvPr/>
        </p:nvSpPr>
        <p:spPr>
          <a:xfrm>
            <a:off x="6381000" y="412560"/>
            <a:ext cx="6099120" cy="63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5000"/>
              </a:lnSpc>
              <a:tabLst>
                <a:tab algn="l" pos="0"/>
              </a:tabLst>
            </a:pPr>
            <a:r>
              <a:rPr b="0" lang="en-US" sz="480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Спортивные результаты</a:t>
            </a:r>
            <a:endParaRPr b="0" lang="ru-RU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Text 1"/>
          <p:cNvSpPr/>
          <p:nvPr/>
        </p:nvSpPr>
        <p:spPr>
          <a:xfrm>
            <a:off x="6200640" y="1607400"/>
            <a:ext cx="3703680" cy="67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5301"/>
              </a:lnSpc>
              <a:tabLst>
                <a:tab algn="l" pos="0"/>
              </a:tabLst>
            </a:pPr>
            <a:r>
              <a:rPr b="0" lang="en-US" sz="53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1</a:t>
            </a:r>
            <a:endParaRPr b="0" lang="ru-RU" sz="5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Text 2"/>
          <p:cNvSpPr/>
          <p:nvPr/>
        </p:nvSpPr>
        <p:spPr>
          <a:xfrm>
            <a:off x="6555960" y="2535840"/>
            <a:ext cx="2993040" cy="31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25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Областная Спартакиада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Text 3"/>
          <p:cNvSpPr/>
          <p:nvPr/>
        </p:nvSpPr>
        <p:spPr>
          <a:xfrm>
            <a:off x="6249960" y="2976840"/>
            <a:ext cx="3703680" cy="97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914400">
              <a:lnSpc>
                <a:spcPts val="2551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МО «Город Калуга» занял 1 место в областной летней и 1 место в областной зимней Спартакиаде.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Text 4"/>
          <p:cNvSpPr/>
          <p:nvPr/>
        </p:nvSpPr>
        <p:spPr>
          <a:xfrm>
            <a:off x="10211400" y="1607400"/>
            <a:ext cx="3703680" cy="67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5301"/>
              </a:lnSpc>
              <a:tabLst>
                <a:tab algn="l" pos="0"/>
              </a:tabLst>
            </a:pPr>
            <a:r>
              <a:rPr b="0" lang="en-US" sz="53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402</a:t>
            </a:r>
            <a:endParaRPr b="0" lang="ru-RU" sz="5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Text 5"/>
          <p:cNvSpPr/>
          <p:nvPr/>
        </p:nvSpPr>
        <p:spPr>
          <a:xfrm>
            <a:off x="10610640" y="2535840"/>
            <a:ext cx="2904840" cy="31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25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Победители и призеры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Text 6"/>
          <p:cNvSpPr/>
          <p:nvPr/>
        </p:nvSpPr>
        <p:spPr>
          <a:xfrm>
            <a:off x="10211400" y="2976840"/>
            <a:ext cx="3703680" cy="130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914400">
              <a:lnSpc>
                <a:spcPts val="2551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Количество победителей и призеров официальных межрегиональных, всероссийских и международных соревнований.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Text 7"/>
          <p:cNvSpPr/>
          <p:nvPr/>
        </p:nvSpPr>
        <p:spPr>
          <a:xfrm>
            <a:off x="6244560" y="4997160"/>
            <a:ext cx="3703680" cy="67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5301"/>
              </a:lnSpc>
              <a:tabLst>
                <a:tab algn="l" pos="0"/>
              </a:tabLst>
            </a:pPr>
            <a:r>
              <a:rPr b="0" lang="en-US" sz="53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36</a:t>
            </a:r>
            <a:endParaRPr b="0" lang="ru-RU" sz="5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Text 8"/>
          <p:cNvSpPr/>
          <p:nvPr/>
        </p:nvSpPr>
        <p:spPr>
          <a:xfrm>
            <a:off x="6639840" y="5918400"/>
            <a:ext cx="2912760" cy="31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25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Спортсмены в сборных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Text 9"/>
          <p:cNvSpPr/>
          <p:nvPr/>
        </p:nvSpPr>
        <p:spPr>
          <a:xfrm>
            <a:off x="6289200" y="6366600"/>
            <a:ext cx="3703680" cy="130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914400">
              <a:lnSpc>
                <a:spcPts val="2551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36 спортсменов из учреждений, подведомственных управлению, входят в состав спортивных сборных команд Российской Федерации.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Прямоугольник 12"/>
          <p:cNvSpPr/>
          <p:nvPr/>
        </p:nvSpPr>
        <p:spPr>
          <a:xfrm>
            <a:off x="12611880" y="7672680"/>
            <a:ext cx="2017440" cy="444240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416" name="Рисунок 16" descr=""/>
          <p:cNvPicPr/>
          <p:nvPr/>
        </p:nvPicPr>
        <p:blipFill>
          <a:blip r:embed="rId1"/>
          <a:srcRect l="0" t="0" r="0" b="8402"/>
          <a:stretch/>
        </p:blipFill>
        <p:spPr>
          <a:xfrm>
            <a:off x="0" y="1193040"/>
            <a:ext cx="6287400" cy="5999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 17"/>
          <p:cNvSpPr/>
          <p:nvPr/>
        </p:nvSpPr>
        <p:spPr>
          <a:xfrm>
            <a:off x="6200640" y="1607400"/>
            <a:ext cx="3703680" cy="67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5301"/>
              </a:lnSpc>
              <a:tabLst>
                <a:tab algn="l" pos="0"/>
              </a:tabLst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Прямоугольник 1"/>
          <p:cNvSpPr/>
          <p:nvPr/>
        </p:nvSpPr>
        <p:spPr>
          <a:xfrm>
            <a:off x="12611880" y="7672680"/>
            <a:ext cx="2017440" cy="444240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19" name="Text 18"/>
          <p:cNvSpPr/>
          <p:nvPr/>
        </p:nvSpPr>
        <p:spPr>
          <a:xfrm>
            <a:off x="1665000" y="1986120"/>
            <a:ext cx="2834640" cy="35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«Вертолетка»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Text 22"/>
          <p:cNvSpPr/>
          <p:nvPr/>
        </p:nvSpPr>
        <p:spPr>
          <a:xfrm>
            <a:off x="180000" y="2520000"/>
            <a:ext cx="5219640" cy="108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Молодежный проект «Вертолетка» с концертами, стендапами и рэп фестивалями.</a:t>
            </a:r>
            <a:endParaRPr b="0" lang="ru-RU" sz="17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"/>
          <p:cNvSpPr/>
          <p:nvPr/>
        </p:nvSpPr>
        <p:spPr>
          <a:xfrm>
            <a:off x="8948880" y="2116800"/>
            <a:ext cx="5090760" cy="40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Летний молодежный день «Лимонад»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"/>
          <p:cNvSpPr/>
          <p:nvPr/>
        </p:nvSpPr>
        <p:spPr>
          <a:xfrm>
            <a:off x="7078680" y="2652840"/>
            <a:ext cx="8220960" cy="58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75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Летний молодежный день «Лимонад»</a:t>
            </a:r>
            <a:endParaRPr b="0" lang="ru-RU" sz="17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75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 </a:t>
            </a:r>
            <a:r>
              <a:rPr b="0" lang="en-US" sz="175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в рамках празднования Дня молодежи.</a:t>
            </a:r>
            <a:endParaRPr b="0" lang="ru-RU" sz="17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"/>
          <p:cNvSpPr/>
          <p:nvPr/>
        </p:nvSpPr>
        <p:spPr>
          <a:xfrm>
            <a:off x="7200000" y="0"/>
            <a:ext cx="360" cy="822960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"/>
          <p:cNvSpPr/>
          <p:nvPr/>
        </p:nvSpPr>
        <p:spPr>
          <a:xfrm>
            <a:off x="7380000" y="0"/>
            <a:ext cx="360" cy="822960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"/>
          <p:cNvSpPr/>
          <p:nvPr/>
        </p:nvSpPr>
        <p:spPr>
          <a:xfrm>
            <a:off x="7560000" y="0"/>
            <a:ext cx="360" cy="822960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"/>
          <p:cNvSpPr/>
          <p:nvPr/>
        </p:nvSpPr>
        <p:spPr>
          <a:xfrm>
            <a:off x="10620000" y="1080360"/>
            <a:ext cx="899640" cy="899280"/>
          </a:xfrm>
          <a:prstGeom prst="sun">
            <a:avLst>
              <a:gd name="adj" fmla="val 25000"/>
            </a:avLst>
          </a:prstGeom>
          <a:solidFill>
            <a:srgbClr val="ffff6d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"/>
          <p:cNvSpPr/>
          <p:nvPr/>
        </p:nvSpPr>
        <p:spPr>
          <a:xfrm>
            <a:off x="7200000" y="0"/>
            <a:ext cx="179640" cy="8229240"/>
          </a:xfrm>
          <a:prstGeom prst="rect">
            <a:avLst/>
          </a:prstGeom>
          <a:solidFill>
            <a:srgbClr val="3465a4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"/>
          <p:cNvSpPr/>
          <p:nvPr/>
        </p:nvSpPr>
        <p:spPr>
          <a:xfrm>
            <a:off x="7380000" y="0"/>
            <a:ext cx="179640" cy="8229240"/>
          </a:xfrm>
          <a:prstGeom prst="rect">
            <a:avLst/>
          </a:prstGeom>
          <a:solidFill>
            <a:srgbClr val="5983b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"/>
          <p:cNvSpPr/>
          <p:nvPr/>
        </p:nvSpPr>
        <p:spPr>
          <a:xfrm>
            <a:off x="7560000" y="0"/>
            <a:ext cx="179640" cy="822924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Text 12"/>
          <p:cNvSpPr/>
          <p:nvPr/>
        </p:nvSpPr>
        <p:spPr>
          <a:xfrm>
            <a:off x="380520" y="360000"/>
            <a:ext cx="8619120" cy="63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5000"/>
              </a:lnSpc>
              <a:tabLst>
                <a:tab algn="l" pos="0"/>
              </a:tabLst>
            </a:pPr>
            <a:r>
              <a:rPr b="0" lang="en-US" sz="4800" spc="-1" strike="noStrike">
                <a:solidFill>
                  <a:srgbClr val="194574"/>
                </a:solidFill>
                <a:latin typeface="MuseoModerno Medium"/>
                <a:ea typeface="MuseoModerno Medium"/>
              </a:rPr>
              <a:t>Молодежная политика</a:t>
            </a:r>
            <a:endParaRPr b="0" lang="ru-RU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TextBox 1"/>
          <p:cNvSpPr/>
          <p:nvPr/>
        </p:nvSpPr>
        <p:spPr>
          <a:xfrm>
            <a:off x="4141800" y="7539840"/>
            <a:ext cx="89978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1">
                    <a:lumMod val="50000"/>
                  </a:schemeClr>
                </a:solidFill>
                <a:latin typeface="Century Gothic"/>
                <a:ea typeface="Source Sans Pro"/>
              </a:rPr>
              <a:t>375 мероприятий/ 45 000 участников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2" name="" descr=""/>
          <p:cNvPicPr/>
          <p:nvPr/>
        </p:nvPicPr>
        <p:blipFill>
          <a:blip r:embed="rId1"/>
          <a:stretch/>
        </p:blipFill>
        <p:spPr>
          <a:xfrm>
            <a:off x="8043480" y="3600000"/>
            <a:ext cx="2576160" cy="3059640"/>
          </a:xfrm>
          <a:prstGeom prst="rect">
            <a:avLst/>
          </a:prstGeom>
          <a:ln w="0">
            <a:noFill/>
          </a:ln>
        </p:spPr>
      </p:pic>
      <p:pic>
        <p:nvPicPr>
          <p:cNvPr id="433" name="" descr=""/>
          <p:cNvPicPr/>
          <p:nvPr/>
        </p:nvPicPr>
        <p:blipFill>
          <a:blip r:embed="rId2"/>
          <a:stretch/>
        </p:blipFill>
        <p:spPr>
          <a:xfrm>
            <a:off x="10800000" y="3960000"/>
            <a:ext cx="3599640" cy="2398680"/>
          </a:xfrm>
          <a:prstGeom prst="rect">
            <a:avLst/>
          </a:prstGeom>
          <a:ln w="0">
            <a:noFill/>
          </a:ln>
        </p:spPr>
      </p:pic>
      <p:pic>
        <p:nvPicPr>
          <p:cNvPr id="434" name="" descr=""/>
          <p:cNvPicPr/>
          <p:nvPr/>
        </p:nvPicPr>
        <p:blipFill>
          <a:blip r:embed="rId3"/>
          <a:stretch/>
        </p:blipFill>
        <p:spPr>
          <a:xfrm>
            <a:off x="3960000" y="3600000"/>
            <a:ext cx="2699640" cy="3059640"/>
          </a:xfrm>
          <a:prstGeom prst="rect">
            <a:avLst/>
          </a:prstGeom>
          <a:ln w="0">
            <a:noFill/>
          </a:ln>
        </p:spPr>
      </p:pic>
      <p:pic>
        <p:nvPicPr>
          <p:cNvPr id="435" name="" descr=""/>
          <p:cNvPicPr/>
          <p:nvPr/>
        </p:nvPicPr>
        <p:blipFill>
          <a:blip r:embed="rId4"/>
          <a:stretch/>
        </p:blipFill>
        <p:spPr>
          <a:xfrm>
            <a:off x="180000" y="3600000"/>
            <a:ext cx="3059640" cy="3059640"/>
          </a:xfrm>
          <a:prstGeom prst="rect">
            <a:avLst/>
          </a:prstGeom>
          <a:ln w="0">
            <a:noFill/>
          </a:ln>
        </p:spPr>
      </p:pic>
      <p:pic>
        <p:nvPicPr>
          <p:cNvPr id="436" name="" descr=""/>
          <p:cNvPicPr/>
          <p:nvPr/>
        </p:nvPicPr>
        <p:blipFill>
          <a:blip r:embed="rId5"/>
          <a:stretch/>
        </p:blipFill>
        <p:spPr>
          <a:xfrm>
            <a:off x="2160000" y="1121760"/>
            <a:ext cx="857880" cy="857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Text 23"/>
          <p:cNvSpPr/>
          <p:nvPr/>
        </p:nvSpPr>
        <p:spPr>
          <a:xfrm>
            <a:off x="6200640" y="1607400"/>
            <a:ext cx="3703680" cy="67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Прямоугольник 3"/>
          <p:cNvSpPr/>
          <p:nvPr/>
        </p:nvSpPr>
        <p:spPr>
          <a:xfrm>
            <a:off x="12611880" y="7672680"/>
            <a:ext cx="2017440" cy="444240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439" name="" descr=""/>
          <p:cNvPicPr/>
          <p:nvPr/>
        </p:nvPicPr>
        <p:blipFill>
          <a:blip r:embed="rId1"/>
          <a:stretch/>
        </p:blipFill>
        <p:spPr>
          <a:xfrm>
            <a:off x="8579880" y="4500000"/>
            <a:ext cx="5280120" cy="3555000"/>
          </a:xfrm>
          <a:prstGeom prst="rect">
            <a:avLst/>
          </a:prstGeom>
          <a:ln w="0">
            <a:noFill/>
          </a:ln>
        </p:spPr>
      </p:pic>
      <p:pic>
        <p:nvPicPr>
          <p:cNvPr id="440" name="" descr=""/>
          <p:cNvPicPr/>
          <p:nvPr/>
        </p:nvPicPr>
        <p:blipFill>
          <a:blip r:embed="rId2"/>
          <a:stretch/>
        </p:blipFill>
        <p:spPr>
          <a:xfrm>
            <a:off x="8583120" y="362160"/>
            <a:ext cx="5276880" cy="3957840"/>
          </a:xfrm>
          <a:prstGeom prst="rect">
            <a:avLst/>
          </a:prstGeom>
          <a:ln w="0">
            <a:noFill/>
          </a:ln>
        </p:spPr>
      </p:pic>
      <p:pic>
        <p:nvPicPr>
          <p:cNvPr id="441" name="" descr=""/>
          <p:cNvPicPr/>
          <p:nvPr/>
        </p:nvPicPr>
        <p:blipFill>
          <a:blip r:embed="rId3"/>
          <a:stretch/>
        </p:blipFill>
        <p:spPr>
          <a:xfrm>
            <a:off x="360000" y="666000"/>
            <a:ext cx="7067520" cy="689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 0"/>
          <p:cNvSpPr/>
          <p:nvPr/>
        </p:nvSpPr>
        <p:spPr>
          <a:xfrm>
            <a:off x="793800" y="869040"/>
            <a:ext cx="7719840" cy="70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5550"/>
              </a:lnSpc>
              <a:tabLst>
                <a:tab algn="l" pos="0"/>
              </a:tabLst>
            </a:pPr>
            <a:r>
              <a:rPr b="0" lang="en-US" sz="445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Поддержка участников СВО</a:t>
            </a:r>
            <a:endParaRPr b="0" lang="ru-RU" sz="44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3" name="Image 0" descr="preencoded.png"/>
          <p:cNvPicPr/>
          <p:nvPr/>
        </p:nvPicPr>
        <p:blipFill>
          <a:blip r:embed="rId1"/>
          <a:stretch/>
        </p:blipFill>
        <p:spPr>
          <a:xfrm>
            <a:off x="3408840" y="2562840"/>
            <a:ext cx="1290240" cy="806760"/>
          </a:xfrm>
          <a:prstGeom prst="rect">
            <a:avLst/>
          </a:prstGeom>
          <a:ln w="0">
            <a:noFill/>
          </a:ln>
        </p:spPr>
      </p:pic>
      <p:sp>
        <p:nvSpPr>
          <p:cNvPr id="444" name="Text 1"/>
          <p:cNvSpPr/>
          <p:nvPr/>
        </p:nvSpPr>
        <p:spPr>
          <a:xfrm>
            <a:off x="3987720" y="2827080"/>
            <a:ext cx="131760" cy="45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3549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1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Text 2"/>
          <p:cNvSpPr/>
          <p:nvPr/>
        </p:nvSpPr>
        <p:spPr>
          <a:xfrm>
            <a:off x="4897440" y="2789640"/>
            <a:ext cx="3369240" cy="35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75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Первоочередной прием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6" name="Image 1" descr="preencoded.png"/>
          <p:cNvPicPr/>
          <p:nvPr/>
        </p:nvPicPr>
        <p:blipFill>
          <a:blip r:embed="rId2"/>
          <a:stretch/>
        </p:blipFill>
        <p:spPr>
          <a:xfrm>
            <a:off x="2763360" y="3427200"/>
            <a:ext cx="2581560" cy="806760"/>
          </a:xfrm>
          <a:prstGeom prst="rect">
            <a:avLst/>
          </a:prstGeom>
          <a:ln w="0">
            <a:noFill/>
          </a:ln>
        </p:spPr>
      </p:pic>
      <p:sp>
        <p:nvSpPr>
          <p:cNvPr id="447" name="Text 4"/>
          <p:cNvSpPr/>
          <p:nvPr/>
        </p:nvSpPr>
        <p:spPr>
          <a:xfrm>
            <a:off x="3975480" y="3604320"/>
            <a:ext cx="156600" cy="45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3549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2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Text 5"/>
          <p:cNvSpPr/>
          <p:nvPr/>
        </p:nvSpPr>
        <p:spPr>
          <a:xfrm>
            <a:off x="5572440" y="3654000"/>
            <a:ext cx="1009080" cy="35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75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Льготы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9" name="Image 2" descr="preencoded.png"/>
          <p:cNvPicPr/>
          <p:nvPr/>
        </p:nvPicPr>
        <p:blipFill>
          <a:blip r:embed="rId3"/>
          <a:stretch/>
        </p:blipFill>
        <p:spPr>
          <a:xfrm>
            <a:off x="2117520" y="4291920"/>
            <a:ext cx="3872520" cy="806760"/>
          </a:xfrm>
          <a:prstGeom prst="rect">
            <a:avLst/>
          </a:prstGeom>
          <a:ln w="0">
            <a:noFill/>
          </a:ln>
        </p:spPr>
      </p:pic>
      <p:sp>
        <p:nvSpPr>
          <p:cNvPr id="450" name="Text 7"/>
          <p:cNvSpPr/>
          <p:nvPr/>
        </p:nvSpPr>
        <p:spPr>
          <a:xfrm>
            <a:off x="3974760" y="4469040"/>
            <a:ext cx="158400" cy="45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3549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3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Text 8"/>
          <p:cNvSpPr/>
          <p:nvPr/>
        </p:nvSpPr>
        <p:spPr>
          <a:xfrm>
            <a:off x="6217920" y="4518720"/>
            <a:ext cx="3191760" cy="35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75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Гуманитарная помощь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2" name="Image 3" descr="preencoded.png"/>
          <p:cNvPicPr/>
          <p:nvPr/>
        </p:nvPicPr>
        <p:blipFill>
          <a:blip r:embed="rId4"/>
          <a:stretch/>
        </p:blipFill>
        <p:spPr>
          <a:xfrm>
            <a:off x="1472040" y="5156640"/>
            <a:ext cx="5163840" cy="806760"/>
          </a:xfrm>
          <a:prstGeom prst="rect">
            <a:avLst/>
          </a:prstGeom>
          <a:ln w="0">
            <a:noFill/>
          </a:ln>
        </p:spPr>
      </p:pic>
      <p:sp>
        <p:nvSpPr>
          <p:cNvPr id="453" name="Text 10"/>
          <p:cNvSpPr/>
          <p:nvPr/>
        </p:nvSpPr>
        <p:spPr>
          <a:xfrm>
            <a:off x="3963240" y="5333760"/>
            <a:ext cx="181440" cy="45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3549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4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Text 11"/>
          <p:cNvSpPr/>
          <p:nvPr/>
        </p:nvSpPr>
        <p:spPr>
          <a:xfrm>
            <a:off x="6819120" y="5391000"/>
            <a:ext cx="2126880" cy="35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75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Пошив одежды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5" name="Image 4" descr="preencoded.png"/>
          <p:cNvPicPr/>
          <p:nvPr/>
        </p:nvPicPr>
        <p:blipFill>
          <a:blip r:embed="rId5"/>
          <a:stretch/>
        </p:blipFill>
        <p:spPr>
          <a:xfrm>
            <a:off x="826200" y="6021360"/>
            <a:ext cx="6455160" cy="806760"/>
          </a:xfrm>
          <a:prstGeom prst="rect">
            <a:avLst/>
          </a:prstGeom>
          <a:ln w="0">
            <a:noFill/>
          </a:ln>
        </p:spPr>
      </p:pic>
      <p:sp>
        <p:nvSpPr>
          <p:cNvPr id="456" name="Text 13"/>
          <p:cNvSpPr/>
          <p:nvPr/>
        </p:nvSpPr>
        <p:spPr>
          <a:xfrm>
            <a:off x="3975840" y="6198480"/>
            <a:ext cx="155880" cy="45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3549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5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7" name="Text 14"/>
          <p:cNvSpPr/>
          <p:nvPr/>
        </p:nvSpPr>
        <p:spPr>
          <a:xfrm>
            <a:off x="7509240" y="6248160"/>
            <a:ext cx="2399760" cy="35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750"/>
              </a:lnSpc>
              <a:tabLst>
                <a:tab algn="l" pos="0"/>
              </a:tabLst>
            </a:pPr>
            <a:r>
              <a:rPr b="0" lang="en-US" sz="22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Письма на фронт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Прямоугольник 21"/>
          <p:cNvSpPr/>
          <p:nvPr/>
        </p:nvSpPr>
        <p:spPr>
          <a:xfrm>
            <a:off x="12578400" y="7738920"/>
            <a:ext cx="1950480" cy="459000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459" name="Рисунок 25" descr=""/>
          <p:cNvPicPr/>
          <p:nvPr/>
        </p:nvPicPr>
        <p:blipFill>
          <a:blip r:embed="rId6"/>
          <a:stretch/>
        </p:blipFill>
        <p:spPr>
          <a:xfrm>
            <a:off x="10024920" y="0"/>
            <a:ext cx="4604400" cy="822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 0"/>
          <p:cNvSpPr/>
          <p:nvPr/>
        </p:nvSpPr>
        <p:spPr>
          <a:xfrm>
            <a:off x="553680" y="253800"/>
            <a:ext cx="7719840" cy="70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5550"/>
              </a:lnSpc>
              <a:tabLst>
                <a:tab algn="l" pos="0"/>
              </a:tabLst>
            </a:pPr>
            <a:r>
              <a:rPr b="0" lang="en-US" sz="445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По</a:t>
            </a:r>
            <a:r>
              <a:rPr b="0" lang="ru-RU" sz="445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ездка в Луганскую Народную Республику</a:t>
            </a:r>
            <a:endParaRPr b="0" lang="ru-RU" sz="445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550"/>
              </a:lnSpc>
              <a:tabLst>
                <a:tab algn="l" pos="0"/>
              </a:tabLst>
            </a:pPr>
            <a:r>
              <a:rPr b="0" lang="ru-RU" sz="445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 – </a:t>
            </a:r>
            <a:r>
              <a:rPr b="0" lang="ru-RU" sz="445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город побратим Первомайск</a:t>
            </a:r>
            <a:endParaRPr b="0" lang="ru-RU" sz="44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1" name="Рисунок 3" descr=""/>
          <p:cNvPicPr/>
          <p:nvPr/>
        </p:nvPicPr>
        <p:blipFill>
          <a:blip r:embed="rId1"/>
          <a:stretch/>
        </p:blipFill>
        <p:spPr>
          <a:xfrm>
            <a:off x="0" y="1757520"/>
            <a:ext cx="5150880" cy="6392880"/>
          </a:xfrm>
          <a:prstGeom prst="rect">
            <a:avLst/>
          </a:prstGeom>
          <a:ln w="0">
            <a:noFill/>
          </a:ln>
        </p:spPr>
      </p:pic>
      <p:pic>
        <p:nvPicPr>
          <p:cNvPr id="462" name="Рисунок 7" descr=""/>
          <p:cNvPicPr/>
          <p:nvPr/>
        </p:nvPicPr>
        <p:blipFill>
          <a:blip r:embed="rId2"/>
          <a:stretch/>
        </p:blipFill>
        <p:spPr>
          <a:xfrm>
            <a:off x="5384880" y="1757520"/>
            <a:ext cx="4514400" cy="3348360"/>
          </a:xfrm>
          <a:prstGeom prst="rect">
            <a:avLst/>
          </a:prstGeom>
          <a:ln w="0">
            <a:noFill/>
          </a:ln>
        </p:spPr>
      </p:pic>
      <p:pic>
        <p:nvPicPr>
          <p:cNvPr id="463" name="Рисунок 11" descr=""/>
          <p:cNvPicPr/>
          <p:nvPr/>
        </p:nvPicPr>
        <p:blipFill>
          <a:blip r:embed="rId3"/>
          <a:stretch/>
        </p:blipFill>
        <p:spPr>
          <a:xfrm>
            <a:off x="10080000" y="1757520"/>
            <a:ext cx="4465080" cy="6392880"/>
          </a:xfrm>
          <a:prstGeom prst="rect">
            <a:avLst/>
          </a:prstGeom>
          <a:ln w="0">
            <a:noFill/>
          </a:ln>
        </p:spPr>
      </p:pic>
      <p:pic>
        <p:nvPicPr>
          <p:cNvPr id="464" name="Рисунок 15" descr=""/>
          <p:cNvPicPr/>
          <p:nvPr/>
        </p:nvPicPr>
        <p:blipFill>
          <a:blip r:embed="rId4"/>
          <a:stretch/>
        </p:blipFill>
        <p:spPr>
          <a:xfrm>
            <a:off x="5400000" y="5247720"/>
            <a:ext cx="4507200" cy="2902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ext 0"/>
          <p:cNvSpPr/>
          <p:nvPr/>
        </p:nvSpPr>
        <p:spPr>
          <a:xfrm>
            <a:off x="748080" y="587880"/>
            <a:ext cx="5342760" cy="66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5250"/>
              </a:lnSpc>
              <a:tabLst>
                <a:tab algn="l" pos="0"/>
              </a:tabLst>
            </a:pPr>
            <a:r>
              <a:rPr b="0" lang="ru-RU" sz="420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Планы</a:t>
            </a:r>
            <a:r>
              <a:rPr b="0" lang="en-US" sz="420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 на </a:t>
            </a:r>
            <a:r>
              <a:rPr b="1" lang="en-US" sz="420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2025</a:t>
            </a:r>
            <a:r>
              <a:rPr b="0" lang="en-US" sz="420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 год</a:t>
            </a:r>
            <a:endParaRPr b="0" lang="ru-RU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Shape 1"/>
          <p:cNvSpPr/>
          <p:nvPr/>
        </p:nvSpPr>
        <p:spPr>
          <a:xfrm>
            <a:off x="7300080" y="1683360"/>
            <a:ext cx="29520" cy="5959440"/>
          </a:xfrm>
          <a:prstGeom prst="roundRect">
            <a:avLst>
              <a:gd name="adj" fmla="val 105199"/>
            </a:avLst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Shape 2"/>
          <p:cNvSpPr/>
          <p:nvPr/>
        </p:nvSpPr>
        <p:spPr>
          <a:xfrm>
            <a:off x="6357240" y="2148840"/>
            <a:ext cx="747000" cy="29520"/>
          </a:xfrm>
          <a:prstGeom prst="roundRect">
            <a:avLst>
              <a:gd name="adj" fmla="val 105199"/>
            </a:avLst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3400" bIns="-234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Shape 3"/>
          <p:cNvSpPr/>
          <p:nvPr/>
        </p:nvSpPr>
        <p:spPr>
          <a:xfrm>
            <a:off x="7074720" y="1923480"/>
            <a:ext cx="479880" cy="479880"/>
          </a:xfrm>
          <a:prstGeom prst="roundRect">
            <a:avLst>
              <a:gd name="adj" fmla="val 6668"/>
            </a:avLst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Text 4"/>
          <p:cNvSpPr/>
          <p:nvPr/>
        </p:nvSpPr>
        <p:spPr>
          <a:xfrm>
            <a:off x="7239960" y="2003760"/>
            <a:ext cx="149400" cy="3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2500"/>
              </a:lnSpc>
              <a:tabLst>
                <a:tab algn="l" pos="0"/>
              </a:tabLst>
            </a:pPr>
            <a:r>
              <a:rPr b="1" lang="en-US" sz="2500" spc="-1" strike="noStrike">
                <a:solidFill>
                  <a:schemeClr val="accent1">
                    <a:lumMod val="50000"/>
                  </a:schemeClr>
                </a:solidFill>
                <a:latin typeface="MuseoModerno Medium"/>
                <a:ea typeface="MuseoModerno Medium"/>
              </a:rPr>
              <a:t>1</a:t>
            </a:r>
            <a:endParaRPr b="0" lang="ru-RU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Text 5"/>
          <p:cNvSpPr/>
          <p:nvPr/>
        </p:nvSpPr>
        <p:spPr>
          <a:xfrm>
            <a:off x="748080" y="1896840"/>
            <a:ext cx="5390280" cy="66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914400">
              <a:lnSpc>
                <a:spcPts val="2599"/>
              </a:lnSpc>
              <a:tabLst>
                <a:tab algn="l" pos="0"/>
              </a:tabLst>
            </a:pPr>
            <a:r>
              <a:rPr b="0" lang="en-US" sz="21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Улучшение материально-технической базы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Text 6"/>
          <p:cNvSpPr/>
          <p:nvPr/>
        </p:nvSpPr>
        <p:spPr>
          <a:xfrm>
            <a:off x="748080" y="2693160"/>
            <a:ext cx="5390280" cy="68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914400">
              <a:lnSpc>
                <a:spcPts val="2650"/>
              </a:lnSpc>
              <a:tabLst>
                <a:tab algn="l" pos="0"/>
              </a:tabLst>
            </a:pPr>
            <a:r>
              <a:rPr b="0" lang="en-US" sz="165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Участие в мероприятиях федерального проекта «Спорт норма жизни».</a:t>
            </a:r>
            <a:endParaRPr b="0" lang="ru-RU" sz="16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Shape 7"/>
          <p:cNvSpPr/>
          <p:nvPr/>
        </p:nvSpPr>
        <p:spPr>
          <a:xfrm>
            <a:off x="7525080" y="3217320"/>
            <a:ext cx="747000" cy="29520"/>
          </a:xfrm>
          <a:prstGeom prst="roundRect">
            <a:avLst>
              <a:gd name="adj" fmla="val 105199"/>
            </a:avLst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3400" bIns="-234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Shape 8"/>
          <p:cNvSpPr/>
          <p:nvPr/>
        </p:nvSpPr>
        <p:spPr>
          <a:xfrm>
            <a:off x="7074720" y="2992320"/>
            <a:ext cx="479880" cy="479880"/>
          </a:xfrm>
          <a:prstGeom prst="roundRect">
            <a:avLst>
              <a:gd name="adj" fmla="val 6668"/>
            </a:avLst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Text 9"/>
          <p:cNvSpPr/>
          <p:nvPr/>
        </p:nvSpPr>
        <p:spPr>
          <a:xfrm>
            <a:off x="7225920" y="3072240"/>
            <a:ext cx="177120" cy="3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2500"/>
              </a:lnSpc>
              <a:tabLst>
                <a:tab algn="l" pos="0"/>
              </a:tabLst>
            </a:pPr>
            <a:r>
              <a:rPr b="1" lang="en-US" sz="2500" spc="-1" strike="noStrike">
                <a:solidFill>
                  <a:schemeClr val="accent1">
                    <a:lumMod val="50000"/>
                  </a:schemeClr>
                </a:solidFill>
                <a:latin typeface="MuseoModerno Medium"/>
                <a:ea typeface="MuseoModerno Medium"/>
              </a:rPr>
              <a:t>2</a:t>
            </a:r>
            <a:endParaRPr b="0" lang="ru-RU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Text 10"/>
          <p:cNvSpPr/>
          <p:nvPr/>
        </p:nvSpPr>
        <p:spPr>
          <a:xfrm>
            <a:off x="8490960" y="2965680"/>
            <a:ext cx="340740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599"/>
              </a:lnSpc>
              <a:tabLst>
                <a:tab algn="l" pos="0"/>
              </a:tabLst>
            </a:pPr>
            <a:r>
              <a:rPr b="0" lang="en-US" sz="21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Антидопинговые правила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Text 11"/>
          <p:cNvSpPr/>
          <p:nvPr/>
        </p:nvSpPr>
        <p:spPr>
          <a:xfrm>
            <a:off x="8490960" y="3427920"/>
            <a:ext cx="5390280" cy="68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ts val="2650"/>
              </a:lnSpc>
              <a:tabLst>
                <a:tab algn="l" pos="0"/>
              </a:tabLst>
            </a:pPr>
            <a:r>
              <a:rPr b="0" lang="en-US" sz="165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Соблюдение антидопинговых правил спортсменами и тренерами.</a:t>
            </a:r>
            <a:endParaRPr b="0" lang="ru-RU" sz="16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Shape 12"/>
          <p:cNvSpPr/>
          <p:nvPr/>
        </p:nvSpPr>
        <p:spPr>
          <a:xfrm>
            <a:off x="6357240" y="4269960"/>
            <a:ext cx="747000" cy="29520"/>
          </a:xfrm>
          <a:prstGeom prst="roundRect">
            <a:avLst>
              <a:gd name="adj" fmla="val 105199"/>
            </a:avLst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3400" bIns="-234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Shape 13"/>
          <p:cNvSpPr/>
          <p:nvPr/>
        </p:nvSpPr>
        <p:spPr>
          <a:xfrm>
            <a:off x="7074720" y="4044960"/>
            <a:ext cx="479880" cy="479880"/>
          </a:xfrm>
          <a:prstGeom prst="roundRect">
            <a:avLst>
              <a:gd name="adj" fmla="val 6668"/>
            </a:avLst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Text 14"/>
          <p:cNvSpPr/>
          <p:nvPr/>
        </p:nvSpPr>
        <p:spPr>
          <a:xfrm>
            <a:off x="7225200" y="4124880"/>
            <a:ext cx="178920" cy="3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2500"/>
              </a:lnSpc>
              <a:tabLst>
                <a:tab algn="l" pos="0"/>
              </a:tabLst>
            </a:pPr>
            <a:r>
              <a:rPr b="1" lang="en-US" sz="2500" spc="-1" strike="noStrike">
                <a:solidFill>
                  <a:schemeClr val="accent1">
                    <a:lumMod val="50000"/>
                  </a:schemeClr>
                </a:solidFill>
                <a:latin typeface="MuseoModerno Medium"/>
                <a:ea typeface="MuseoModerno Medium"/>
              </a:rPr>
              <a:t>3</a:t>
            </a:r>
            <a:endParaRPr b="0" lang="ru-RU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Text 15"/>
          <p:cNvSpPr/>
          <p:nvPr/>
        </p:nvSpPr>
        <p:spPr>
          <a:xfrm>
            <a:off x="1217520" y="4017960"/>
            <a:ext cx="492084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r" defTabSz="914400">
              <a:lnSpc>
                <a:spcPts val="2599"/>
              </a:lnSpc>
              <a:tabLst>
                <a:tab algn="l" pos="0"/>
              </a:tabLst>
            </a:pPr>
            <a:r>
              <a:rPr b="0" lang="en-US" sz="21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Увеличение количества спортсменов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Text 16"/>
          <p:cNvSpPr/>
          <p:nvPr/>
        </p:nvSpPr>
        <p:spPr>
          <a:xfrm>
            <a:off x="748080" y="4480200"/>
            <a:ext cx="5390280" cy="68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914400">
              <a:lnSpc>
                <a:spcPts val="2650"/>
              </a:lnSpc>
              <a:tabLst>
                <a:tab algn="l" pos="0"/>
              </a:tabLst>
            </a:pPr>
            <a:r>
              <a:rPr b="0" lang="en-US" sz="165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Увеличение количества спортсменов, имеющих спортивные разряды и звания.</a:t>
            </a:r>
            <a:endParaRPr b="0" lang="ru-RU" sz="16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Shape 17"/>
          <p:cNvSpPr/>
          <p:nvPr/>
        </p:nvSpPr>
        <p:spPr>
          <a:xfrm>
            <a:off x="7525080" y="5231880"/>
            <a:ext cx="747000" cy="29520"/>
          </a:xfrm>
          <a:prstGeom prst="roundRect">
            <a:avLst>
              <a:gd name="adj" fmla="val 105199"/>
            </a:avLst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3400" bIns="-234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Shape 18"/>
          <p:cNvSpPr/>
          <p:nvPr/>
        </p:nvSpPr>
        <p:spPr>
          <a:xfrm>
            <a:off x="7074720" y="5006520"/>
            <a:ext cx="479880" cy="479880"/>
          </a:xfrm>
          <a:prstGeom prst="roundRect">
            <a:avLst>
              <a:gd name="adj" fmla="val 6668"/>
            </a:avLst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Text 19"/>
          <p:cNvSpPr/>
          <p:nvPr/>
        </p:nvSpPr>
        <p:spPr>
          <a:xfrm>
            <a:off x="7201440" y="5086800"/>
            <a:ext cx="226080" cy="3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2500"/>
              </a:lnSpc>
              <a:tabLst>
                <a:tab algn="l" pos="0"/>
              </a:tabLst>
            </a:pPr>
            <a:r>
              <a:rPr b="1" lang="en-US" sz="2500" spc="-1" strike="noStrike">
                <a:solidFill>
                  <a:schemeClr val="accent1">
                    <a:lumMod val="50000"/>
                  </a:schemeClr>
                </a:solidFill>
                <a:latin typeface="MuseoModerno Medium"/>
                <a:ea typeface="MuseoModerno Medium"/>
              </a:rPr>
              <a:t>4</a:t>
            </a:r>
            <a:endParaRPr b="0" lang="ru-RU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Text 20"/>
          <p:cNvSpPr/>
          <p:nvPr/>
        </p:nvSpPr>
        <p:spPr>
          <a:xfrm>
            <a:off x="8490960" y="4979880"/>
            <a:ext cx="395568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599"/>
              </a:lnSpc>
              <a:tabLst>
                <a:tab algn="l" pos="0"/>
              </a:tabLst>
            </a:pPr>
            <a:r>
              <a:rPr b="0" lang="en-US" sz="21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Увеличение количества судей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Text 21"/>
          <p:cNvSpPr/>
          <p:nvPr/>
        </p:nvSpPr>
        <p:spPr>
          <a:xfrm>
            <a:off x="8490960" y="5442120"/>
            <a:ext cx="5390280" cy="68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ts val="2650"/>
              </a:lnSpc>
              <a:tabLst>
                <a:tab algn="l" pos="0"/>
              </a:tabLst>
            </a:pPr>
            <a:r>
              <a:rPr b="0" lang="en-US" sz="165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Увеличение количества судей, имеющих судейские категории.</a:t>
            </a:r>
            <a:endParaRPr b="0" lang="ru-RU" sz="16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Shape 22"/>
          <p:cNvSpPr/>
          <p:nvPr/>
        </p:nvSpPr>
        <p:spPr>
          <a:xfrm>
            <a:off x="6357240" y="6193800"/>
            <a:ext cx="747000" cy="29520"/>
          </a:xfrm>
          <a:prstGeom prst="roundRect">
            <a:avLst>
              <a:gd name="adj" fmla="val 105199"/>
            </a:avLst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3400" bIns="-234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Shape 23"/>
          <p:cNvSpPr/>
          <p:nvPr/>
        </p:nvSpPr>
        <p:spPr>
          <a:xfrm>
            <a:off x="7074720" y="5968440"/>
            <a:ext cx="479880" cy="479880"/>
          </a:xfrm>
          <a:prstGeom prst="roundRect">
            <a:avLst>
              <a:gd name="adj" fmla="val 6668"/>
            </a:avLst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Text 24"/>
          <p:cNvSpPr/>
          <p:nvPr/>
        </p:nvSpPr>
        <p:spPr>
          <a:xfrm>
            <a:off x="7226280" y="6048720"/>
            <a:ext cx="176400" cy="3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2500"/>
              </a:lnSpc>
              <a:tabLst>
                <a:tab algn="l" pos="0"/>
              </a:tabLst>
            </a:pPr>
            <a:r>
              <a:rPr b="1" lang="en-US" sz="2500" spc="-1" strike="noStrike">
                <a:solidFill>
                  <a:schemeClr val="accent1">
                    <a:lumMod val="50000"/>
                  </a:schemeClr>
                </a:solidFill>
                <a:latin typeface="MuseoModerno Medium"/>
                <a:ea typeface="MuseoModerno Medium"/>
              </a:rPr>
              <a:t>5</a:t>
            </a:r>
            <a:endParaRPr b="0" lang="ru-RU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Text 25"/>
          <p:cNvSpPr/>
          <p:nvPr/>
        </p:nvSpPr>
        <p:spPr>
          <a:xfrm>
            <a:off x="2396880" y="5941800"/>
            <a:ext cx="374184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r" defTabSz="914400">
              <a:lnSpc>
                <a:spcPts val="2599"/>
              </a:lnSpc>
              <a:tabLst>
                <a:tab algn="l" pos="0"/>
              </a:tabLst>
            </a:pPr>
            <a:r>
              <a:rPr b="0" lang="en-US" sz="21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Привлечение жителей к ГТО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Text 26"/>
          <p:cNvSpPr/>
          <p:nvPr/>
        </p:nvSpPr>
        <p:spPr>
          <a:xfrm>
            <a:off x="748080" y="6404040"/>
            <a:ext cx="5390280" cy="102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914400">
              <a:lnSpc>
                <a:spcPts val="2650"/>
              </a:lnSpc>
              <a:tabLst>
                <a:tab algn="l" pos="0"/>
              </a:tabLst>
            </a:pPr>
            <a:r>
              <a:rPr b="0" lang="en-US" sz="165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Привлечение жителей города Калуги к участию во Всероссийском физкультурно-спортивном комплексе «Готов к труду и обороне».</a:t>
            </a:r>
            <a:endParaRPr b="0" lang="ru-RU" sz="16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Прямоугольник 28"/>
          <p:cNvSpPr/>
          <p:nvPr/>
        </p:nvSpPr>
        <p:spPr>
          <a:xfrm>
            <a:off x="12534120" y="7643520"/>
            <a:ext cx="1986840" cy="473400"/>
          </a:xfrm>
          <a:prstGeom prst="rect">
            <a:avLst/>
          </a:prstGeom>
          <a:solidFill>
            <a:srgbClr val="fffcf5"/>
          </a:solidFill>
          <a:ln>
            <a:solidFill>
              <a:srgbClr val="fffc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93" name="Shape 23"/>
          <p:cNvSpPr/>
          <p:nvPr/>
        </p:nvSpPr>
        <p:spPr>
          <a:xfrm>
            <a:off x="7075800" y="6834960"/>
            <a:ext cx="479880" cy="479880"/>
          </a:xfrm>
          <a:prstGeom prst="roundRect">
            <a:avLst>
              <a:gd name="adj" fmla="val 6668"/>
            </a:avLst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Text 24"/>
          <p:cNvSpPr/>
          <p:nvPr/>
        </p:nvSpPr>
        <p:spPr>
          <a:xfrm>
            <a:off x="7257240" y="7018920"/>
            <a:ext cx="176400" cy="3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2500"/>
              </a:lnSpc>
              <a:tabLst>
                <a:tab algn="l" pos="0"/>
              </a:tabLst>
            </a:pPr>
            <a:endParaRPr b="1" lang="en-US" sz="2500" spc="-1" strike="noStrike">
              <a:solidFill>
                <a:schemeClr val="accent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495" name="Text 24"/>
          <p:cNvSpPr/>
          <p:nvPr/>
        </p:nvSpPr>
        <p:spPr>
          <a:xfrm>
            <a:off x="7230960" y="6917040"/>
            <a:ext cx="176400" cy="3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2500"/>
              </a:lnSpc>
              <a:tabLst>
                <a:tab algn="l" pos="0"/>
              </a:tabLst>
            </a:pPr>
            <a:r>
              <a:rPr b="1" lang="ru-RU" sz="2500" spc="-1" strike="noStrike">
                <a:solidFill>
                  <a:schemeClr val="accent1">
                    <a:lumMod val="50000"/>
                  </a:schemeClr>
                </a:solidFill>
                <a:latin typeface="MuseoModerno Medium"/>
                <a:ea typeface="MuseoModerno Medium"/>
              </a:rPr>
              <a:t>6</a:t>
            </a:r>
            <a:endParaRPr b="0" lang="ru-RU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Shape 17"/>
          <p:cNvSpPr/>
          <p:nvPr/>
        </p:nvSpPr>
        <p:spPr>
          <a:xfrm>
            <a:off x="7533360" y="7021800"/>
            <a:ext cx="747000" cy="29520"/>
          </a:xfrm>
          <a:prstGeom prst="roundRect">
            <a:avLst>
              <a:gd name="adj" fmla="val 105199"/>
            </a:avLst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-23400" bIns="-234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Text 20"/>
          <p:cNvSpPr/>
          <p:nvPr/>
        </p:nvSpPr>
        <p:spPr>
          <a:xfrm>
            <a:off x="8490960" y="6741720"/>
            <a:ext cx="395568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599"/>
              </a:lnSpc>
              <a:tabLst>
                <a:tab algn="l" pos="0"/>
              </a:tabLst>
            </a:pPr>
            <a:r>
              <a:rPr b="0" lang="ru-RU" sz="21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По</a:t>
            </a:r>
            <a:r>
              <a:rPr b="0" lang="en-US" sz="21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е</a:t>
            </a:r>
            <a:r>
              <a:rPr b="0" lang="ru-RU" sz="21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здка</a:t>
            </a:r>
            <a:r>
              <a:rPr b="0" lang="en-US" sz="21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 </a:t>
            </a:r>
            <a:r>
              <a:rPr b="0" lang="ru-RU" sz="210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на освобожденные территории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Text 21"/>
          <p:cNvSpPr/>
          <p:nvPr/>
        </p:nvSpPr>
        <p:spPr>
          <a:xfrm>
            <a:off x="8526240" y="7052400"/>
            <a:ext cx="5390280" cy="68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ts val="2650"/>
              </a:lnSpc>
              <a:tabLst>
                <a:tab algn="l" pos="0"/>
              </a:tabLst>
            </a:pPr>
            <a:r>
              <a:rPr b="0" lang="ru-RU" sz="165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Очередная поездка с гуманитарным грузом и спортивным оборудованием</a:t>
            </a:r>
            <a:r>
              <a:rPr b="0" lang="en-US" sz="165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 </a:t>
            </a:r>
            <a:r>
              <a:rPr b="0" lang="ru-RU" sz="165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на освобождённые территории</a:t>
            </a:r>
            <a:endParaRPr b="0" lang="ru-RU" sz="16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 0"/>
          <p:cNvSpPr/>
          <p:nvPr/>
        </p:nvSpPr>
        <p:spPr>
          <a:xfrm>
            <a:off x="636480" y="784800"/>
            <a:ext cx="7660080" cy="56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4450"/>
              </a:lnSpc>
              <a:tabLst>
                <a:tab algn="l" pos="0"/>
              </a:tabLst>
            </a:pPr>
            <a:endParaRPr b="0" lang="en-US" sz="355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00" name="Image 1" descr="preencoded.png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6480" y="762120"/>
            <a:ext cx="907920" cy="1453680"/>
          </a:xfrm>
          <a:prstGeom prst="rect">
            <a:avLst/>
          </a:prstGeom>
          <a:ln w="0">
            <a:noFill/>
          </a:ln>
        </p:spPr>
      </p:pic>
      <p:sp>
        <p:nvSpPr>
          <p:cNvPr id="501" name="Text 1"/>
          <p:cNvSpPr/>
          <p:nvPr/>
        </p:nvSpPr>
        <p:spPr>
          <a:xfrm>
            <a:off x="1818360" y="810720"/>
            <a:ext cx="2271960" cy="28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200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«Вертолетка»</a:t>
            </a:r>
            <a:endParaRPr b="0" lang="ru-RU" sz="17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Text 2"/>
          <p:cNvSpPr/>
          <p:nvPr/>
        </p:nvSpPr>
        <p:spPr>
          <a:xfrm>
            <a:off x="1818360" y="1186560"/>
            <a:ext cx="66884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251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Расширение проекта «Вертолетка» до трех дней в неделю.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3" name="Image 2" descr="preencoded.pn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6480" y="2265120"/>
            <a:ext cx="907920" cy="1453680"/>
          </a:xfrm>
          <a:prstGeom prst="rect">
            <a:avLst/>
          </a:prstGeom>
          <a:ln w="0">
            <a:noFill/>
          </a:ln>
        </p:spPr>
      </p:pic>
      <p:sp>
        <p:nvSpPr>
          <p:cNvPr id="504" name="Text 3"/>
          <p:cNvSpPr/>
          <p:nvPr/>
        </p:nvSpPr>
        <p:spPr>
          <a:xfrm>
            <a:off x="1834560" y="2211480"/>
            <a:ext cx="3327480" cy="28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200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Мероприятия на набережн</a:t>
            </a:r>
            <a:r>
              <a:rPr b="0" lang="ru-RU" sz="175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ой Яченского водохранилища,</a:t>
            </a:r>
            <a:endParaRPr b="0" lang="ru-RU" sz="175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200"/>
              </a:lnSpc>
              <a:tabLst>
                <a:tab algn="l" pos="0"/>
              </a:tabLst>
            </a:pPr>
            <a:r>
              <a:rPr b="0" lang="ru-RU" sz="175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набережной реки Оки и сквере им. Волкова</a:t>
            </a:r>
            <a:endParaRPr b="0" lang="ru-RU" sz="175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200"/>
              </a:lnSpc>
              <a:tabLst>
                <a:tab algn="l" pos="0"/>
              </a:tabLst>
            </a:pPr>
            <a:endParaRPr b="0" lang="ru-RU" sz="17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Text 4"/>
          <p:cNvSpPr/>
          <p:nvPr/>
        </p:nvSpPr>
        <p:spPr>
          <a:xfrm>
            <a:off x="1818360" y="2847240"/>
            <a:ext cx="66884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251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Увеличение количества мероприятий для детей и молодежи</a:t>
            </a:r>
            <a:r>
              <a:rPr b="0" lang="ru-RU" sz="140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6" name="Image 3" descr="preencoded.pn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6480" y="3750480"/>
            <a:ext cx="907920" cy="1453680"/>
          </a:xfrm>
          <a:prstGeom prst="rect">
            <a:avLst/>
          </a:prstGeom>
          <a:ln w="0">
            <a:noFill/>
          </a:ln>
        </p:spPr>
      </p:pic>
      <p:sp>
        <p:nvSpPr>
          <p:cNvPr id="507" name="Text 5"/>
          <p:cNvSpPr/>
          <p:nvPr/>
        </p:nvSpPr>
        <p:spPr>
          <a:xfrm>
            <a:off x="1834560" y="3684600"/>
            <a:ext cx="5087520" cy="28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200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Капитальный ремонт «Молодежного центра»</a:t>
            </a:r>
            <a:endParaRPr b="0" lang="ru-RU" sz="17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Text 6"/>
          <p:cNvSpPr/>
          <p:nvPr/>
        </p:nvSpPr>
        <p:spPr>
          <a:xfrm>
            <a:off x="1818360" y="4024800"/>
            <a:ext cx="66884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251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Капитальный ремонт здания «Молодежного центра» по адресу: Герцена,16а.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9" name="Image 4" descr="preencoded.png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36480" y="5230080"/>
            <a:ext cx="907920" cy="1453680"/>
          </a:xfrm>
          <a:prstGeom prst="rect">
            <a:avLst/>
          </a:prstGeom>
          <a:ln w="0">
            <a:noFill/>
          </a:ln>
        </p:spPr>
      </p:pic>
      <p:sp>
        <p:nvSpPr>
          <p:cNvPr id="510" name="Text 7"/>
          <p:cNvSpPr/>
          <p:nvPr/>
        </p:nvSpPr>
        <p:spPr>
          <a:xfrm>
            <a:off x="1834560" y="5156280"/>
            <a:ext cx="5914800" cy="30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200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Мероприятия к </a:t>
            </a:r>
            <a:r>
              <a:rPr b="1" lang="en-US" sz="175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80</a:t>
            </a:r>
            <a:r>
              <a:rPr b="0" lang="en-US" sz="175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-летию Победы</a:t>
            </a:r>
            <a:r>
              <a:rPr b="0" lang="ru-RU" sz="175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 и </a:t>
            </a:r>
            <a:r>
              <a:rPr b="1" lang="ru-RU" sz="175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50</a:t>
            </a:r>
            <a:r>
              <a:rPr b="0" lang="ru-RU" sz="175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 летия Поста</a:t>
            </a:r>
            <a:r>
              <a:rPr b="0" lang="en-US" sz="180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 №</a:t>
            </a:r>
            <a:r>
              <a:rPr b="0" lang="ru-RU" sz="175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 </a:t>
            </a:r>
            <a:r>
              <a:rPr b="1" lang="ru-RU" sz="1750" spc="-1" strike="noStrike">
                <a:solidFill>
                  <a:srgbClr val="2b4150"/>
                </a:solidFill>
                <a:latin typeface="MuseoModerno Medium"/>
                <a:ea typeface="MuseoModerno Medium"/>
              </a:rPr>
              <a:t>1</a:t>
            </a:r>
            <a:endParaRPr b="0" lang="ru-RU" sz="17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Text 8"/>
          <p:cNvSpPr/>
          <p:nvPr/>
        </p:nvSpPr>
        <p:spPr>
          <a:xfrm>
            <a:off x="1834560" y="5459400"/>
            <a:ext cx="6688440" cy="28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251"/>
              </a:lnSpc>
              <a:tabLst>
                <a:tab algn="l" pos="0"/>
              </a:tabLst>
            </a:pPr>
            <a:r>
              <a:rPr b="0" lang="en-US" sz="140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Цикл мероприятий, посвященный 80-летию Великой Победы и юбилею Поста № 1.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" name="Рисунок 16" descr=""/>
          <p:cNvPicPr/>
          <p:nvPr/>
        </p:nvPicPr>
        <p:blipFill>
          <a:blip r:embed="rId9"/>
          <a:stretch/>
        </p:blipFill>
        <p:spPr>
          <a:xfrm>
            <a:off x="9296640" y="4024800"/>
            <a:ext cx="5333040" cy="42937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13" name="Рисунок 18" descr=""/>
          <p:cNvPicPr/>
          <p:nvPr/>
        </p:nvPicPr>
        <p:blipFill>
          <a:blip r:embed="rId10"/>
          <a:stretch/>
        </p:blipFill>
        <p:spPr>
          <a:xfrm>
            <a:off x="9230400" y="101160"/>
            <a:ext cx="5153760" cy="38329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Прямоугольник 2"/>
          <p:cNvSpPr/>
          <p:nvPr/>
        </p:nvSpPr>
        <p:spPr>
          <a:xfrm>
            <a:off x="12701160" y="7716600"/>
            <a:ext cx="1805400" cy="433800"/>
          </a:xfrm>
          <a:prstGeom prst="rect">
            <a:avLst/>
          </a:prstGeom>
          <a:solidFill>
            <a:srgbClr val="fffcf5"/>
          </a:solidFill>
          <a:ln>
            <a:solidFill>
              <a:srgbClr val="fffc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15" name="Text 0"/>
          <p:cNvSpPr/>
          <p:nvPr/>
        </p:nvSpPr>
        <p:spPr>
          <a:xfrm>
            <a:off x="3074040" y="3191400"/>
            <a:ext cx="7719840" cy="70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5550"/>
              </a:lnSpc>
              <a:tabLst>
                <a:tab algn="l" pos="0"/>
              </a:tabLst>
            </a:pPr>
            <a:r>
              <a:rPr b="0" lang="ru-RU" sz="600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СПАСИБО ЗА ВНИМАНИЕ</a:t>
            </a:r>
            <a:r>
              <a:rPr b="1" lang="ru-RU" sz="600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!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550"/>
              </a:lnSpc>
              <a:tabLst>
                <a:tab algn="l" pos="0"/>
              </a:tabLst>
            </a:pP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16" name="Прямая соединительная линия 5"/>
          <p:cNvCxnSpPr/>
          <p:nvPr/>
        </p:nvCxnSpPr>
        <p:spPr>
          <a:xfrm flipV="1">
            <a:off x="7504560" y="4415760"/>
            <a:ext cx="7126920" cy="3814920"/>
          </a:xfrm>
          <a:prstGeom prst="straightConnector1">
            <a:avLst/>
          </a:prstGeom>
          <a:ln w="0">
            <a:solidFill>
              <a:srgbClr val="44546a"/>
            </a:solidFill>
          </a:ln>
        </p:spPr>
      </p:cxnSp>
      <p:cxnSp>
        <p:nvCxnSpPr>
          <p:cNvPr id="517" name="Прямая соединительная линия 7"/>
          <p:cNvCxnSpPr/>
          <p:nvPr/>
        </p:nvCxnSpPr>
        <p:spPr>
          <a:xfrm flipV="1">
            <a:off x="9021240" y="5073480"/>
            <a:ext cx="5610240" cy="3157200"/>
          </a:xfrm>
          <a:prstGeom prst="straightConnector1">
            <a:avLst/>
          </a:prstGeom>
          <a:ln w="0">
            <a:solidFill>
              <a:srgbClr val="2f5597"/>
            </a:solidFill>
          </a:ln>
        </p:spPr>
      </p:cxnSp>
      <p:cxnSp>
        <p:nvCxnSpPr>
          <p:cNvPr id="518" name="Прямая соединительная линия 9"/>
          <p:cNvCxnSpPr/>
          <p:nvPr/>
        </p:nvCxnSpPr>
        <p:spPr>
          <a:xfrm flipV="1">
            <a:off x="10548720" y="5898960"/>
            <a:ext cx="4082760" cy="2331720"/>
          </a:xfrm>
          <a:prstGeom prst="straightConnector1">
            <a:avLst/>
          </a:prstGeom>
          <a:ln w="0">
            <a:solidFill>
              <a:srgbClr val="8faadc"/>
            </a:solidFill>
          </a:ln>
        </p:spPr>
      </p:cxnSp>
      <p:cxnSp>
        <p:nvCxnSpPr>
          <p:cNvPr id="519" name="Прямая соединительная линия 11"/>
          <p:cNvCxnSpPr/>
          <p:nvPr/>
        </p:nvCxnSpPr>
        <p:spPr>
          <a:xfrm flipV="1">
            <a:off x="12076560" y="6779880"/>
            <a:ext cx="2554920" cy="1450800"/>
          </a:xfrm>
          <a:prstGeom prst="straightConnector1">
            <a:avLst/>
          </a:prstGeom>
          <a:ln w="0">
            <a:solidFill>
              <a:srgbClr val="dae3f3"/>
            </a:solidFill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Прямоугольник 22"/>
          <p:cNvSpPr/>
          <p:nvPr/>
        </p:nvSpPr>
        <p:spPr>
          <a:xfrm>
            <a:off x="13320" y="0"/>
            <a:ext cx="7100280" cy="82285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43" name="Text 0"/>
          <p:cNvSpPr/>
          <p:nvPr/>
        </p:nvSpPr>
        <p:spPr>
          <a:xfrm>
            <a:off x="793800" y="2184120"/>
            <a:ext cx="7555320" cy="14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ts val="5550"/>
              </a:lnSpc>
              <a:tabLst>
                <a:tab algn="l" pos="0"/>
              </a:tabLst>
            </a:pPr>
            <a:endParaRPr b="0" lang="en-US" sz="445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4" name="Text 1"/>
          <p:cNvSpPr/>
          <p:nvPr/>
        </p:nvSpPr>
        <p:spPr>
          <a:xfrm>
            <a:off x="570600" y="238320"/>
            <a:ext cx="7555320" cy="145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ts val="2849"/>
              </a:lnSpc>
              <a:tabLst>
                <a:tab algn="l" pos="0"/>
              </a:tabLst>
            </a:pPr>
            <a:endParaRPr b="0" lang="en-US" sz="175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5" name="TextBox 7"/>
          <p:cNvSpPr/>
          <p:nvPr/>
        </p:nvSpPr>
        <p:spPr>
          <a:xfrm>
            <a:off x="3445560" y="1180800"/>
            <a:ext cx="7314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2b4150"/>
                </a:solidFill>
                <a:latin typeface="Source Sans Pro"/>
                <a:ea typeface="Source Sans Pro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Text 0"/>
          <p:cNvSpPr/>
          <p:nvPr/>
        </p:nvSpPr>
        <p:spPr>
          <a:xfrm>
            <a:off x="492840" y="844920"/>
            <a:ext cx="13735080" cy="169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5550"/>
              </a:lnSpc>
              <a:tabLst>
                <a:tab algn="l" pos="0"/>
              </a:tabLst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7" name="TextBox 14"/>
          <p:cNvSpPr/>
          <p:nvPr/>
        </p:nvSpPr>
        <p:spPr>
          <a:xfrm>
            <a:off x="329400" y="349560"/>
            <a:ext cx="531000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lt1"/>
                </a:solidFill>
                <a:latin typeface="Calibri"/>
              </a:rPr>
              <a:t>ПРОГРАММА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lt1"/>
                </a:solidFill>
                <a:latin typeface="Calibri"/>
              </a:rPr>
              <a:t>«РАЗВИТИЕ ФИЗИЧЕСКОЙ КУЛЬТУРЫ И СПОРТА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lt1"/>
                </a:solidFill>
                <a:latin typeface="Calibri"/>
              </a:rPr>
              <a:t>В МУНИЦИПАЛЬНОМ ОБРАЗОВАНИИ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lt1"/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chemeClr val="lt1"/>
                </a:solidFill>
                <a:latin typeface="Calibri"/>
              </a:rPr>
              <a:t>«ГОРОД КАЛУГА»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TextBox 15"/>
          <p:cNvSpPr/>
          <p:nvPr/>
        </p:nvSpPr>
        <p:spPr>
          <a:xfrm>
            <a:off x="7982280" y="396720"/>
            <a:ext cx="555552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ПРОГРАММА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«МОЛОДЕЖЬ МУНИЦИПАЛЬНОГО ОБРАЗОВАНИЯ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 </a:t>
            </a:r>
            <a:r>
              <a:rPr b="0" lang="ru-RU" sz="2000" spc="-1" strike="noStrike">
                <a:solidFill>
                  <a:schemeClr val="accent1">
                    <a:lumMod val="75000"/>
                  </a:schemeClr>
                </a:solidFill>
                <a:latin typeface="Calibri"/>
              </a:rPr>
              <a:t>«ГОРОД КАЛУГА»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9" name="Рисунок 17" descr=""/>
          <p:cNvPicPr/>
          <p:nvPr/>
        </p:nvPicPr>
        <p:blipFill>
          <a:blip r:embed="rId1"/>
          <a:srcRect l="12121" t="2972" r="8445" b="6244"/>
          <a:stretch/>
        </p:blipFill>
        <p:spPr>
          <a:xfrm>
            <a:off x="579240" y="1847880"/>
            <a:ext cx="5750640" cy="5755320"/>
          </a:xfrm>
          <a:prstGeom prst="rect">
            <a:avLst/>
          </a:prstGeom>
          <a:ln w="0">
            <a:noFill/>
          </a:ln>
        </p:spPr>
      </p:pic>
      <p:pic>
        <p:nvPicPr>
          <p:cNvPr id="350" name="Рисунок 19" descr=""/>
          <p:cNvPicPr/>
          <p:nvPr/>
        </p:nvPicPr>
        <p:blipFill>
          <a:blip r:embed="rId2"/>
          <a:stretch/>
        </p:blipFill>
        <p:spPr>
          <a:xfrm>
            <a:off x="7783200" y="1847880"/>
            <a:ext cx="6052320" cy="5755320"/>
          </a:xfrm>
          <a:prstGeom prst="rect">
            <a:avLst/>
          </a:prstGeom>
          <a:ln w="0">
            <a:noFill/>
          </a:ln>
        </p:spPr>
      </p:pic>
      <p:sp>
        <p:nvSpPr>
          <p:cNvPr id="351" name="Прямоугольник 21"/>
          <p:cNvSpPr/>
          <p:nvPr/>
        </p:nvSpPr>
        <p:spPr>
          <a:xfrm>
            <a:off x="12654720" y="7796520"/>
            <a:ext cx="1961640" cy="326160"/>
          </a:xfrm>
          <a:prstGeom prst="rect">
            <a:avLst/>
          </a:prstGeom>
          <a:solidFill>
            <a:srgbClr val="fffcf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52" name="Прямоугольник 23"/>
          <p:cNvSpPr/>
          <p:nvPr/>
        </p:nvSpPr>
        <p:spPr>
          <a:xfrm>
            <a:off x="7114320" y="0"/>
            <a:ext cx="299880" cy="82285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8faa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 0"/>
          <p:cNvSpPr/>
          <p:nvPr/>
        </p:nvSpPr>
        <p:spPr>
          <a:xfrm>
            <a:off x="1184040" y="190440"/>
            <a:ext cx="10663920" cy="70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5550"/>
              </a:lnSpc>
              <a:tabLst>
                <a:tab algn="l" pos="0"/>
              </a:tabLst>
            </a:pPr>
            <a:r>
              <a:rPr b="0" lang="en-US" sz="4450" spc="-1" strike="noStrike">
                <a:solidFill>
                  <a:schemeClr val="accent1">
                    <a:lumMod val="50000"/>
                  </a:schemeClr>
                </a:solidFill>
                <a:latin typeface="MuseoModerno Medium"/>
                <a:ea typeface="MuseoModerno Medium"/>
              </a:rPr>
              <a:t>Основные достижения в сфере спорта</a:t>
            </a:r>
            <a:endParaRPr b="0" lang="ru-RU" sz="44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Text 1"/>
          <p:cNvSpPr/>
          <p:nvPr/>
        </p:nvSpPr>
        <p:spPr>
          <a:xfrm>
            <a:off x="927720" y="1910520"/>
            <a:ext cx="3671640" cy="35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750"/>
              </a:lnSpc>
              <a:tabLst>
                <a:tab algn="l" pos="0"/>
              </a:tabLst>
            </a:pPr>
            <a:endParaRPr b="0" lang="en-US" sz="2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5" name="Text 2"/>
          <p:cNvSpPr/>
          <p:nvPr/>
        </p:nvSpPr>
        <p:spPr>
          <a:xfrm>
            <a:off x="5062680" y="1543320"/>
            <a:ext cx="9299160" cy="108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ts val="2849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</a:rPr>
              <a:t> </a:t>
            </a:r>
            <a:r>
              <a:rPr b="1" lang="en-US" sz="2800" spc="-1" strike="noStrike">
                <a:solidFill>
                  <a:schemeClr val="accent1">
                    <a:lumMod val="75000"/>
                  </a:schemeClr>
                </a:solidFill>
                <a:latin typeface="Calibri Light"/>
                <a:ea typeface="Source Sans Pro"/>
              </a:rPr>
              <a:t>308</a:t>
            </a:r>
            <a:r>
              <a:rPr b="0" lang="en-US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 официальных городских спортивных мероприятий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849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849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 </a:t>
            </a:r>
            <a:r>
              <a:rPr b="1" lang="en-US" sz="2800" spc="-1" strike="noStrike">
                <a:solidFill>
                  <a:schemeClr val="accent1">
                    <a:lumMod val="75000"/>
                  </a:schemeClr>
                </a:solidFill>
                <a:latin typeface="Calibri Light"/>
                <a:ea typeface="Source Sans Pro"/>
              </a:rPr>
              <a:t>1063</a:t>
            </a:r>
            <a:r>
              <a:rPr b="1" lang="en-US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 </a:t>
            </a:r>
            <a:r>
              <a:rPr b="0" lang="en-US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спортивных разряд</a:t>
            </a:r>
            <a:r>
              <a:rPr b="0" lang="ru-RU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ов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849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849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849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 </a:t>
            </a:r>
            <a:r>
              <a:rPr b="1" lang="en-US" sz="2800" spc="-1" strike="noStrike">
                <a:solidFill>
                  <a:schemeClr val="accent1">
                    <a:lumMod val="75000"/>
                  </a:schemeClr>
                </a:solidFill>
                <a:latin typeface="Calibri Light"/>
                <a:ea typeface="Source Sans Pro"/>
              </a:rPr>
              <a:t>174</a:t>
            </a:r>
            <a:r>
              <a:rPr b="0" lang="en-US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 категори</a:t>
            </a:r>
            <a:r>
              <a:rPr b="0" lang="ru-RU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й</a:t>
            </a:r>
            <a:r>
              <a:rPr b="0" lang="en-US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 спортивных судей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849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849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Text 3"/>
          <p:cNvSpPr/>
          <p:nvPr/>
        </p:nvSpPr>
        <p:spPr>
          <a:xfrm>
            <a:off x="8187840" y="1911960"/>
            <a:ext cx="2834280" cy="35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750"/>
              </a:lnSpc>
              <a:tabLst>
                <a:tab algn="l" pos="0"/>
              </a:tabLst>
            </a:pPr>
            <a:endParaRPr b="0" lang="en-US" sz="2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7" name="Text 4"/>
          <p:cNvSpPr/>
          <p:nvPr/>
        </p:nvSpPr>
        <p:spPr>
          <a:xfrm>
            <a:off x="5158440" y="3772440"/>
            <a:ext cx="9299160" cy="108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ts val="2849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849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849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chemeClr val="accent1">
                    <a:lumMod val="75000"/>
                  </a:schemeClr>
                </a:solidFill>
                <a:latin typeface="Calibri Light"/>
                <a:ea typeface="Source Sans Pro"/>
              </a:rPr>
              <a:t>50 </a:t>
            </a:r>
            <a:r>
              <a:rPr b="1" lang="ru-RU" sz="2800" spc="-1" strike="noStrike">
                <a:solidFill>
                  <a:schemeClr val="accent1">
                    <a:lumMod val="75000"/>
                  </a:schemeClr>
                </a:solidFill>
                <a:latin typeface="Calibri Light"/>
                <a:ea typeface="Source Sans Pro"/>
              </a:rPr>
              <a:t>000</a:t>
            </a:r>
            <a:r>
              <a:rPr b="1" lang="en-US" sz="2800" spc="-1" strike="noStrike">
                <a:solidFill>
                  <a:schemeClr val="accent1">
                    <a:lumMod val="75000"/>
                  </a:schemeClr>
                </a:solidFill>
                <a:latin typeface="Calibri Light"/>
                <a:ea typeface="Source Sans Pro"/>
              </a:rPr>
              <a:t> </a:t>
            </a:r>
            <a:r>
              <a:rPr b="0" lang="en-US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выполнили нормативы</a:t>
            </a:r>
            <a:r>
              <a:rPr b="0" lang="ru-RU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 «Готов к труду и обороне»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849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849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849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chemeClr val="accent1">
                    <a:lumMod val="75000"/>
                  </a:schemeClr>
                </a:solidFill>
                <a:latin typeface="Calibri Light"/>
                <a:ea typeface="Source Sans Pro"/>
              </a:rPr>
              <a:t>48 481 </a:t>
            </a:r>
            <a:r>
              <a:rPr b="0" lang="ru-RU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человек приняли участие в молодежных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849"/>
              </a:lnSpc>
              <a:tabLst>
                <a:tab algn="l" pos="0"/>
              </a:tabLst>
            </a:pPr>
            <a:r>
              <a:rPr b="0" lang="ru-RU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             </a:t>
            </a:r>
            <a:r>
              <a:rPr b="0" lang="ru-RU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мероприятиях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849"/>
              </a:lnSpc>
              <a:tabLst>
                <a:tab algn="l" pos="0"/>
              </a:tabLst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2849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chemeClr val="accent1">
                    <a:lumMod val="75000"/>
                  </a:schemeClr>
                </a:solidFill>
                <a:latin typeface="Calibri Light"/>
                <a:ea typeface="Source Sans Pro"/>
              </a:rPr>
              <a:t>38 </a:t>
            </a:r>
            <a:r>
              <a:rPr b="0" lang="ru-RU" sz="2800" spc="-1" strike="noStrike">
                <a:solidFill>
                  <a:srgbClr val="2b4150"/>
                </a:solidFill>
                <a:latin typeface="Calibri Light"/>
                <a:ea typeface="Source Sans Pro"/>
              </a:rPr>
              <a:t>культивируемых видов спорта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Блок-схема: узел 6"/>
          <p:cNvSpPr/>
          <p:nvPr/>
        </p:nvSpPr>
        <p:spPr>
          <a:xfrm>
            <a:off x="-2248200" y="1437840"/>
            <a:ext cx="6350760" cy="6271920"/>
          </a:xfrm>
          <a:prstGeom prst="flowChartConnector">
            <a:avLst/>
          </a:prstGeom>
          <a:gradFill rotWithShape="0">
            <a:gsLst>
              <a:gs pos="0">
                <a:srgbClr val="30608f"/>
              </a:gs>
              <a:gs pos="100000">
                <a:srgbClr val="042853"/>
              </a:gs>
            </a:gsLst>
            <a:lin ang="5400000"/>
          </a:gradFill>
          <a:ln cap="rnd" w="9525">
            <a:solidFill>
              <a:srgbClr val="385623">
                <a:alpha val="60000"/>
              </a:srgbClr>
            </a:solidFill>
            <a:round/>
          </a:ln>
          <a:effectLst>
            <a:innerShdw blurRad="25400" dir="13500000" dist="12700">
              <a:srgbClr val="000000">
                <a:alpha val="45000"/>
              </a:srgbClr>
            </a:inn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ru-RU" sz="1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59" name="Блок-схема: узел 7"/>
          <p:cNvSpPr/>
          <p:nvPr/>
        </p:nvSpPr>
        <p:spPr>
          <a:xfrm>
            <a:off x="-379080" y="3397680"/>
            <a:ext cx="2641680" cy="2351880"/>
          </a:xfrm>
          <a:prstGeom prst="flowChartConnector">
            <a:avLst/>
          </a:prstGeom>
          <a:solidFill>
            <a:srgbClr val="ffffff"/>
          </a:solidFill>
          <a:ln>
            <a:solidFill>
              <a:srgbClr val="70ad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lang="ru-RU" sz="3600" spc="-1" strike="noStrike">
                <a:solidFill>
                  <a:srgbClr val="b1d3fb"/>
                </a:solidFill>
                <a:latin typeface="Century Gothic"/>
              </a:rPr>
              <a:t>2024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Прямоугольник 8"/>
          <p:cNvSpPr/>
          <p:nvPr/>
        </p:nvSpPr>
        <p:spPr>
          <a:xfrm>
            <a:off x="12678840" y="7710480"/>
            <a:ext cx="1872360" cy="428760"/>
          </a:xfrm>
          <a:prstGeom prst="rect">
            <a:avLst/>
          </a:prstGeom>
          <a:solidFill>
            <a:srgbClr val="fffcf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accent5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 0"/>
          <p:cNvSpPr/>
          <p:nvPr/>
        </p:nvSpPr>
        <p:spPr>
          <a:xfrm>
            <a:off x="368280" y="106560"/>
            <a:ext cx="13001040" cy="14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ts val="5550"/>
              </a:lnSpc>
              <a:tabLst>
                <a:tab algn="l" pos="0"/>
              </a:tabLst>
            </a:pPr>
            <a:r>
              <a:rPr b="0" lang="en-US" sz="480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Ремонт и развитие спортивных объектов</a:t>
            </a:r>
            <a:endParaRPr b="0" lang="ru-RU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Text 2"/>
          <p:cNvSpPr/>
          <p:nvPr/>
        </p:nvSpPr>
        <p:spPr>
          <a:xfrm>
            <a:off x="368280" y="1170000"/>
            <a:ext cx="2834280" cy="35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75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chemeClr val="accent1">
                    <a:lumMod val="75000"/>
                  </a:schemeClr>
                </a:solidFill>
                <a:latin typeface="MuseoModerno Medium"/>
                <a:ea typeface="MuseoModerno Medium"/>
              </a:rPr>
              <a:t>СШ «Энергия»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Text 3"/>
          <p:cNvSpPr/>
          <p:nvPr/>
        </p:nvSpPr>
        <p:spPr>
          <a:xfrm>
            <a:off x="368280" y="7193520"/>
            <a:ext cx="10202040" cy="226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ts val="2849"/>
              </a:lnSpc>
              <a:tabLst>
                <a:tab algn="l" pos="0"/>
              </a:tabLst>
            </a:pPr>
            <a:r>
              <a:rPr b="0" lang="ru-RU" sz="1750" spc="-1" strike="noStrike">
                <a:solidFill>
                  <a:schemeClr val="accent1">
                    <a:lumMod val="50000"/>
                  </a:schemeClr>
                </a:solidFill>
                <a:latin typeface="Century Gothic"/>
                <a:ea typeface="Source Sans Pro"/>
              </a:rPr>
              <a:t>К</a:t>
            </a:r>
            <a:r>
              <a:rPr b="0" lang="en-US" sz="1750" spc="-1" strike="noStrike">
                <a:solidFill>
                  <a:schemeClr val="accent1">
                    <a:lumMod val="50000"/>
                  </a:schemeClr>
                </a:solidFill>
                <a:latin typeface="Century Gothic"/>
                <a:ea typeface="Source Sans Pro"/>
              </a:rPr>
              <a:t>АПИТАЛЬНЫЙ РЕМОНТ ЗДАНИЯ СПОРТИВНОГО ЗАЛА</a:t>
            </a:r>
            <a:r>
              <a:rPr b="0" lang="ru-RU" sz="1750" spc="-1" strike="noStrike">
                <a:solidFill>
                  <a:schemeClr val="accent1">
                    <a:lumMod val="50000"/>
                  </a:schemeClr>
                </a:solidFill>
                <a:latin typeface="Century Gothic"/>
                <a:ea typeface="Source Sans Pro"/>
              </a:rPr>
              <a:t> (</a:t>
            </a:r>
            <a:r>
              <a:rPr b="0" lang="en-US" sz="1750" spc="-1" strike="noStrike">
                <a:solidFill>
                  <a:schemeClr val="accent1">
                    <a:lumMod val="50000"/>
                  </a:schemeClr>
                </a:solidFill>
                <a:latin typeface="Century Gothic"/>
                <a:ea typeface="Source Sans Pro"/>
              </a:rPr>
              <a:t>ЗАМЕНА ОКОННЫХ БЛОКОВ</a:t>
            </a:r>
            <a:r>
              <a:rPr b="0" lang="ru-RU" sz="1750" spc="-1" strike="noStrike">
                <a:solidFill>
                  <a:schemeClr val="accent1">
                    <a:lumMod val="50000"/>
                  </a:schemeClr>
                </a:solidFill>
                <a:latin typeface="Century Gothic"/>
                <a:ea typeface="Source Sans Pro"/>
              </a:rPr>
              <a:t>)</a:t>
            </a:r>
            <a:endParaRPr b="0" lang="ru-RU" sz="17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4" name="Рисунок 17" descr=""/>
          <p:cNvPicPr/>
          <p:nvPr/>
        </p:nvPicPr>
        <p:blipFill>
          <a:blip r:embed="rId1"/>
          <a:stretch/>
        </p:blipFill>
        <p:spPr>
          <a:xfrm>
            <a:off x="368280" y="1956960"/>
            <a:ext cx="5886720" cy="4933080"/>
          </a:xfrm>
          <a:prstGeom prst="rect">
            <a:avLst/>
          </a:prstGeom>
          <a:ln w="0">
            <a:noFill/>
          </a:ln>
        </p:spPr>
      </p:pic>
      <p:sp>
        <p:nvSpPr>
          <p:cNvPr id="365" name="Прямоугольник: скругленные углы 18"/>
          <p:cNvSpPr/>
          <p:nvPr/>
        </p:nvSpPr>
        <p:spPr>
          <a:xfrm>
            <a:off x="12556440" y="7660800"/>
            <a:ext cx="1983960" cy="489600"/>
          </a:xfrm>
          <a:prstGeom prst="roundRect">
            <a:avLst>
              <a:gd name="adj" fmla="val 16667"/>
            </a:avLst>
          </a:prstGeom>
          <a:solidFill>
            <a:srgbClr val="fffcf5"/>
          </a:solidFill>
          <a:ln>
            <a:solidFill>
              <a:srgbClr val="fffc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366" name="Рисунок 10" descr=""/>
          <p:cNvPicPr/>
          <p:nvPr/>
        </p:nvPicPr>
        <p:blipFill>
          <a:blip r:embed="rId2"/>
          <a:stretch/>
        </p:blipFill>
        <p:spPr>
          <a:xfrm>
            <a:off x="7437960" y="1956960"/>
            <a:ext cx="6109920" cy="493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 5"/>
          <p:cNvSpPr/>
          <p:nvPr/>
        </p:nvSpPr>
        <p:spPr>
          <a:xfrm>
            <a:off x="209160" y="465120"/>
            <a:ext cx="2834280" cy="35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defTabSz="914400">
              <a:lnSpc>
                <a:spcPts val="275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chemeClr val="accent1">
                    <a:lumMod val="75000"/>
                  </a:schemeClr>
                </a:solidFill>
                <a:latin typeface="MuseoModerno Medium"/>
                <a:ea typeface="MuseoModerno Medium"/>
              </a:rPr>
              <a:t>СШ «Торпедо»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8" name="Рисунок 13" descr=""/>
          <p:cNvPicPr/>
          <p:nvPr/>
        </p:nvPicPr>
        <p:blipFill>
          <a:blip r:embed="rId1"/>
          <a:stretch/>
        </p:blipFill>
        <p:spPr>
          <a:xfrm>
            <a:off x="9166320" y="1092600"/>
            <a:ext cx="5306760" cy="5429520"/>
          </a:xfrm>
          <a:prstGeom prst="rect">
            <a:avLst/>
          </a:prstGeom>
          <a:ln w="0">
            <a:noFill/>
          </a:ln>
        </p:spPr>
      </p:pic>
      <p:sp>
        <p:nvSpPr>
          <p:cNvPr id="369" name="Text 6"/>
          <p:cNvSpPr/>
          <p:nvPr/>
        </p:nvSpPr>
        <p:spPr>
          <a:xfrm>
            <a:off x="156240" y="6796080"/>
            <a:ext cx="8551800" cy="21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914400"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chemeClr val="accent1">
                    <a:lumMod val="50000"/>
                  </a:schemeClr>
                </a:solidFill>
                <a:latin typeface="Century Gothic"/>
                <a:ea typeface="Source Sans Pro"/>
              </a:rPr>
              <a:t>ЗАМЕНЕНО ИСКУССТВЕННОЕ ПОКРЫТИЕ ФУТБОЛЬНОГО ПОЛЯ, БЛАГОУСТРОЕНА ТЕРРИТОРИЯ, ПРОВЕДЕН КАПИТАЛЬНЫЙ РЕМОНТ</a:t>
            </a:r>
            <a:endParaRPr b="0" lang="ru-RU" sz="175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0" name="Рисунок 23" descr=""/>
          <p:cNvPicPr/>
          <p:nvPr/>
        </p:nvPicPr>
        <p:blipFill>
          <a:blip r:embed="rId2"/>
          <a:stretch/>
        </p:blipFill>
        <p:spPr>
          <a:xfrm>
            <a:off x="156240" y="1092600"/>
            <a:ext cx="6143400" cy="5429520"/>
          </a:xfrm>
          <a:prstGeom prst="rect">
            <a:avLst/>
          </a:prstGeom>
          <a:ln w="0">
            <a:noFill/>
          </a:ln>
        </p:spPr>
      </p:pic>
      <p:sp>
        <p:nvSpPr>
          <p:cNvPr id="371" name="Прямоугольник 4"/>
          <p:cNvSpPr/>
          <p:nvPr/>
        </p:nvSpPr>
        <p:spPr>
          <a:xfrm>
            <a:off x="12734640" y="7758360"/>
            <a:ext cx="1894680" cy="390960"/>
          </a:xfrm>
          <a:prstGeom prst="rect">
            <a:avLst/>
          </a:prstGeom>
          <a:solidFill>
            <a:srgbClr val="fffcf5"/>
          </a:solidFill>
          <a:ln>
            <a:solidFill>
              <a:srgbClr val="fffc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372" name="Рисунок 7" descr=""/>
          <p:cNvPicPr/>
          <p:nvPr/>
        </p:nvPicPr>
        <p:blipFill>
          <a:blip r:embed="rId3"/>
          <a:stretch/>
        </p:blipFill>
        <p:spPr>
          <a:xfrm>
            <a:off x="6534720" y="1092600"/>
            <a:ext cx="2396520" cy="545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Рисунок 2" descr=""/>
          <p:cNvPicPr/>
          <p:nvPr/>
        </p:nvPicPr>
        <p:blipFill>
          <a:blip r:embed="rId1"/>
          <a:stretch/>
        </p:blipFill>
        <p:spPr>
          <a:xfrm>
            <a:off x="10109520" y="540000"/>
            <a:ext cx="4469760" cy="3313800"/>
          </a:xfrm>
          <a:prstGeom prst="rect">
            <a:avLst/>
          </a:prstGeom>
          <a:ln w="0">
            <a:noFill/>
          </a:ln>
        </p:spPr>
      </p:pic>
      <p:pic>
        <p:nvPicPr>
          <p:cNvPr id="374" name="Рисунок 4" descr=""/>
          <p:cNvPicPr/>
          <p:nvPr/>
        </p:nvPicPr>
        <p:blipFill>
          <a:blip r:embed="rId2"/>
          <a:stretch/>
        </p:blipFill>
        <p:spPr>
          <a:xfrm>
            <a:off x="4192920" y="669240"/>
            <a:ext cx="5715000" cy="7414560"/>
          </a:xfrm>
          <a:prstGeom prst="rect">
            <a:avLst/>
          </a:prstGeom>
          <a:ln w="0">
            <a:noFill/>
          </a:ln>
        </p:spPr>
      </p:pic>
      <p:pic>
        <p:nvPicPr>
          <p:cNvPr id="375" name="Рисунок 8" descr=""/>
          <p:cNvPicPr/>
          <p:nvPr/>
        </p:nvPicPr>
        <p:blipFill>
          <a:blip r:embed="rId3"/>
          <a:stretch/>
        </p:blipFill>
        <p:spPr>
          <a:xfrm>
            <a:off x="100440" y="669240"/>
            <a:ext cx="3890520" cy="3313800"/>
          </a:xfrm>
          <a:prstGeom prst="rect">
            <a:avLst/>
          </a:prstGeom>
          <a:ln w="0">
            <a:noFill/>
          </a:ln>
        </p:spPr>
      </p:pic>
      <p:pic>
        <p:nvPicPr>
          <p:cNvPr id="376" name="Рисунок 3" descr=""/>
          <p:cNvPicPr/>
          <p:nvPr/>
        </p:nvPicPr>
        <p:blipFill>
          <a:blip r:embed="rId4"/>
          <a:stretch/>
        </p:blipFill>
        <p:spPr>
          <a:xfrm>
            <a:off x="41040" y="4376880"/>
            <a:ext cx="3949920" cy="3706560"/>
          </a:xfrm>
          <a:prstGeom prst="rect">
            <a:avLst/>
          </a:prstGeom>
          <a:ln w="0">
            <a:noFill/>
          </a:ln>
        </p:spPr>
      </p:pic>
      <p:pic>
        <p:nvPicPr>
          <p:cNvPr id="377" name="Рисунок 7" descr=""/>
          <p:cNvPicPr/>
          <p:nvPr/>
        </p:nvPicPr>
        <p:blipFill>
          <a:blip r:embed="rId5"/>
          <a:stretch/>
        </p:blipFill>
        <p:spPr>
          <a:xfrm>
            <a:off x="10109520" y="4392720"/>
            <a:ext cx="4469760" cy="3706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 0"/>
          <p:cNvSpPr/>
          <p:nvPr/>
        </p:nvSpPr>
        <p:spPr>
          <a:xfrm>
            <a:off x="-1336320" y="321120"/>
            <a:ext cx="12333600" cy="14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914400">
              <a:lnSpc>
                <a:spcPts val="555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chemeClr val="accent1">
                    <a:lumMod val="50000"/>
                  </a:schemeClr>
                </a:solidFill>
                <a:latin typeface="MuseoModerno Medium"/>
                <a:ea typeface="MuseoModerno Medium"/>
              </a:rPr>
              <a:t>Массовые мероприятия и проекты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Text 14"/>
          <p:cNvSpPr/>
          <p:nvPr/>
        </p:nvSpPr>
        <p:spPr>
          <a:xfrm>
            <a:off x="4831200" y="5442840"/>
            <a:ext cx="218160" cy="33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t">
            <a:noAutofit/>
          </a:bodyPr>
          <a:p>
            <a:pPr algn="ctr" defTabSz="914400">
              <a:lnSpc>
                <a:spcPts val="2650"/>
              </a:lnSpc>
              <a:tabLst>
                <a:tab algn="l" pos="0"/>
              </a:tabLst>
            </a:pPr>
            <a:endParaRPr b="0" lang="en-US" sz="265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80" name="Рисунок 22" descr=""/>
          <p:cNvPicPr/>
          <p:nvPr/>
        </p:nvPicPr>
        <p:blipFill>
          <a:blip r:embed="rId1"/>
          <a:stretch/>
        </p:blipFill>
        <p:spPr>
          <a:xfrm>
            <a:off x="27720" y="4903560"/>
            <a:ext cx="4911840" cy="3276000"/>
          </a:xfrm>
          <a:prstGeom prst="rect">
            <a:avLst/>
          </a:prstGeom>
          <a:ln w="0">
            <a:noFill/>
          </a:ln>
        </p:spPr>
      </p:pic>
      <p:pic>
        <p:nvPicPr>
          <p:cNvPr id="381" name="Рисунок 26" descr=""/>
          <p:cNvPicPr/>
          <p:nvPr/>
        </p:nvPicPr>
        <p:blipFill>
          <a:blip r:embed="rId2"/>
          <a:stretch/>
        </p:blipFill>
        <p:spPr>
          <a:xfrm>
            <a:off x="5151960" y="1510560"/>
            <a:ext cx="4325760" cy="3272400"/>
          </a:xfrm>
          <a:prstGeom prst="rect">
            <a:avLst/>
          </a:prstGeom>
          <a:ln w="0">
            <a:noFill/>
          </a:ln>
        </p:spPr>
      </p:pic>
      <p:pic>
        <p:nvPicPr>
          <p:cNvPr id="382" name="Рисунок 28" descr=""/>
          <p:cNvPicPr/>
          <p:nvPr/>
        </p:nvPicPr>
        <p:blipFill>
          <a:blip r:embed="rId3"/>
          <a:stretch/>
        </p:blipFill>
        <p:spPr>
          <a:xfrm>
            <a:off x="9635400" y="1510560"/>
            <a:ext cx="4943880" cy="3276000"/>
          </a:xfrm>
          <a:prstGeom prst="rect">
            <a:avLst/>
          </a:prstGeom>
          <a:ln w="0">
            <a:noFill/>
          </a:ln>
        </p:spPr>
      </p:pic>
      <p:pic>
        <p:nvPicPr>
          <p:cNvPr id="383" name="Рисунок 30" descr=""/>
          <p:cNvPicPr/>
          <p:nvPr/>
        </p:nvPicPr>
        <p:blipFill>
          <a:blip r:embed="rId4"/>
          <a:stretch/>
        </p:blipFill>
        <p:spPr>
          <a:xfrm>
            <a:off x="27720" y="1510560"/>
            <a:ext cx="4911840" cy="3276000"/>
          </a:xfrm>
          <a:prstGeom prst="rect">
            <a:avLst/>
          </a:prstGeom>
          <a:ln w="0">
            <a:noFill/>
          </a:ln>
        </p:spPr>
      </p:pic>
      <p:pic>
        <p:nvPicPr>
          <p:cNvPr id="384" name="Рисунок 32" descr=""/>
          <p:cNvPicPr/>
          <p:nvPr/>
        </p:nvPicPr>
        <p:blipFill>
          <a:blip r:embed="rId5"/>
          <a:stretch/>
        </p:blipFill>
        <p:spPr>
          <a:xfrm>
            <a:off x="9635400" y="4903560"/>
            <a:ext cx="4943880" cy="3276000"/>
          </a:xfrm>
          <a:prstGeom prst="rect">
            <a:avLst/>
          </a:prstGeom>
          <a:ln w="0">
            <a:noFill/>
          </a:ln>
        </p:spPr>
      </p:pic>
      <p:pic>
        <p:nvPicPr>
          <p:cNvPr id="385" name="Рисунок 34" descr=""/>
          <p:cNvPicPr/>
          <p:nvPr/>
        </p:nvPicPr>
        <p:blipFill>
          <a:blip r:embed="rId6"/>
          <a:stretch/>
        </p:blipFill>
        <p:spPr>
          <a:xfrm>
            <a:off x="5151960" y="4903560"/>
            <a:ext cx="4325760" cy="323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Box 2"/>
          <p:cNvSpPr/>
          <p:nvPr/>
        </p:nvSpPr>
        <p:spPr>
          <a:xfrm>
            <a:off x="-490680" y="306360"/>
            <a:ext cx="7314120" cy="79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ts val="5550"/>
              </a:lnSpc>
              <a:tabLst>
                <a:tab algn="l" pos="0"/>
              </a:tabLst>
            </a:pPr>
            <a:r>
              <a:rPr b="0" lang="ru-RU" sz="4800" spc="-1" strike="noStrike">
                <a:solidFill>
                  <a:schemeClr val="accent5">
                    <a:lumMod val="50000"/>
                  </a:schemeClr>
                </a:solidFill>
                <a:latin typeface="MuseoModerno Medium"/>
                <a:ea typeface="MuseoModerno Medium"/>
              </a:rPr>
              <a:t>Спорт в моем дворе</a:t>
            </a:r>
            <a:endParaRPr b="0" lang="ru-RU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TextBox 4"/>
          <p:cNvSpPr/>
          <p:nvPr/>
        </p:nvSpPr>
        <p:spPr>
          <a:xfrm>
            <a:off x="3222720" y="6903360"/>
            <a:ext cx="89978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200" spc="-1" strike="noStrike">
                <a:solidFill>
                  <a:schemeClr val="accent1">
                    <a:lumMod val="50000"/>
                  </a:schemeClr>
                </a:solidFill>
                <a:latin typeface="Century Gothic"/>
                <a:ea typeface="Source Sans Pro"/>
              </a:rPr>
              <a:t>136 мероприятий/ 6 000 участников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Прямоугольник 5"/>
          <p:cNvSpPr/>
          <p:nvPr/>
        </p:nvSpPr>
        <p:spPr>
          <a:xfrm>
            <a:off x="12790440" y="7716600"/>
            <a:ext cx="1749600" cy="467280"/>
          </a:xfrm>
          <a:prstGeom prst="rect">
            <a:avLst/>
          </a:prstGeom>
          <a:solidFill>
            <a:srgbClr val="fffcf5"/>
          </a:solidFill>
          <a:ln>
            <a:solidFill>
              <a:srgbClr val="fffc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389" name="Рисунок 7" descr=""/>
          <p:cNvPicPr/>
          <p:nvPr/>
        </p:nvPicPr>
        <p:blipFill>
          <a:blip r:embed="rId1"/>
          <a:stretch/>
        </p:blipFill>
        <p:spPr>
          <a:xfrm>
            <a:off x="407160" y="1449720"/>
            <a:ext cx="6818040" cy="4960800"/>
          </a:xfrm>
          <a:prstGeom prst="rect">
            <a:avLst/>
          </a:prstGeom>
          <a:ln w="0">
            <a:noFill/>
          </a:ln>
        </p:spPr>
      </p:pic>
      <p:pic>
        <p:nvPicPr>
          <p:cNvPr id="390" name="Рисунок 9" descr=""/>
          <p:cNvPicPr/>
          <p:nvPr/>
        </p:nvPicPr>
        <p:blipFill>
          <a:blip r:embed="rId2"/>
          <a:stretch/>
        </p:blipFill>
        <p:spPr>
          <a:xfrm>
            <a:off x="7722360" y="1449720"/>
            <a:ext cx="6500160" cy="4960800"/>
          </a:xfrm>
          <a:prstGeom prst="rect">
            <a:avLst/>
          </a:prstGeom>
          <a:ln w="0">
            <a:noFill/>
          </a:ln>
        </p:spPr>
      </p:pic>
      <p:sp>
        <p:nvSpPr>
          <p:cNvPr id="391" name="Равнобедренный треугольник 3"/>
          <p:cNvSpPr/>
          <p:nvPr/>
        </p:nvSpPr>
        <p:spPr>
          <a:xfrm>
            <a:off x="13069080" y="144360"/>
            <a:ext cx="1381680" cy="1138320"/>
          </a:xfrm>
          <a:prstGeom prst="triangle">
            <a:avLst>
              <a:gd name="adj" fmla="val 75000"/>
            </a:avLst>
          </a:prstGeom>
          <a:solidFill>
            <a:srgbClr val="fffcf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2" name="Равнобедренный треугольник 6"/>
          <p:cNvSpPr/>
          <p:nvPr/>
        </p:nvSpPr>
        <p:spPr>
          <a:xfrm rot="16200000">
            <a:off x="13073400" y="15840"/>
            <a:ext cx="817200" cy="744840"/>
          </a:xfrm>
          <a:prstGeom prst="triangle">
            <a:avLst>
              <a:gd name="adj" fmla="val 75000"/>
            </a:avLst>
          </a:prstGeom>
          <a:solidFill>
            <a:srgbClr val="fffcf5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Равнобедренный треугольник 14"/>
          <p:cNvSpPr/>
          <p:nvPr/>
        </p:nvSpPr>
        <p:spPr>
          <a:xfrm rot="16200000">
            <a:off x="11675160" y="-410760"/>
            <a:ext cx="2585880" cy="3411360"/>
          </a:xfrm>
          <a:prstGeom prst="triangle">
            <a:avLst>
              <a:gd name="adj" fmla="val 10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b4c7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4" name="Равнобедренный треугольник 13"/>
          <p:cNvSpPr/>
          <p:nvPr/>
        </p:nvSpPr>
        <p:spPr>
          <a:xfrm flipV="1">
            <a:off x="12032280" y="-1440"/>
            <a:ext cx="2641680" cy="1919160"/>
          </a:xfrm>
          <a:prstGeom prst="triangle">
            <a:avLst>
              <a:gd name="adj" fmla="val 98312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8faa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5" name="Равнобедренный треугольник 6"/>
          <p:cNvSpPr/>
          <p:nvPr/>
        </p:nvSpPr>
        <p:spPr>
          <a:xfrm>
            <a:off x="7315200" y="4114800"/>
            <a:ext cx="7314120" cy="4113720"/>
          </a:xfrm>
          <a:prstGeom prst="triangle">
            <a:avLst>
              <a:gd name="adj" fmla="val 100000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b4c7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6" name="Равнобедренный треугольник 5"/>
          <p:cNvSpPr/>
          <p:nvPr/>
        </p:nvSpPr>
        <p:spPr>
          <a:xfrm>
            <a:off x="8854200" y="4951080"/>
            <a:ext cx="5775120" cy="3277440"/>
          </a:xfrm>
          <a:prstGeom prst="triangle">
            <a:avLst>
              <a:gd name="adj" fmla="val 10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8faa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7" name="Прямоугольник: скругленные углы 1"/>
          <p:cNvSpPr/>
          <p:nvPr/>
        </p:nvSpPr>
        <p:spPr>
          <a:xfrm>
            <a:off x="12756960" y="7660800"/>
            <a:ext cx="1794240" cy="467280"/>
          </a:xfrm>
          <a:prstGeom prst="roundRect">
            <a:avLst>
              <a:gd name="adj" fmla="val 16667"/>
            </a:avLst>
          </a:prstGeom>
          <a:solidFill>
            <a:srgbClr val="fffcf5"/>
          </a:solidFill>
          <a:ln>
            <a:solidFill>
              <a:srgbClr val="fffc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98" name="Text 0"/>
          <p:cNvSpPr/>
          <p:nvPr/>
        </p:nvSpPr>
        <p:spPr>
          <a:xfrm>
            <a:off x="-2373480" y="176040"/>
            <a:ext cx="14850720" cy="14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914400">
              <a:lnSpc>
                <a:spcPts val="5550"/>
              </a:lnSpc>
            </a:pPr>
            <a:endParaRPr b="1" lang="en-US" sz="445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9" name="Равнобедренный треугольник 4"/>
          <p:cNvSpPr/>
          <p:nvPr/>
        </p:nvSpPr>
        <p:spPr>
          <a:xfrm>
            <a:off x="10760760" y="5910120"/>
            <a:ext cx="3868560" cy="2318400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</a:schemeClr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400" name="Рисунок 8" descr=""/>
          <p:cNvPicPr/>
          <p:nvPr/>
        </p:nvPicPr>
        <p:blipFill>
          <a:blip r:embed="rId1"/>
          <a:stretch/>
        </p:blipFill>
        <p:spPr>
          <a:xfrm>
            <a:off x="124920" y="1661400"/>
            <a:ext cx="7336440" cy="6232320"/>
          </a:xfrm>
          <a:prstGeom prst="rect">
            <a:avLst/>
          </a:prstGeom>
          <a:ln w="0">
            <a:noFill/>
          </a:ln>
        </p:spPr>
      </p:pic>
      <p:pic>
        <p:nvPicPr>
          <p:cNvPr id="401" name="Рисунок 10" descr=""/>
          <p:cNvPicPr/>
          <p:nvPr/>
        </p:nvPicPr>
        <p:blipFill>
          <a:blip r:embed="rId2"/>
          <a:stretch/>
        </p:blipFill>
        <p:spPr>
          <a:xfrm>
            <a:off x="7738920" y="1661400"/>
            <a:ext cx="4632120" cy="3078360"/>
          </a:xfrm>
          <a:prstGeom prst="rect">
            <a:avLst/>
          </a:prstGeom>
          <a:ln w="0">
            <a:noFill/>
          </a:ln>
        </p:spPr>
      </p:pic>
      <p:sp>
        <p:nvSpPr>
          <p:cNvPr id="402" name="TextBox 11"/>
          <p:cNvSpPr/>
          <p:nvPr/>
        </p:nvSpPr>
        <p:spPr>
          <a:xfrm>
            <a:off x="7504920" y="6045840"/>
            <a:ext cx="39909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3600" spc="-1" strike="noStrike">
                <a:solidFill>
                  <a:schemeClr val="accent1">
                    <a:lumMod val="50000"/>
                  </a:schemeClr>
                </a:solidFill>
                <a:latin typeface="Century Gothic"/>
              </a:rPr>
              <a:t>1 440 ДЕТЕЙ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Равнобедренный треугольник 12"/>
          <p:cNvSpPr/>
          <p:nvPr/>
        </p:nvSpPr>
        <p:spPr>
          <a:xfrm rot="10800000">
            <a:off x="12936600" y="0"/>
            <a:ext cx="1738440" cy="1281240"/>
          </a:xfrm>
          <a:prstGeom prst="triangle">
            <a:avLst>
              <a:gd name="adj" fmla="val 1363"/>
            </a:avLst>
          </a:prstGeom>
          <a:solidFill>
            <a:srgbClr val="4472c4"/>
          </a:solidFill>
          <a:ln>
            <a:solidFill>
              <a:srgbClr val="8faa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404" name="TextBox 16"/>
          <p:cNvSpPr/>
          <p:nvPr/>
        </p:nvSpPr>
        <p:spPr>
          <a:xfrm>
            <a:off x="-1849680" y="333000"/>
            <a:ext cx="12085200" cy="79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ts val="5550"/>
              </a:lnSpc>
              <a:tabLst>
                <a:tab algn="l" pos="0"/>
              </a:tabLst>
            </a:pPr>
            <a:r>
              <a:rPr b="0" lang="ru-RU" sz="4800" spc="-1" strike="noStrike">
                <a:solidFill>
                  <a:srgbClr val="124e73"/>
                </a:solidFill>
                <a:latin typeface="MuseoModerno Medium"/>
                <a:ea typeface="MuseoModerno Medium"/>
              </a:rPr>
              <a:t>Оздоровительная кампания</a:t>
            </a:r>
            <a:endParaRPr b="0" lang="ru-RU" sz="4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</TotalTime>
  <Application>LibreOffice/7.6.0.3$Windows_X86_64 LibreOffice_project/69edd8b8ebc41d00b4de3915dc82f8f0fc3b6265</Application>
  <AppVersion>15.0000</AppVersion>
  <Words>426</Words>
  <Paragraphs>100</Paragraphs>
  <Company>PptxGenJS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2025-01-17T08:19:44Z</dcterms:created>
  <dc:creator>PptxGenJS</dc:creator>
  <dc:description/>
  <dc:language>ru-RU</dc:language>
  <cp:lastModifiedBy/>
  <dcterms:modified xsi:type="dcterms:W3CDTF">2025-01-27T14:10:38Z</dcterms:modified>
  <cp:revision>34</cp:revision>
  <dc:subject>PptxGenJS Presentation</dc:subject>
  <dc:title>PptxGenJS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9</vt:i4>
  </property>
  <property fmtid="{D5CDD505-2E9C-101B-9397-08002B2CF9AE}" pid="3" name="PresentationFormat">
    <vt:lpwstr>Произвольный</vt:lpwstr>
  </property>
  <property fmtid="{D5CDD505-2E9C-101B-9397-08002B2CF9AE}" pid="4" name="Slides">
    <vt:i4>15</vt:i4>
  </property>
</Properties>
</file>