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655" autoAdjust="0"/>
  </p:normalViewPr>
  <p:slideViewPr>
    <p:cSldViewPr>
      <p:cViewPr varScale="1">
        <p:scale>
          <a:sx n="114" d="100"/>
          <a:sy n="114" d="100"/>
        </p:scale>
        <p:origin x="-1554" y="-1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2219-139B-4D10-BCAC-70D4EFD4A037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denisova_tv\Desktop\фоновый рисунок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492" y="1648769"/>
            <a:ext cx="4418073" cy="49568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0616" y="2078019"/>
            <a:ext cx="3979917" cy="1971702"/>
          </a:xfrm>
        </p:spPr>
        <p:txBody>
          <a:bodyPr>
            <a:normAutofit/>
          </a:bodyPr>
          <a:lstStyle/>
          <a:p>
            <a:pPr algn="ctr"/>
            <a:r>
              <a:rPr lang="ru-RU" sz="25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Ремонт  муниципальных квартир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</a:br>
            <a:endParaRPr lang="ru-RU" sz="31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92721" y="215856"/>
            <a:ext cx="3614787" cy="11319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20" dirty="0" smtClean="0">
                <a:solidFill>
                  <a:schemeClr val="accent1">
                    <a:lumMod val="75000"/>
                  </a:schemeClr>
                </a:solidFill>
              </a:rPr>
              <a:t>Управление ЖКХ города Калуги </a:t>
            </a:r>
            <a:endParaRPr lang="ru-RU" sz="172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32520" y="4159260"/>
            <a:ext cx="153354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2025 год 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953" y="179343"/>
            <a:ext cx="8690094" cy="6462801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4" descr="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492" y="179343"/>
            <a:ext cx="1314468" cy="135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2835288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3726" y="544473"/>
            <a:ext cx="3578274" cy="262893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544" y="252370"/>
            <a:ext cx="8251938" cy="2300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95369" y="1603350"/>
            <a:ext cx="6900957" cy="2373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953" y="179343"/>
            <a:ext cx="8690094" cy="6462801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663647638_g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96" y="2114532"/>
            <a:ext cx="7594704" cy="44771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2835288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3726" y="544473"/>
            <a:ext cx="3578274" cy="262893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544" y="252370"/>
            <a:ext cx="8251938" cy="1971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Проведение работ по капитальному ремонту помещений,  находящихся в муниципальной собственности осуществляется  в рамках муниципальной программы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«Обеспечение доступным и комфортным жильем и коммунальными услугами населения муниципального образования «Город Калуга» </a:t>
            </a:r>
          </a:p>
          <a:p>
            <a:pPr algn="ctr"/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30" y="3282948"/>
            <a:ext cx="3103605" cy="2336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</a:rPr>
              <a:t>Создание комфортной среды  для человека, обеспечивающей  удовлетворение жилищных потребностей  и высокое качество жизни 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71999" y="3136897"/>
            <a:ext cx="3213145" cy="189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Выполнение работ по капитальному ремонту жилых помещений , входящих в состав  муниципального жилого фонда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39778" y="2698740"/>
            <a:ext cx="2482884" cy="365130"/>
          </a:xfrm>
          <a:prstGeom prst="rect">
            <a:avLst/>
          </a:prstGeom>
          <a:noFill/>
          <a:ln w="19050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Цель программы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91078" y="2735253"/>
            <a:ext cx="2592423" cy="3651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Задачи программы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953" y="179343"/>
            <a:ext cx="8690094" cy="6462801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build="allAtOnce"/>
      <p:bldP spid="1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2835288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596" y="398421"/>
            <a:ext cx="5002281" cy="12779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dirty="0" smtClean="0">
                <a:solidFill>
                  <a:schemeClr val="tx1"/>
                </a:solidFill>
              </a:rPr>
              <a:t>Ремонт муниципального жилого фонда осуществляется по заявочному принципу на основании обращений граждан, нанимателей помещений</a:t>
            </a:r>
            <a:endParaRPr lang="ru-RU" sz="165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41740" y="2224071"/>
            <a:ext cx="4874486" cy="24098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dirty="0" smtClean="0">
                <a:solidFill>
                  <a:schemeClr val="tx1"/>
                </a:solidFill>
              </a:rPr>
              <a:t>В рамках данного ремонта проводятся: ремонт полов, замена оконных и дверных блоков, ремонт внутриквартирной системы электроснабжения и отопления, замена газового оборудования ( при наличии акта газораспределительной организации о непригодности оборудования для дальнейшей эксплуатации )</a:t>
            </a:r>
            <a:endParaRPr lang="ru-RU" sz="165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3005" y="4889520"/>
            <a:ext cx="5294385" cy="1387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dirty="0" smtClean="0">
                <a:solidFill>
                  <a:schemeClr val="tx1"/>
                </a:solidFill>
              </a:rPr>
              <a:t>В пределах </a:t>
            </a:r>
            <a:r>
              <a:rPr lang="ru-RU" sz="1650" dirty="0" smtClean="0">
                <a:solidFill>
                  <a:schemeClr val="tx1"/>
                </a:solidFill>
              </a:rPr>
              <a:t>выделяемого</a:t>
            </a:r>
            <a:r>
              <a:rPr lang="en-US" sz="1650" dirty="0" smtClean="0">
                <a:solidFill>
                  <a:schemeClr val="tx1"/>
                </a:solidFill>
              </a:rPr>
              <a:t> </a:t>
            </a:r>
            <a:r>
              <a:rPr lang="ru-RU" sz="1650" dirty="0" smtClean="0">
                <a:solidFill>
                  <a:schemeClr val="tx1"/>
                </a:solidFill>
              </a:rPr>
              <a:t>финансирования  </a:t>
            </a:r>
            <a:r>
              <a:rPr lang="ru-RU" sz="1650" dirty="0" smtClean="0">
                <a:solidFill>
                  <a:schemeClr val="tx1"/>
                </a:solidFill>
              </a:rPr>
              <a:t>из бюджета муниципального образования «Город Калуга» производится ремонт свободного муниципального жилого фонда</a:t>
            </a:r>
            <a:endParaRPr lang="ru-RU" sz="16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6953" y="179343"/>
            <a:ext cx="8690094" cy="6462801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3" name="Picture 1" descr="C:\Users\denisova_tv\Desktop\фоновый 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570" y="2224071"/>
            <a:ext cx="3249657" cy="2263806"/>
          </a:xfrm>
          <a:prstGeom prst="rect">
            <a:avLst/>
          </a:prstGeom>
          <a:noFill/>
        </p:spPr>
      </p:pic>
      <p:pic>
        <p:nvPicPr>
          <p:cNvPr id="8194" name="Picture 2" descr="C:\Users\denisova_tv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17" y="288883"/>
            <a:ext cx="2994066" cy="1862162"/>
          </a:xfrm>
          <a:prstGeom prst="rect">
            <a:avLst/>
          </a:prstGeom>
          <a:noFill/>
        </p:spPr>
      </p:pic>
      <p:pic>
        <p:nvPicPr>
          <p:cNvPr id="14" name="Picture 3" descr="C:\Users\denisova_tv\Desktop\Монтаж-электропроводки-выключателей-5-1024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4364" y="4743468"/>
            <a:ext cx="3030579" cy="1752624"/>
          </a:xfrm>
          <a:prstGeom prst="rect">
            <a:avLst/>
          </a:prstGeom>
          <a:noFill/>
          <a:ln w="19050">
            <a:noFill/>
            <a:prstDash val="solid"/>
          </a:ln>
          <a:scene3d>
            <a:camera prst="perspectiveHeroicExtremeLeftFacing">
              <a:rot lat="0" lon="0" rev="21594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2835288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3164" y="252369"/>
            <a:ext cx="6097671" cy="839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Этапы ремонтных работ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979" y="1092168"/>
            <a:ext cx="427202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Освобождение квартиры от хозяйственно- бытового мусора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639863"/>
            <a:ext cx="427202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tx1"/>
                </a:solidFill>
              </a:rPr>
              <a:t>Проведение обмерных работ и составление сметного расчета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057" y="3429000"/>
            <a:ext cx="449109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/>
                </a:solidFill>
              </a:rPr>
              <a:t>Выбор подрядной организации в соответствии с ФЗ-№44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122747"/>
            <a:ext cx="4272021" cy="584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  Проведение ремонтных работ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953" y="179343"/>
            <a:ext cx="8690094" cy="6462801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 descr="C:\Users\denisova_tv\Desktop\для презентаций\вывоз хла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00" y="1749402"/>
            <a:ext cx="2957552" cy="1463040"/>
          </a:xfrm>
          <a:prstGeom prst="rect">
            <a:avLst/>
          </a:prstGeom>
          <a:noFill/>
        </p:spPr>
      </p:pic>
      <p:pic>
        <p:nvPicPr>
          <p:cNvPr id="7170" name="Picture 2" descr="C:\Users\denisova_tv\Desktop\для презентаций\imag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695" y="2297097"/>
            <a:ext cx="2974596" cy="1716111"/>
          </a:xfrm>
          <a:prstGeom prst="rect">
            <a:avLst/>
          </a:prstGeom>
          <a:noFill/>
        </p:spPr>
      </p:pic>
      <p:pic>
        <p:nvPicPr>
          <p:cNvPr id="7171" name="Picture 3" descr="C:\Users\denisova_tv\Desktop\для презентаций\ДЛЯ ПРЕЗЕНТАЦ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213" y="4232286"/>
            <a:ext cx="2994066" cy="1825650"/>
          </a:xfrm>
          <a:prstGeom prst="rect">
            <a:avLst/>
          </a:prstGeom>
          <a:noFill/>
        </p:spPr>
      </p:pic>
      <p:pic>
        <p:nvPicPr>
          <p:cNvPr id="7172" name="Picture 4" descr="C:\Users\denisova_tv\Desktop\для презентаций\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235" y="4743468"/>
            <a:ext cx="3213144" cy="170814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2835288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3726" y="544473"/>
            <a:ext cx="3578274" cy="262893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544" y="252370"/>
            <a:ext cx="8251938" cy="15335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9518" y="507960"/>
            <a:ext cx="8032860" cy="87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Категории граждан которым предоставляется отремонтированный муниципальный жилой фонд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3466" y="1858941"/>
            <a:ext cx="4637151" cy="8397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Имеющие право на внеочередное улучшение жилищных условий во исполнение судебных решений</a:t>
            </a:r>
          </a:p>
          <a:p>
            <a:pPr lvl="0" algn="just">
              <a:buFont typeface="Wingdings" pitchFamily="2" charset="2"/>
              <a:buChar char="ü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6752" y="2771766"/>
            <a:ext cx="4637151" cy="10588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Имеющие право на внеочередное улучшение жилищных условий, в связи  с имеющимися у них тяжелых формам хронических заболеваний</a:t>
            </a:r>
          </a:p>
          <a:p>
            <a:pPr lvl="0">
              <a:buFont typeface="Wingdings" pitchFamily="2" charset="2"/>
              <a:buChar char="ü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86149" y="4013208"/>
            <a:ext cx="4564125" cy="8763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Проживающие в непригодных для проживания жилых помещениях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00617" y="5035572"/>
            <a:ext cx="3906892" cy="766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  В порядке общей очереди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2544" y="2187558"/>
            <a:ext cx="474669" cy="401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6953" y="179343"/>
            <a:ext cx="8690094" cy="6462801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denisova_tv\Desktop\для презентаций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13" y="1493811"/>
            <a:ext cx="3103604" cy="2081241"/>
          </a:xfrm>
          <a:prstGeom prst="rect">
            <a:avLst/>
          </a:prstGeom>
          <a:noFill/>
        </p:spPr>
      </p:pic>
      <p:pic>
        <p:nvPicPr>
          <p:cNvPr id="6148" name="Picture 4" descr="C:\Users\denisova_tv\Desktop\для презентаций\a131d690-f06e-4f8c-8b63-092e9e633a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492" y="4122747"/>
            <a:ext cx="3140118" cy="21256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2835288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544" y="252370"/>
            <a:ext cx="8251938" cy="2300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953" y="197599"/>
            <a:ext cx="8690094" cy="6462801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16409" y="1566837"/>
            <a:ext cx="4418073" cy="5002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 smtClean="0">
                <a:solidFill>
                  <a:schemeClr val="tx1"/>
                </a:solidFill>
              </a:rPr>
              <a:t>       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    На 2025 год выделено    </a:t>
            </a:r>
            <a:r>
              <a:rPr lang="ru-RU" sz="1600" b="1" i="1" dirty="0" smtClean="0">
                <a:solidFill>
                  <a:schemeClr val="tx2"/>
                </a:solidFill>
              </a:rPr>
              <a:t>10 млн. рублей</a:t>
            </a:r>
            <a:r>
              <a:rPr lang="ru-RU" sz="1600" b="1" i="1" dirty="0" smtClean="0">
                <a:solidFill>
                  <a:schemeClr val="tx1"/>
                </a:solidFill>
              </a:rPr>
              <a:t>.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      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На 1 сентября  освоено более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9,9 млн. рублей </a:t>
            </a:r>
            <a:r>
              <a:rPr lang="ru-RU" sz="1600" dirty="0" smtClean="0">
                <a:solidFill>
                  <a:schemeClr val="tx1"/>
                </a:solidFill>
              </a:rPr>
              <a:t>, отремонтировано 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1124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кв.м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1600" dirty="0" smtClean="0">
                <a:solidFill>
                  <a:schemeClr val="tx1"/>
                </a:solidFill>
              </a:rPr>
              <a:t>  </a:t>
            </a:r>
            <a:r>
              <a:rPr lang="ru-RU" sz="1600" dirty="0" smtClean="0">
                <a:solidFill>
                  <a:schemeClr val="tx1"/>
                </a:solidFill>
              </a:rPr>
              <a:t> площадей муниципальных </a:t>
            </a:r>
            <a:r>
              <a:rPr lang="ru-RU" sz="1600" dirty="0" smtClean="0">
                <a:solidFill>
                  <a:schemeClr val="tx1"/>
                </a:solidFill>
              </a:rPr>
              <a:t>квартир . 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      Ввиду наличия потребности  дополнительно выделено </a:t>
            </a:r>
            <a:r>
              <a:rPr lang="ru-RU" sz="1600" b="1" dirty="0" smtClean="0">
                <a:solidFill>
                  <a:schemeClr val="tx2"/>
                </a:solidFill>
              </a:rPr>
              <a:t>3 млн. рубле</a:t>
            </a:r>
            <a:r>
              <a:rPr lang="ru-RU" sz="1600" dirty="0" smtClean="0">
                <a:solidFill>
                  <a:schemeClr val="tx1"/>
                </a:solidFill>
              </a:rPr>
              <a:t>й , что позволит отремонтировать   еще   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340    кв.м</a:t>
            </a:r>
            <a:r>
              <a:rPr lang="ru-RU" sz="1600" dirty="0" smtClean="0">
                <a:solidFill>
                  <a:schemeClr val="tx1"/>
                </a:solidFill>
              </a:rPr>
              <a:t>.  </a:t>
            </a:r>
            <a:r>
              <a:rPr lang="ru-RU" sz="1600" dirty="0" smtClean="0">
                <a:solidFill>
                  <a:schemeClr val="tx1"/>
                </a:solidFill>
              </a:rPr>
              <a:t>площади муниципального </a:t>
            </a:r>
            <a:r>
              <a:rPr lang="ru-RU" sz="1600" dirty="0" smtClean="0">
                <a:solidFill>
                  <a:schemeClr val="tx1"/>
                </a:solidFill>
              </a:rPr>
              <a:t>жилья  в этом году.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      В 2024-2025 года ремонтируются жилые помещения маневренного жилого фонда.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     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518" y="215856"/>
            <a:ext cx="8069373" cy="217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 smtClean="0">
              <a:solidFill>
                <a:prstClr val="black"/>
              </a:solidFill>
            </a:endParaRPr>
          </a:p>
          <a:p>
            <a:pPr lvl="0"/>
            <a:endParaRPr lang="ru-RU" sz="1600" dirty="0" smtClean="0">
              <a:solidFill>
                <a:prstClr val="black"/>
              </a:solidFill>
            </a:endParaRPr>
          </a:p>
          <a:p>
            <a:pPr lvl="0"/>
            <a:r>
              <a:rPr lang="ru-RU" sz="1850" b="1" i="1" dirty="0" smtClean="0">
                <a:solidFill>
                  <a:schemeClr val="accent1">
                    <a:lumMod val="75000"/>
                  </a:schemeClr>
                </a:solidFill>
              </a:rPr>
              <a:t>Ежегодно    Городская Дума  Города Калуга принимает   решение о выделении финансирования    на ремонт муниципальных квартир  за счет городского бюджета</a:t>
            </a:r>
            <a:r>
              <a:rPr lang="ru-RU" sz="171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0"/>
            <a:endParaRPr lang="ru-RU" sz="1600" dirty="0" smtClean="0">
              <a:solidFill>
                <a:prstClr val="black"/>
              </a:solidFill>
            </a:endParaRPr>
          </a:p>
          <a:p>
            <a:pPr lvl="0"/>
            <a:endParaRPr lang="ru-RU" sz="1600" dirty="0" smtClean="0">
              <a:solidFill>
                <a:prstClr val="black"/>
              </a:solidFill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466" y="3429000"/>
            <a:ext cx="3979917" cy="275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65108" y="1749401"/>
            <a:ext cx="3541761" cy="1497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 2020 года по 2024 год на ремонт муниципального жилья в городе Калуга  направлено  более  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39,9 млн. рублей 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2835288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3726" y="544473"/>
            <a:ext cx="3578274" cy="262893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544" y="252370"/>
            <a:ext cx="8251938" cy="2300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68395" y="398421"/>
            <a:ext cx="6316749" cy="766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Состояние квартир  до ремонта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953" y="179343"/>
            <a:ext cx="8690094" cy="6462801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denisova_tv\Desktop\для презентаций\IMG_6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12" y="1239899"/>
            <a:ext cx="3030579" cy="2189101"/>
          </a:xfrm>
          <a:prstGeom prst="rect">
            <a:avLst/>
          </a:prstGeom>
          <a:noFill/>
        </p:spPr>
      </p:pic>
      <p:pic>
        <p:nvPicPr>
          <p:cNvPr id="2050" name="Picture 2" descr="C:\Users\denisova_tv\Desktop\для презентаций\IMG_6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182" y="1238996"/>
            <a:ext cx="3468735" cy="2190004"/>
          </a:xfrm>
          <a:prstGeom prst="rect">
            <a:avLst/>
          </a:prstGeom>
          <a:noFill/>
        </p:spPr>
      </p:pic>
      <p:pic>
        <p:nvPicPr>
          <p:cNvPr id="2051" name="Picture 3" descr="C:\Users\denisova_tv\Desktop\для презентаций\IMG_6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213" y="3830643"/>
            <a:ext cx="3117178" cy="2372039"/>
          </a:xfrm>
          <a:prstGeom prst="rect">
            <a:avLst/>
          </a:prstGeom>
          <a:noFill/>
        </p:spPr>
      </p:pic>
      <p:pic>
        <p:nvPicPr>
          <p:cNvPr id="2052" name="Picture 4" descr="C:\Users\denisova_tv\Desktop\для презентаций\IMG_64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0155" y="3903669"/>
            <a:ext cx="3730547" cy="24098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3726" y="507960"/>
            <a:ext cx="3578274" cy="262893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544" y="252370"/>
            <a:ext cx="8251938" cy="2300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577" y="507960"/>
            <a:ext cx="5623002" cy="8032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После ремонта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953" y="179343"/>
            <a:ext cx="8690094" cy="6462801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denisova_tv\Desktop\IMG_7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291" y="3794131"/>
            <a:ext cx="2738475" cy="1971702"/>
          </a:xfrm>
          <a:prstGeom prst="rect">
            <a:avLst/>
          </a:prstGeom>
          <a:noFill/>
        </p:spPr>
      </p:pic>
      <p:pic>
        <p:nvPicPr>
          <p:cNvPr id="1030" name="Picture 6" descr="C:\Users\denisova_tv\Desktop\IMG_7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8" y="1249812"/>
            <a:ext cx="3030579" cy="2179188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234" y="3854048"/>
            <a:ext cx="2921040" cy="198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7299287" y="-13001850"/>
            <a:ext cx="3950208" cy="296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C:\Users\denisova_tv\Desktop\IMG_79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3265" y="1322222"/>
            <a:ext cx="2809037" cy="2106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53" y="179343"/>
            <a:ext cx="8690094" cy="6462801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577" y="507960"/>
            <a:ext cx="5623002" cy="8032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После ремонта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570" y="1201707"/>
            <a:ext cx="2227293" cy="28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0676" y="1238220"/>
            <a:ext cx="2171700" cy="27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584" y="1201707"/>
            <a:ext cx="253683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denisova_tv\Desktop\IMG_79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6598" y="4341825"/>
            <a:ext cx="3770803" cy="2164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350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Ремонт  муниципальных квартир   </vt:lpstr>
      <vt:lpstr>  </vt:lpstr>
      <vt:lpstr> </vt:lpstr>
      <vt:lpstr> </vt:lpstr>
      <vt:lpstr>  </vt:lpstr>
      <vt:lpstr> </vt:lpstr>
      <vt:lpstr>  </vt:lpstr>
      <vt:lpstr>Слайд 8</vt:lpstr>
      <vt:lpstr>Слайд 9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denisova_tv</dc:creator>
  <cp:lastModifiedBy>denisova_tv</cp:lastModifiedBy>
  <cp:revision>147</cp:revision>
  <dcterms:created xsi:type="dcterms:W3CDTF">2024-05-23T11:32:33Z</dcterms:created>
  <dcterms:modified xsi:type="dcterms:W3CDTF">2025-08-29T09:15:47Z</dcterms:modified>
</cp:coreProperties>
</file>