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48" r:id="rId3"/>
    <p:sldId id="414" r:id="rId4"/>
    <p:sldId id="415" r:id="rId5"/>
    <p:sldId id="418" r:id="rId6"/>
    <p:sldId id="419" r:id="rId7"/>
    <p:sldId id="443" r:id="rId8"/>
    <p:sldId id="446" r:id="rId9"/>
    <p:sldId id="435" r:id="rId10"/>
    <p:sldId id="444" r:id="rId11"/>
    <p:sldId id="404" r:id="rId12"/>
    <p:sldId id="393" r:id="rId13"/>
    <p:sldId id="449" r:id="rId14"/>
    <p:sldId id="433" r:id="rId15"/>
    <p:sldId id="432" r:id="rId16"/>
  </p:sldIdLst>
  <p:sldSz cx="12192000" cy="6858000"/>
  <p:notesSz cx="6799263" cy="9929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853923-FFBC-4F36-B5DD-F40A55ECBAC0}">
          <p14:sldIdLst>
            <p14:sldId id="256"/>
            <p14:sldId id="448"/>
            <p14:sldId id="414"/>
            <p14:sldId id="415"/>
            <p14:sldId id="418"/>
            <p14:sldId id="419"/>
            <p14:sldId id="443"/>
          </p14:sldIdLst>
        </p14:section>
        <p14:section name="Раздел без заголовка" id="{CAA77850-DDD8-489B-82CC-8FBBD567D1B9}">
          <p14:sldIdLst>
            <p14:sldId id="446"/>
            <p14:sldId id="435"/>
            <p14:sldId id="444"/>
            <p14:sldId id="404"/>
            <p14:sldId id="393"/>
            <p14:sldId id="449"/>
            <p14:sldId id="433"/>
            <p14:sldId id="43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876"/>
    <a:srgbClr val="463A8E"/>
    <a:srgbClr val="9BD6E9"/>
    <a:srgbClr val="94BEE4"/>
    <a:srgbClr val="FF3300"/>
    <a:srgbClr val="4F0000"/>
    <a:srgbClr val="C03E3E"/>
    <a:srgbClr val="FF6600"/>
    <a:srgbClr val="FF6565"/>
    <a:srgbClr val="4F8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8" autoAdjust="0"/>
    <p:restoredTop sz="99768" autoAdjust="0"/>
  </p:normalViewPr>
  <p:slideViewPr>
    <p:cSldViewPr snapToGrid="0" showGuides="1">
      <p:cViewPr>
        <p:scale>
          <a:sx n="116" d="100"/>
          <a:sy n="116" d="100"/>
        </p:scale>
        <p:origin x="-348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629959119318462E-2"/>
          <c:y val="0"/>
          <c:w val="0.9313699898962741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Процентное соотношение принятых заявлений</c:v>
                </c:pt>
              </c:strCache>
            </c:strRef>
          </c:tx>
          <c:explosion val="17"/>
          <c:dPt>
            <c:idx val="0"/>
            <c:bubble3D val="0"/>
            <c:explosion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30-40E6-A2A7-D081B580A037}"/>
              </c:ext>
            </c:extLst>
          </c:dPt>
          <c:dPt>
            <c:idx val="1"/>
            <c:bubble3D val="0"/>
            <c:explosion val="11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30-40E6-A2A7-D081B580A037}"/>
              </c:ext>
            </c:extLst>
          </c:dPt>
          <c:dPt>
            <c:idx val="2"/>
            <c:bubble3D val="0"/>
            <c:explosion val="7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30-40E6-A2A7-D081B580A037}"/>
              </c:ext>
            </c:extLst>
          </c:dPt>
          <c:dPt>
            <c:idx val="3"/>
            <c:bubble3D val="0"/>
            <c:explosion val="5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05-4B8B-8C29-131D68B10C50}"/>
              </c:ext>
            </c:extLst>
          </c:dPt>
          <c:dLbls>
            <c:dLbl>
              <c:idx val="0"/>
              <c:layout>
                <c:manualLayout>
                  <c:x val="-0.2985615927006654"/>
                  <c:y val="2.397924231416141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Franklin Gothic Medium Cond" pitchFamily="34" charset="0"/>
                      </a:rPr>
                      <a:t>57,0%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30-40E6-A2A7-D081B580A037}"/>
                </c:ext>
              </c:extLst>
            </c:dLbl>
            <c:dLbl>
              <c:idx val="1"/>
              <c:layout>
                <c:manualLayout>
                  <c:x val="0.23448877544049521"/>
                  <c:y val="-0.1872950888310602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Franklin Gothic Medium Cond" pitchFamily="34" charset="0"/>
                      </a:rPr>
                      <a:t>37,8%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30-40E6-A2A7-D081B580A037}"/>
                </c:ext>
              </c:extLst>
            </c:dLbl>
            <c:dLbl>
              <c:idx val="2"/>
              <c:layout>
                <c:manualLayout>
                  <c:x val="0.14864346434698905"/>
                  <c:y val="2.496955491559518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Franklin Gothic Medium Cond" pitchFamily="34" charset="0"/>
                      </a:rPr>
                      <a:t>5,2%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B30-40E6-A2A7-D081B580A037}"/>
                </c:ext>
              </c:extLst>
            </c:dLbl>
            <c:dLbl>
              <c:idx val="3"/>
              <c:layout>
                <c:manualLayout>
                  <c:x val="0.14529702296335414"/>
                  <c:y val="9.190069040758530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Franklin Gothic Medium Cond" pitchFamily="34" charset="0"/>
                      </a:rPr>
                      <a:t>19,0%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A05-4B8B-8C29-131D68B10C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ЕПГУ</c:v>
                </c:pt>
                <c:pt idx="1">
                  <c:v>Лично</c:v>
                </c:pt>
                <c:pt idx="2">
                  <c:v>МФЦ</c:v>
                </c:pt>
                <c:pt idx="3">
                  <c:v>В юеззаявительной форме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0.56999999999999995</c:v>
                </c:pt>
                <c:pt idx="1">
                  <c:v>0.378</c:v>
                </c:pt>
                <c:pt idx="2">
                  <c:v>5.1999999999999998E-2</c:v>
                </c:pt>
                <c:pt idx="3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B30-40E6-A2A7-D081B580A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Поиск работы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98</c:v>
                </c:pt>
                <c:pt idx="1">
                  <c:v>89</c:v>
                </c:pt>
                <c:pt idx="2">
                  <c:v>75</c:v>
                </c:pt>
                <c:pt idx="3">
                  <c:v>47</c:v>
                </c:pt>
                <c:pt idx="4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62-4150-8347-D8E30814B1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Индивид.предпр.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285</c:v>
                </c:pt>
                <c:pt idx="1">
                  <c:v>351</c:v>
                </c:pt>
                <c:pt idx="2">
                  <c:v>398</c:v>
                </c:pt>
                <c:pt idx="3">
                  <c:v>424</c:v>
                </c:pt>
                <c:pt idx="4">
                  <c:v>537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62-4150-8347-D8E30814B1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Личное подсобное хоз-во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15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62-4150-8347-D8E30814B17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Трудная жизненная ситуация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183</c:v>
                </c:pt>
                <c:pt idx="1">
                  <c:v>130</c:v>
                </c:pt>
                <c:pt idx="2">
                  <c:v>76</c:v>
                </c:pt>
                <c:pt idx="3">
                  <c:v>71</c:v>
                </c:pt>
                <c:pt idx="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62-4150-8347-D8E30814B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348736"/>
        <c:axId val="63350272"/>
        <c:axId val="0"/>
      </c:bar3DChart>
      <c:catAx>
        <c:axId val="6334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Franklin Gothic Medium Cond" pitchFamily="34" charset="0"/>
              </a:defRPr>
            </a:pPr>
            <a:endParaRPr lang="ru-RU"/>
          </a:p>
        </c:txPr>
        <c:crossAx val="63350272"/>
        <c:crosses val="autoZero"/>
        <c:auto val="1"/>
        <c:lblAlgn val="ctr"/>
        <c:lblOffset val="100"/>
        <c:noMultiLvlLbl val="0"/>
      </c:catAx>
      <c:valAx>
        <c:axId val="6335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Franklin Gothic Medium Cond" pitchFamily="34" charset="0"/>
              </a:defRPr>
            </a:pPr>
            <a:endParaRPr lang="ru-RU"/>
          </a:p>
        </c:txPr>
        <c:crossAx val="63348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Franklin Gothic Medium Cond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25849022373467"/>
          <c:y val="0.16092296489841798"/>
          <c:w val="0.59123544548510398"/>
          <c:h val="0.79818632710872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граждане старше: 55 лет-женщины, 60 лет-мужчины </c:v>
                </c:pt>
              </c:strCache>
            </c:strRef>
          </c:tx>
          <c:spPr>
            <a:gradFill>
              <a:gsLst>
                <a:gs pos="100000">
                  <a:srgbClr val="A9CDF4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0">
                  <a:schemeClr val="accent6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71300">
                  <a:schemeClr val="accent6">
                    <a:lumMod val="40000"/>
                    <a:lumOff val="60000"/>
                  </a:schemeClr>
                </a:gs>
                <a:gs pos="100000">
                  <a:srgbClr val="85C2FF"/>
                </a:gs>
                <a:gs pos="100000">
                  <a:srgbClr val="C4D6EB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effectLst/>
                    <a:latin typeface="Franklin Gothic Medium Cond" panose="020B06060304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39644</c:v>
                </c:pt>
                <c:pt idx="1">
                  <c:v>39939</c:v>
                </c:pt>
                <c:pt idx="2">
                  <c:v>40231</c:v>
                </c:pt>
                <c:pt idx="3">
                  <c:v>40580</c:v>
                </c:pt>
                <c:pt idx="4">
                  <c:v>41427</c:v>
                </c:pt>
                <c:pt idx="5">
                  <c:v>41650</c:v>
                </c:pt>
                <c:pt idx="6">
                  <c:v>41903</c:v>
                </c:pt>
                <c:pt idx="7">
                  <c:v>42591</c:v>
                </c:pt>
                <c:pt idx="8">
                  <c:v>42867</c:v>
                </c:pt>
                <c:pt idx="9">
                  <c:v>43153</c:v>
                </c:pt>
                <c:pt idx="10">
                  <c:v>43407</c:v>
                </c:pt>
                <c:pt idx="11">
                  <c:v>43997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C-4C3B-B948-A2FA8FA4C9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члены многодетных семей</c:v>
                </c:pt>
              </c:strCache>
            </c:strRef>
          </c:tx>
          <c:spPr>
            <a:gradFill>
              <a:gsLst>
                <a:gs pos="0">
                  <a:srgbClr val="FF3300"/>
                </a:gs>
                <a:gs pos="39999">
                  <a:schemeClr val="accent2">
                    <a:lumMod val="60000"/>
                    <a:lumOff val="40000"/>
                  </a:schemeClr>
                </a:gs>
                <a:gs pos="70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4074782533527481E-3"/>
                  <c:y val="-5.27019163064196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FC-4C3B-B948-A2FA8FA4C97D}"/>
                </c:ext>
              </c:extLst>
            </c:dLbl>
            <c:dLbl>
              <c:idx val="1"/>
              <c:layout>
                <c:manualLayout>
                  <c:x val="0"/>
                  <c:y val="-5.1833707596734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5FC-4C3B-B948-A2FA8FA4C97D}"/>
                </c:ext>
              </c:extLst>
            </c:dLbl>
            <c:dLbl>
              <c:idx val="2"/>
              <c:layout>
                <c:manualLayout>
                  <c:x val="0"/>
                  <c:y val="-5.21538509770323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FC-4C3B-B948-A2FA8FA4C97D}"/>
                </c:ext>
              </c:extLst>
            </c:dLbl>
            <c:dLbl>
              <c:idx val="3"/>
              <c:layout>
                <c:manualLayout>
                  <c:x val="0"/>
                  <c:y val="-4.95677606691385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5FC-4C3B-B948-A2FA8FA4C97D}"/>
                </c:ext>
              </c:extLst>
            </c:dLbl>
            <c:dLbl>
              <c:idx val="4"/>
              <c:layout>
                <c:manualLayout>
                  <c:x val="0"/>
                  <c:y val="-5.0005526420753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5FC-4C3B-B948-A2FA8FA4C97D}"/>
                </c:ext>
              </c:extLst>
            </c:dLbl>
            <c:dLbl>
              <c:idx val="5"/>
              <c:layout>
                <c:manualLayout>
                  <c:x val="2.8149565067054701E-3"/>
                  <c:y val="-5.37282515892179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5FC-4C3B-B948-A2FA8FA4C97D}"/>
                </c:ext>
              </c:extLst>
            </c:dLbl>
            <c:dLbl>
              <c:idx val="6"/>
              <c:layout>
                <c:manualLayout>
                  <c:x val="0"/>
                  <c:y val="-5.14293520906689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5FC-4C3B-B948-A2FA8FA4C97D}"/>
                </c:ext>
              </c:extLst>
            </c:dLbl>
            <c:dLbl>
              <c:idx val="7"/>
              <c:layout>
                <c:manualLayout>
                  <c:x val="0"/>
                  <c:y val="-5.07961592863206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5FC-4C3B-B948-A2FA8FA4C97D}"/>
                </c:ext>
              </c:extLst>
            </c:dLbl>
            <c:dLbl>
              <c:idx val="8"/>
              <c:layout>
                <c:manualLayout>
                  <c:x val="1.407478253352735E-3"/>
                  <c:y val="-4.9183314008023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5FC-4C3B-B948-A2FA8FA4C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effectLst/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5533</c:v>
                </c:pt>
                <c:pt idx="1">
                  <c:v>5822</c:v>
                </c:pt>
                <c:pt idx="2">
                  <c:v>6020</c:v>
                </c:pt>
                <c:pt idx="3">
                  <c:v>6218</c:v>
                </c:pt>
                <c:pt idx="4">
                  <c:v>6407</c:v>
                </c:pt>
                <c:pt idx="5">
                  <c:v>6567</c:v>
                </c:pt>
                <c:pt idx="6">
                  <c:v>6743</c:v>
                </c:pt>
                <c:pt idx="7">
                  <c:v>7014</c:v>
                </c:pt>
                <c:pt idx="8">
                  <c:v>7360</c:v>
                </c:pt>
                <c:pt idx="9">
                  <c:v>7645</c:v>
                </c:pt>
                <c:pt idx="10">
                  <c:v>7839</c:v>
                </c:pt>
                <c:pt idx="11">
                  <c:v>8088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5FC-4C3B-B948-A2FA8FA4C9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от 11 до 14 лет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20000"/>
                    <a:lumOff val="80000"/>
                  </a:schemeClr>
                </a:gs>
                <a:gs pos="4000">
                  <a:schemeClr val="accent5">
                    <a:lumMod val="75000"/>
                  </a:schemeClr>
                </a:gs>
                <a:gs pos="80000">
                  <a:schemeClr val="accent1">
                    <a:lumMod val="40000"/>
                    <a:lumOff val="60000"/>
                  </a:schemeClr>
                </a:gs>
                <a:gs pos="81000">
                  <a:srgbClr val="D7EACB"/>
                </a:gs>
                <a:gs pos="81000">
                  <a:schemeClr val="accent6">
                    <a:lumMod val="20000"/>
                    <a:lumOff val="80000"/>
                  </a:schemeClr>
                </a:gs>
                <a:gs pos="56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effectLst/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3154</c:v>
                </c:pt>
                <c:pt idx="1">
                  <c:v>3411</c:v>
                </c:pt>
                <c:pt idx="2">
                  <c:v>3653</c:v>
                </c:pt>
                <c:pt idx="3">
                  <c:v>3933</c:v>
                </c:pt>
                <c:pt idx="4">
                  <c:v>4145</c:v>
                </c:pt>
                <c:pt idx="5">
                  <c:v>4336</c:v>
                </c:pt>
                <c:pt idx="6">
                  <c:v>4486</c:v>
                </c:pt>
                <c:pt idx="7">
                  <c:v>4778</c:v>
                </c:pt>
                <c:pt idx="8">
                  <c:v>5417</c:v>
                </c:pt>
                <c:pt idx="9">
                  <c:v>5802</c:v>
                </c:pt>
                <c:pt idx="10">
                  <c:v>6104</c:v>
                </c:pt>
                <c:pt idx="11">
                  <c:v>6367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5FC-4C3B-B948-A2FA8FA4C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6433024"/>
        <c:axId val="66434560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dot"/>
            <c:size val="5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48331</c:v>
                </c:pt>
                <c:pt idx="1">
                  <c:v>49172</c:v>
                </c:pt>
                <c:pt idx="2">
                  <c:v>49904</c:v>
                </c:pt>
                <c:pt idx="3">
                  <c:v>50731</c:v>
                </c:pt>
                <c:pt idx="4">
                  <c:v>51979</c:v>
                </c:pt>
                <c:pt idx="5">
                  <c:v>52553</c:v>
                </c:pt>
                <c:pt idx="6">
                  <c:v>53132</c:v>
                </c:pt>
                <c:pt idx="7">
                  <c:v>54383</c:v>
                </c:pt>
                <c:pt idx="8">
                  <c:v>55644</c:v>
                </c:pt>
                <c:pt idx="9">
                  <c:v>56600</c:v>
                </c:pt>
                <c:pt idx="10">
                  <c:v>57350</c:v>
                </c:pt>
                <c:pt idx="11">
                  <c:v>58452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E5FC-4C3B-B948-A2FA8FA4C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33024"/>
        <c:axId val="66434560"/>
      </c:lineChart>
      <c:catAx>
        <c:axId val="6643302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0">
                <a:effectLst/>
                <a:latin typeface="Franklin Gothic Medium Cond" panose="020B0606030402020204" pitchFamily="34" charset="0"/>
              </a:defRPr>
            </a:pPr>
            <a:endParaRPr lang="ru-RU"/>
          </a:p>
        </c:txPr>
        <c:crossAx val="66434560"/>
        <c:crosses val="autoZero"/>
        <c:auto val="1"/>
        <c:lblAlgn val="ctr"/>
        <c:lblOffset val="100"/>
        <c:noMultiLvlLbl val="0"/>
      </c:catAx>
      <c:valAx>
        <c:axId val="6643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Franklin Gothic Medium Cond" panose="020B0606030402020204" pitchFamily="34" charset="0"/>
              </a:defRPr>
            </a:pPr>
            <a:endParaRPr lang="ru-RU"/>
          </a:p>
        </c:txPr>
        <c:crossAx val="664330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Franklin Gothic Medium Cond" panose="020B06060304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Franklin Gothic Medium Cond" panose="020B06060304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Franklin Gothic Medium Cond" panose="020B06060304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8864023319363"/>
          <c:y val="0.2361037978524535"/>
          <c:w val="0.21269110809642355"/>
          <c:h val="0.53360464283417741"/>
        </c:manualLayout>
      </c:layout>
      <c:overlay val="0"/>
      <c:txPr>
        <a:bodyPr/>
        <a:lstStyle/>
        <a:p>
          <a:pPr>
            <a:defRPr>
              <a:latin typeface="Franklin Gothic Medium Cond" panose="020B06060304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B6F04-2122-42E0-89B8-21D17D021BE7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1E70A-87A1-4F89-9DD9-66C608E80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6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A7D4-2A6D-4469-B072-C15C892AF6DB}" type="datetimeFigureOut">
              <a:rPr lang="ru-RU"/>
              <a:pPr>
                <a:defRPr/>
              </a:pPr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B1DB-709E-42DA-A691-CC1B608C98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14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6654-94F9-4C66-838C-3F4F072208BC}" type="datetimeFigureOut">
              <a:rPr lang="ru-RU"/>
              <a:pPr>
                <a:defRPr/>
              </a:pPr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90FC-380B-4BE1-BFD7-614B7B4C8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03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40D3-16D8-4FCF-B6B3-32EBC9716225}" type="datetimeFigureOut">
              <a:rPr lang="ru-RU"/>
              <a:pPr>
                <a:defRPr/>
              </a:pPr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4F91-A0AC-4C09-80B0-2D2132ECD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4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4716-E1C4-4F29-852B-13A6C86FED3D}" type="datetimeFigureOut">
              <a:rPr lang="ru-RU"/>
              <a:pPr>
                <a:defRPr/>
              </a:pPr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F9CB-95AB-4623-8ED9-37AC9BC6E0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55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A489-3878-40CE-8007-D2BC8140684D}" type="datetimeFigureOut">
              <a:rPr lang="ru-RU"/>
              <a:pPr>
                <a:defRPr/>
              </a:pPr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4813-D78A-4147-84DA-ABE43C974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88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917D-1AEA-4770-BDAE-6DE5F92D1CCD}" type="datetimeFigureOut">
              <a:rPr lang="ru-RU"/>
              <a:pPr>
                <a:defRPr/>
              </a:pPr>
              <a:t>02.03.2026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B091-7ABC-448B-9CA2-08B0D47DDA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48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D007-9BDF-40D4-BAB7-84DD494D4051}" type="datetimeFigureOut">
              <a:rPr lang="ru-RU"/>
              <a:pPr>
                <a:defRPr/>
              </a:pPr>
              <a:t>02.03.2026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50EE-0480-4E67-83E3-9B58B45C4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07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6D5E-3AE1-4C9F-AB6D-4DC0B4594C63}" type="datetimeFigureOut">
              <a:rPr lang="ru-RU"/>
              <a:pPr>
                <a:defRPr/>
              </a:pPr>
              <a:t>02.03.2026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7064-6592-43A2-87BB-CCFC016B9C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5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5A09-02D1-4497-8405-9B0FA07681B1}" type="datetimeFigureOut">
              <a:rPr lang="ru-RU"/>
              <a:pPr>
                <a:defRPr/>
              </a:pPr>
              <a:t>02.03.2026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4E4D-7949-4BA9-8D20-63374BD1B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05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B083-6B96-4E60-8018-8582AC534462}" type="datetimeFigureOut">
              <a:rPr lang="ru-RU"/>
              <a:pPr>
                <a:defRPr/>
              </a:pPr>
              <a:t>02.03.2026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4FAF-E903-4BC1-85F0-CCEF47DAB8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136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69FD-BCAC-418D-A919-97CF44E6D64E}" type="datetimeFigureOut">
              <a:rPr lang="ru-RU"/>
              <a:pPr>
                <a:defRPr/>
              </a:pPr>
              <a:t>02.03.2026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DEF99-C7A9-4E08-BB8E-E83CB66A2C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2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80000"/>
                <a:lumOff val="20000"/>
              </a:srgbClr>
            </a:gs>
            <a:gs pos="17000">
              <a:srgbClr val="85C2FF">
                <a:lumMod val="80000"/>
                <a:lumOff val="20000"/>
              </a:srgbClr>
            </a:gs>
            <a:gs pos="47000">
              <a:schemeClr val="accent1">
                <a:lumMod val="40000"/>
                <a:lumOff val="60000"/>
              </a:schemeClr>
            </a:gs>
            <a:gs pos="73000">
              <a:schemeClr val="accent1">
                <a:lumMod val="20000"/>
                <a:lumOff val="8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0BE0F4-3F24-4BDC-96AE-14BD201D389B}" type="datetimeFigureOut">
              <a:rPr lang="ru-RU"/>
              <a:pPr>
                <a:defRPr/>
              </a:pPr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5281CB-D67B-4430-BA33-138AB5429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2" descr="D:\!!!OshedchenkoSN\Work\Доклады\Доклад планерка Муниц бюджет 2025\Калуга-схема 3D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66" y="369004"/>
            <a:ext cx="6958073" cy="61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Группа 1036"/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D30FE30C-D267-4E2E-8EBC-5DDD02C63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32" name="Группа 1031"/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1030" name="Группа 1029"/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Группа 1030"/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" name="Прямоугольник 11"/>
          <p:cNvSpPr/>
          <p:nvPr/>
        </p:nvSpPr>
        <p:spPr>
          <a:xfrm>
            <a:off x="360002" y="2139350"/>
            <a:ext cx="11471999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4500000"/>
              </a:lightRig>
            </a:scene3d>
            <a:sp3d prstMaterial="plastic">
              <a:bevelT w="127000" h="31750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Об итогах работы                                                                                           управления социальной защиты города Калуги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за 2025 год</a:t>
            </a:r>
            <a:endParaRPr lang="ru-RU" sz="3600" b="1" spc="30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5ADE0B7-00E6-2B67-17B3-E69CC482C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Группа 1036">
            <a:extLst>
              <a:ext uri="{FF2B5EF4-FFF2-40B4-BE49-F238E27FC236}">
                <a16:creationId xmlns="" xmlns:a16="http://schemas.microsoft.com/office/drawing/2014/main" id="{B0E8F700-C7E0-8557-C237-D6AF0B92BEC9}"/>
              </a:ext>
            </a:extLst>
          </p:cNvPr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D0BD92A2-01EE-DD1C-DE9E-C9B0BD2E0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32" name="Группа 1031">
              <a:extLst>
                <a:ext uri="{FF2B5EF4-FFF2-40B4-BE49-F238E27FC236}">
                  <a16:creationId xmlns="" xmlns:a16="http://schemas.microsoft.com/office/drawing/2014/main" id="{FB9005F9-A70F-5B9F-D820-7155E6FDCAC2}"/>
                </a:ext>
              </a:extLst>
            </p:cNvPr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1030" name="Группа 1029">
                <a:extLst>
                  <a:ext uri="{FF2B5EF4-FFF2-40B4-BE49-F238E27FC236}">
                    <a16:creationId xmlns="" xmlns:a16="http://schemas.microsoft.com/office/drawing/2014/main" id="{E8AB66E8-E742-2C75-0034-39EBF6209C2F}"/>
                  </a:ext>
                </a:extLst>
              </p:cNvPr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4" name="Прямая соединительная линия 3">
                  <a:extLst>
                    <a:ext uri="{FF2B5EF4-FFF2-40B4-BE49-F238E27FC236}">
                      <a16:creationId xmlns="" xmlns:a16="http://schemas.microsoft.com/office/drawing/2014/main" id="{B9B540A4-EB0D-7189-1059-2C441B1EBA1B}"/>
                    </a:ext>
                  </a:extLst>
                </p:cNvPr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="" xmlns:a16="http://schemas.microsoft.com/office/drawing/2014/main" id="{F89E9C9D-DDBE-2570-697B-1496F084977B}"/>
                    </a:ext>
                  </a:extLst>
                </p:cNvPr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="" xmlns:a16="http://schemas.microsoft.com/office/drawing/2014/main" id="{F447F982-06C7-213C-B6E8-6F7F82E03E8C}"/>
                    </a:ext>
                  </a:extLst>
                </p:cNvPr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>
                  <a:extLst>
                    <a:ext uri="{FF2B5EF4-FFF2-40B4-BE49-F238E27FC236}">
                      <a16:creationId xmlns="" xmlns:a16="http://schemas.microsoft.com/office/drawing/2014/main" id="{B65957E0-DF6A-E58E-88F2-5334ABC00080}"/>
                    </a:ext>
                  </a:extLst>
                </p:cNvPr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Группа 1030">
                <a:extLst>
                  <a:ext uri="{FF2B5EF4-FFF2-40B4-BE49-F238E27FC236}">
                    <a16:creationId xmlns="" xmlns:a16="http://schemas.microsoft.com/office/drawing/2014/main" id="{4A12C2E1-FB91-4812-3CD0-54D173182A27}"/>
                  </a:ext>
                </a:extLst>
              </p:cNvPr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="" xmlns:a16="http://schemas.microsoft.com/office/drawing/2014/main" id="{CD1F80E5-C9C1-146B-DC1A-818DE1BB0C70}"/>
                    </a:ext>
                  </a:extLst>
                </p:cNvPr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="" xmlns:a16="http://schemas.microsoft.com/office/drawing/2014/main" id="{1D893801-A1EE-4B2F-8BBD-91FA41D4D358}"/>
                    </a:ext>
                  </a:extLst>
                </p:cNvPr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="" xmlns:a16="http://schemas.microsoft.com/office/drawing/2014/main" id="{02AF6F90-CBD7-4F6A-6303-343AF17D4528}"/>
                    </a:ext>
                  </a:extLst>
                </p:cNvPr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="" xmlns:a16="http://schemas.microsoft.com/office/drawing/2014/main" id="{40D0E2A0-4E21-5993-B54E-3551B9BD44C8}"/>
                    </a:ext>
                  </a:extLst>
                </p:cNvPr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Прямоугольник 2"/>
          <p:cNvSpPr/>
          <p:nvPr/>
        </p:nvSpPr>
        <p:spPr>
          <a:xfrm>
            <a:off x="2541779" y="403234"/>
            <a:ext cx="8946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Социальные выплаты ветеранам и пожилым гражданам</a:t>
            </a:r>
            <a:endParaRPr lang="ru-RU" sz="3200" dirty="0"/>
          </a:p>
        </p:txBody>
      </p:sp>
      <p:sp>
        <p:nvSpPr>
          <p:cNvPr id="29" name="TextBox 1"/>
          <p:cNvSpPr txBox="1"/>
          <p:nvPr/>
        </p:nvSpPr>
        <p:spPr>
          <a:xfrm>
            <a:off x="6956425" y="36909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/>
          </a:p>
        </p:txBody>
      </p:sp>
      <p:sp>
        <p:nvSpPr>
          <p:cNvPr id="30" name="TextBox 2"/>
          <p:cNvSpPr txBox="1"/>
          <p:nvPr/>
        </p:nvSpPr>
        <p:spPr>
          <a:xfrm>
            <a:off x="6956425" y="4119563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94582"/>
              </p:ext>
            </p:extLst>
          </p:nvPr>
        </p:nvGraphicFramePr>
        <p:xfrm>
          <a:off x="510746" y="1533251"/>
          <a:ext cx="7393724" cy="1775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18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4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бюджет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сумма затрат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численность получателей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городского округа города Калуги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171 </a:t>
                      </a:r>
                      <a:r>
                        <a:rPr lang="en-US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315,09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495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59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региональный бюджет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217 </a:t>
                      </a:r>
                      <a:r>
                        <a:rPr lang="en-US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442,35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</a:t>
                      </a:r>
                      <a:r>
                        <a:rPr lang="en-US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066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09630"/>
              </p:ext>
            </p:extLst>
          </p:nvPr>
        </p:nvGraphicFramePr>
        <p:xfrm>
          <a:off x="6073180" y="3690938"/>
          <a:ext cx="5159694" cy="2765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8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8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79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количество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супружеских 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пар, получивших единовременную денежную выплату в связи с юбилеем совместной жизни - 979: 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50 лет совместной </a:t>
                      </a:r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жизни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577 пар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55 лет совместной </a:t>
                      </a:r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жизни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296 </a:t>
                      </a:r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пар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60 лет совместной </a:t>
                      </a:r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жизни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80 пар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5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65 лет совместной </a:t>
                      </a:r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жизни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22 пары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2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70 лет совместной </a:t>
                      </a:r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жизни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 пары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73603"/>
              </p:ext>
            </p:extLst>
          </p:nvPr>
        </p:nvGraphicFramePr>
        <p:xfrm>
          <a:off x="528184" y="3690938"/>
          <a:ext cx="5171902" cy="2380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91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54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112">
                <a:tc gridSpan="3">
                  <a:txBody>
                    <a:bodyPr/>
                    <a:lstStyle/>
                    <a:p>
                      <a:pPr algn="ctr" fontAlgn="b"/>
                      <a:endParaRPr lang="ru-RU" sz="1400" b="1" u="none" strike="noStrike" dirty="0" smtClean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количество 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получателей ежемесячной денежной выплаты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: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1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ветераны труда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22</a:t>
                      </a:r>
                      <a:r>
                        <a:rPr lang="en-US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219 </a:t>
                      </a:r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человек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1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ветераны труда Калужской </a:t>
                      </a:r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области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6</a:t>
                      </a:r>
                      <a:r>
                        <a:rPr lang="en-US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068 </a:t>
                      </a:r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человек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1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труженики </a:t>
                      </a:r>
                      <a:r>
                        <a:rPr lang="ru-RU" sz="14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тыла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170 человек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7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реабилитированные лица и лица, пострадавшие от политических репрессий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211 человек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6767" marR="6767" marT="67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24" y="1014153"/>
            <a:ext cx="2643969" cy="26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D30FE30C-D267-4E2E-8EBC-5DDD02C63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9" name="Группа 18"/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20"/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9" name="Прямоугольник 38"/>
          <p:cNvSpPr/>
          <p:nvPr/>
        </p:nvSpPr>
        <p:spPr>
          <a:xfrm>
            <a:off x="696247" y="4503915"/>
            <a:ext cx="28293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0070C0"/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467 084 520,0</a:t>
            </a:r>
            <a:endParaRPr lang="ru-RU" sz="3600" b="1" cap="all" dirty="0">
              <a:ln w="0"/>
              <a:solidFill>
                <a:srgbClr val="002060"/>
              </a:soli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1187" y="1791912"/>
            <a:ext cx="358400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0070C0"/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субсидии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транспортным организациям</a:t>
            </a:r>
          </a:p>
          <a:p>
            <a:pPr algn="ctr"/>
            <a:r>
              <a:rPr lang="ru-RU" sz="1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на возмещение недополученных доходов в связи с предоставлением права бесплатного проезда 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1927478" y="3719376"/>
            <a:ext cx="366835" cy="754431"/>
          </a:xfrm>
          <a:prstGeom prst="downArrow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reflection blurRad="12700" stA="30000" endPos="50000" dist="5080" dir="5400000" sy="-100000" algn="bl" rotWithShape="0"/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64856" y="381080"/>
            <a:ext cx="91986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0070C0"/>
              </a:contourClr>
            </a:sp3d>
          </a:bodyPr>
          <a:lstStyle/>
          <a:p>
            <a:pPr algn="ctr"/>
            <a:r>
              <a:rPr lang="ru-RU" sz="32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ПРедоставление</a:t>
            </a:r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 права  бесплатного проезда в городском транспорте</a:t>
            </a:r>
            <a:endParaRPr lang="ru-RU" sz="2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219728525"/>
              </p:ext>
            </p:extLst>
          </p:nvPr>
        </p:nvGraphicFramePr>
        <p:xfrm>
          <a:off x="2874553" y="1961805"/>
          <a:ext cx="9132741" cy="44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39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D30FE30C-D267-4E2E-8EBC-5DDD02C63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7"/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Прямоугольник 24"/>
          <p:cNvSpPr/>
          <p:nvPr/>
        </p:nvSpPr>
        <p:spPr>
          <a:xfrm>
            <a:off x="7944428" y="3712854"/>
            <a:ext cx="3801307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0070C0"/>
              </a:contourClr>
            </a:sp3d>
          </a:bodyPr>
          <a:lstStyle/>
          <a:p>
            <a:r>
              <a:rPr lang="ru-RU" sz="2400" dirty="0">
                <a:ln w="0"/>
                <a:solidFill>
                  <a:srgbClr val="002060"/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израсходовано</a:t>
            </a:r>
            <a:r>
              <a:rPr lang="ru-RU" sz="2400" dirty="0" smtClean="0">
                <a:ln w="0"/>
                <a:solidFill>
                  <a:srgbClr val="002060"/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: </a:t>
            </a:r>
          </a:p>
          <a:p>
            <a:r>
              <a:rPr lang="ru-RU" sz="2400" dirty="0" smtClean="0">
                <a:ln w="0"/>
                <a:solidFill>
                  <a:srgbClr val="002060"/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17 607,0 тыс. руб.</a:t>
            </a:r>
            <a:endParaRPr lang="ru-RU" sz="2400" dirty="0">
              <a:ln w="0"/>
              <a:solidFill>
                <a:srgbClr val="002060"/>
              </a:soli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  <a:p>
            <a:endParaRPr lang="ru-RU" sz="3200" dirty="0">
              <a:ln w="0"/>
              <a:solidFill>
                <a:srgbClr val="002060"/>
              </a:soli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  <a:p>
            <a:endParaRPr lang="en-US" sz="2400" dirty="0">
              <a:ln w="0"/>
              <a:gradFill flip="none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900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92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2C8A9D9-A325-F592-375D-EA43E1BADA63}"/>
              </a:ext>
            </a:extLst>
          </p:cNvPr>
          <p:cNvSpPr/>
          <p:nvPr/>
        </p:nvSpPr>
        <p:spPr>
          <a:xfrm>
            <a:off x="810883" y="974977"/>
            <a:ext cx="10748513" cy="854015"/>
          </a:xfrm>
          <a:prstGeom prst="rect">
            <a:avLst/>
          </a:prstGeom>
          <a:gradFill>
            <a:gsLst>
              <a:gs pos="56678">
                <a:srgbClr val="3A7EBB"/>
              </a:gs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254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rgbClr val="4F88BB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в соответствии с постановлением Городской Управы города Калуги от 14.01.2011 № 3-п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10883" y="1942209"/>
            <a:ext cx="6842184" cy="3359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metal">
            <a:bevelT/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u="sng" dirty="0">
                <a:solidFill>
                  <a:srgbClr val="223876"/>
                </a:solidFill>
                <a:latin typeface="Franklin Gothic Medium Cond" pitchFamily="34" charset="0"/>
              </a:rPr>
              <a:t>Право на адресную социальную помощь имеют :</a:t>
            </a:r>
            <a:endParaRPr lang="ru-RU" sz="2400" dirty="0">
              <a:solidFill>
                <a:srgbClr val="223876"/>
              </a:solidFill>
              <a:latin typeface="Franklin Gothic Medium Cond" panose="020B0606030402020204" pitchFamily="34" charset="0"/>
            </a:endParaRPr>
          </a:p>
          <a:p>
            <a:pPr lvl="0">
              <a:buClr>
                <a:srgbClr val="92D050"/>
              </a:buClr>
            </a:pPr>
            <a:endParaRPr lang="ru-RU" dirty="0">
              <a:solidFill>
                <a:srgbClr val="223876"/>
              </a:solidFill>
              <a:latin typeface="Franklin Gothic Medium Cond" panose="020B0606030402020204" pitchFamily="34" charset="0"/>
            </a:endParaRPr>
          </a:p>
          <a:p>
            <a:pPr marL="285750" lvl="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23876"/>
                </a:solidFill>
                <a:latin typeface="Franklin Gothic Medium Cond" panose="020B0606030402020204" pitchFamily="34" charset="0"/>
              </a:rPr>
              <a:t>малоимущие семьи и малоимущие одиноко проживающие граждане, которые по независящим от них причинам имеют среднедушевой доход ниже величины прожиточного минимума на душу населения, установленной в Калужской 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области</a:t>
            </a:r>
          </a:p>
          <a:p>
            <a:pPr lvl="0">
              <a:buClr>
                <a:srgbClr val="92D050"/>
              </a:buClr>
            </a:pPr>
            <a:r>
              <a:rPr lang="ru-RU" dirty="0">
                <a:solidFill>
                  <a:srgbClr val="223876"/>
                </a:solidFill>
                <a:latin typeface="Franklin Gothic Medium Cond" pitchFamily="34" charset="0"/>
              </a:rPr>
              <a:t>		</a:t>
            </a:r>
          </a:p>
          <a:p>
            <a:pPr marL="285750" lvl="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23876"/>
                </a:solidFill>
                <a:latin typeface="Franklin Gothic Medium Cond" pitchFamily="34" charset="0"/>
              </a:rPr>
              <a:t>граждане и семьи с детьми, находящиеся в трудной жизненной ситуации</a:t>
            </a:r>
            <a:r>
              <a:rPr lang="ru-RU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		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925669" y="2267856"/>
            <a:ext cx="388757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C00000"/>
              </a:contourClr>
            </a:sp3d>
          </a:bodyPr>
          <a:lstStyle/>
          <a:p>
            <a:r>
              <a:rPr lang="ru-RU" sz="2400" dirty="0">
                <a:solidFill>
                  <a:srgbClr val="4F0000"/>
                </a:solidFill>
                <a:latin typeface="Franklin Gothic Medium Cond" panose="020B0606030402020204" pitchFamily="34" charset="0"/>
              </a:rPr>
              <a:t>Прожиточный минимум на душу населения на 2025  год:  </a:t>
            </a:r>
          </a:p>
          <a:p>
            <a:endParaRPr lang="ru-RU" sz="1600" dirty="0">
              <a:solidFill>
                <a:srgbClr val="4F0000"/>
              </a:solidFill>
              <a:latin typeface="Franklin Gothic Medium Cond" panose="020B0606030402020204" pitchFamily="34" charset="0"/>
            </a:endParaRPr>
          </a:p>
          <a:p>
            <a:r>
              <a:rPr lang="ru-RU" sz="2800" dirty="0">
                <a:solidFill>
                  <a:srgbClr val="4F0000"/>
                </a:solidFill>
                <a:latin typeface="Franklin Gothic Medium Cond" panose="020B0606030402020204" pitchFamily="34" charset="0"/>
              </a:rPr>
              <a:t>17 024 руб</a:t>
            </a:r>
            <a:r>
              <a:rPr lang="ru-RU" sz="2800" dirty="0" smtClean="0">
                <a:solidFill>
                  <a:srgbClr val="4F0000"/>
                </a:solidFill>
                <a:latin typeface="Franklin Gothic Medium Cond" panose="020B0606030402020204" pitchFamily="34" charset="0"/>
              </a:rPr>
              <a:t>.</a:t>
            </a:r>
            <a:r>
              <a:rPr lang="en-US" sz="2800" dirty="0" smtClean="0">
                <a:solidFill>
                  <a:srgbClr val="4F0000"/>
                </a:solidFill>
                <a:latin typeface="Franklin Gothic Medium Cond" panose="020B0606030402020204" pitchFamily="34" charset="0"/>
              </a:rPr>
              <a:t>  </a:t>
            </a:r>
            <a:endParaRPr lang="en-US" sz="2400" dirty="0">
              <a:ln w="0"/>
              <a:gradFill flip="none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900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92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33622" y="375727"/>
            <a:ext cx="63030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0070C0"/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АДРЕСНАЯ СОЦИАЛЬНАЯ ПОМОЩЬ</a:t>
            </a:r>
            <a:endParaRPr lang="ru-RU" sz="28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FDE5D6-FB65-3A53-B986-BA9D3CAC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xmlns="" id="{D05A724E-30B5-A996-A6CD-F85244E27FF0}"/>
              </a:ext>
            </a:extLst>
          </p:cNvPr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FB86DB69-2CF7-3E0E-308B-AA09C96F1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32" name="Группа 1031">
              <a:extLst>
                <a:ext uri="{FF2B5EF4-FFF2-40B4-BE49-F238E27FC236}">
                  <a16:creationId xmlns:a16="http://schemas.microsoft.com/office/drawing/2014/main" xmlns="" id="{4A3BCDF3-BFCB-7603-0F85-42D96764513C}"/>
                </a:ext>
              </a:extLst>
            </p:cNvPr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1030" name="Группа 1029">
                <a:extLst>
                  <a:ext uri="{FF2B5EF4-FFF2-40B4-BE49-F238E27FC236}">
                    <a16:creationId xmlns:a16="http://schemas.microsoft.com/office/drawing/2014/main" xmlns="" id="{305AF99C-3532-E083-D328-E94AFD05519C}"/>
                  </a:ext>
                </a:extLst>
              </p:cNvPr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4" name="Прямая соединительная линия 3">
                  <a:extLst>
                    <a:ext uri="{FF2B5EF4-FFF2-40B4-BE49-F238E27FC236}">
                      <a16:creationId xmlns:a16="http://schemas.microsoft.com/office/drawing/2014/main" xmlns="" id="{4B5A1E31-8C06-A438-9B38-0BFC5F1964B6}"/>
                    </a:ext>
                  </a:extLst>
                </p:cNvPr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:a16="http://schemas.microsoft.com/office/drawing/2014/main" xmlns="" id="{C792DE62-0913-2679-DEE4-4D7A926F6D74}"/>
                    </a:ext>
                  </a:extLst>
                </p:cNvPr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:a16="http://schemas.microsoft.com/office/drawing/2014/main" xmlns="" id="{3C6DA9DA-099D-6B00-E2D9-07DB3107DCAB}"/>
                    </a:ext>
                  </a:extLst>
                </p:cNvPr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>
                  <a:extLst>
                    <a:ext uri="{FF2B5EF4-FFF2-40B4-BE49-F238E27FC236}">
                      <a16:creationId xmlns:a16="http://schemas.microsoft.com/office/drawing/2014/main" xmlns="" id="{CEF6CDF3-7F8E-8B97-6449-66820E8C5135}"/>
                    </a:ext>
                  </a:extLst>
                </p:cNvPr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Группа 1030">
                <a:extLst>
                  <a:ext uri="{FF2B5EF4-FFF2-40B4-BE49-F238E27FC236}">
                    <a16:creationId xmlns:a16="http://schemas.microsoft.com/office/drawing/2014/main" xmlns="" id="{EBA50ACA-CEFF-A79C-3137-39392D2E6709}"/>
                  </a:ext>
                </a:extLst>
              </p:cNvPr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:a16="http://schemas.microsoft.com/office/drawing/2014/main" xmlns="" id="{A561D82E-F557-3BF7-FACF-2B1699A1C290}"/>
                    </a:ext>
                  </a:extLst>
                </p:cNvPr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:a16="http://schemas.microsoft.com/office/drawing/2014/main" xmlns="" id="{7BC17DBE-4A71-4613-6BCA-ABF8763AAF06}"/>
                    </a:ext>
                  </a:extLst>
                </p:cNvPr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:a16="http://schemas.microsoft.com/office/drawing/2014/main" xmlns="" id="{9B9AD7AE-6FE1-3D13-FDA7-2FC82F84D22F}"/>
                    </a:ext>
                  </a:extLst>
                </p:cNvPr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:a16="http://schemas.microsoft.com/office/drawing/2014/main" xmlns="" id="{C85AD644-A63E-C930-62C9-4F8A878E1C79}"/>
                    </a:ext>
                  </a:extLst>
                </p:cNvPr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55D548-185A-B120-D7AB-AD4A705258AE}"/>
              </a:ext>
            </a:extLst>
          </p:cNvPr>
          <p:cNvSpPr txBox="1"/>
          <p:nvPr/>
        </p:nvSpPr>
        <p:spPr>
          <a:xfrm>
            <a:off x="10288030" y="5477173"/>
            <a:ext cx="1612361" cy="767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Новогодние спектакли в театрах города </a:t>
            </a:r>
            <a:r>
              <a:rPr lang="ru-RU" sz="1400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839 детей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DDE1E5-6936-ED00-FA84-4EC0981CF0F0}"/>
              </a:ext>
            </a:extLst>
          </p:cNvPr>
          <p:cNvSpPr txBox="1"/>
          <p:nvPr/>
        </p:nvSpPr>
        <p:spPr>
          <a:xfrm>
            <a:off x="3400703" y="967456"/>
            <a:ext cx="6742661" cy="367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2025 году в мероприятиях приняли участие </a:t>
            </a:r>
            <a:r>
              <a:rPr lang="ru-RU" sz="1800" b="1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9 616 </a:t>
            </a:r>
            <a:r>
              <a:rPr lang="ru-RU" sz="18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 </a:t>
            </a:r>
            <a:endParaRPr lang="ru-RU" sz="1400" kern="100" dirty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6038A9-F58D-7157-5A27-1B6651ED2E69}"/>
              </a:ext>
            </a:extLst>
          </p:cNvPr>
          <p:cNvSpPr txBox="1"/>
          <p:nvPr/>
        </p:nvSpPr>
        <p:spPr>
          <a:xfrm>
            <a:off x="5023596" y="1318432"/>
            <a:ext cx="2587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</a:t>
            </a:r>
            <a:endParaRPr lang="ru-RU" b="1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A14374-D1C6-87A7-15A1-337FB9F357B1}"/>
              </a:ext>
            </a:extLst>
          </p:cNvPr>
          <p:cNvSpPr txBox="1"/>
          <p:nvPr/>
        </p:nvSpPr>
        <p:spPr>
          <a:xfrm>
            <a:off x="314969" y="2093424"/>
            <a:ext cx="24257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ru-RU" sz="1400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персональные </a:t>
            </a: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поздравления граждан к 90‑летию и старше</a:t>
            </a:r>
          </a:p>
          <a:p>
            <a:pPr algn="ctr">
              <a:spcAft>
                <a:spcPts val="0"/>
              </a:spcAft>
              <a:buNone/>
            </a:pP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592</a:t>
            </a:r>
            <a:r>
              <a:rPr lang="en-US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9536BC-2DB0-8533-16D9-E8C9773591F8}"/>
              </a:ext>
            </a:extLst>
          </p:cNvPr>
          <p:cNvSpPr txBox="1"/>
          <p:nvPr/>
        </p:nvSpPr>
        <p:spPr>
          <a:xfrm>
            <a:off x="4149387" y="1672228"/>
            <a:ext cx="4439975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ветеранов Великой Отечественной войны  </a:t>
            </a:r>
            <a:endParaRPr lang="ru-RU" sz="1100" b="1" kern="100" dirty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498AD1-9E72-73C7-26C6-31F747A93178}"/>
              </a:ext>
            </a:extLst>
          </p:cNvPr>
          <p:cNvSpPr txBox="1"/>
          <p:nvPr/>
        </p:nvSpPr>
        <p:spPr>
          <a:xfrm>
            <a:off x="2940460" y="2117598"/>
            <a:ext cx="18546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поздравления </a:t>
            </a:r>
            <a:endParaRPr lang="ru-RU" sz="1400" kern="100" dirty="0" smtClean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Днём Победы </a:t>
            </a:r>
            <a:endParaRPr lang="ru-RU" sz="1400" kern="100" dirty="0" smtClean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819</a:t>
            </a:r>
            <a:r>
              <a:rPr lang="en-US" sz="1400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</a:t>
            </a:r>
            <a:endParaRPr lang="ru-RU" sz="1400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A72C53-80D6-5185-ED7B-B92E1F2DE30B}"/>
              </a:ext>
            </a:extLst>
          </p:cNvPr>
          <p:cNvSpPr txBox="1"/>
          <p:nvPr/>
        </p:nvSpPr>
        <p:spPr>
          <a:xfrm>
            <a:off x="4890151" y="2094759"/>
            <a:ext cx="20757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вручение юбилейной медали «80 лет Победы…»</a:t>
            </a:r>
            <a:endParaRPr lang="en-US" sz="1400" kern="100" dirty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819</a:t>
            </a:r>
            <a:r>
              <a:rPr lang="en-US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FEBA8A2-377F-375C-DDEE-92DE32F09E5A}"/>
              </a:ext>
            </a:extLst>
          </p:cNvPr>
          <p:cNvSpPr txBox="1"/>
          <p:nvPr/>
        </p:nvSpPr>
        <p:spPr>
          <a:xfrm>
            <a:off x="7527132" y="2089298"/>
            <a:ext cx="18546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продуктовые наборы </a:t>
            </a:r>
            <a:r>
              <a:rPr lang="ru-RU" sz="1400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 </a:t>
            </a: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Дню Победы</a:t>
            </a:r>
            <a:endParaRPr lang="en-US" sz="1400" kern="100" dirty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1 499</a:t>
            </a:r>
            <a:r>
              <a:rPr lang="en-US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</a:t>
            </a:r>
            <a:endParaRPr lang="ru-RU" sz="1400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2599C4-D551-0C07-2283-50147F77C6A3}"/>
              </a:ext>
            </a:extLst>
          </p:cNvPr>
          <p:cNvSpPr txBox="1"/>
          <p:nvPr/>
        </p:nvSpPr>
        <p:spPr>
          <a:xfrm>
            <a:off x="9877169" y="2090223"/>
            <a:ext cx="22508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поздравления на дому инвалидов и участников ВОВ</a:t>
            </a:r>
            <a:r>
              <a:rPr lang="en-US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kern="100" dirty="0" smtClean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  </a:t>
            </a:r>
            <a:endParaRPr lang="ru-RU" sz="1400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54B4AB-AED3-6DA6-AC67-D92275A243B1}"/>
              </a:ext>
            </a:extLst>
          </p:cNvPr>
          <p:cNvSpPr txBox="1"/>
          <p:nvPr/>
        </p:nvSpPr>
        <p:spPr>
          <a:xfrm>
            <a:off x="2364024" y="5467845"/>
            <a:ext cx="1583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solidFill>
                  <a:srgbClr val="223876"/>
                </a:solidFill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естиваль-конкурс «Мы вместе!» для детей и молодёжи с ОВЗ  </a:t>
            </a:r>
            <a:endParaRPr lang="ru-RU" sz="1400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9664F83-CD02-D6EB-53EC-A26986431089}"/>
              </a:ext>
            </a:extLst>
          </p:cNvPr>
          <p:cNvSpPr txBox="1"/>
          <p:nvPr/>
        </p:nvSpPr>
        <p:spPr>
          <a:xfrm>
            <a:off x="5184192" y="3942281"/>
            <a:ext cx="2236032" cy="306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детей и семей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BA8B1BC-708C-4C2E-1336-A0010078442E}"/>
              </a:ext>
            </a:extLst>
          </p:cNvPr>
          <p:cNvSpPr txBox="1"/>
          <p:nvPr/>
        </p:nvSpPr>
        <p:spPr>
          <a:xfrm>
            <a:off x="4280761" y="5473709"/>
            <a:ext cx="1531462" cy="87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ru-RU" sz="1400" kern="100" dirty="0">
                <a:solidFill>
                  <a:srgbClr val="223876"/>
                </a:solidFill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</a:t>
            </a:r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«Семья года» </a:t>
            </a:r>
            <a:endParaRPr lang="ru-RU" sz="1400" kern="100" dirty="0" smtClean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buNone/>
            </a:pPr>
            <a:r>
              <a:rPr lang="ru-RU" sz="1400" kern="100" dirty="0" smtClean="0">
                <a:solidFill>
                  <a:srgbClr val="223876"/>
                </a:solidFill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1400" kern="100" dirty="0">
                <a:solidFill>
                  <a:srgbClr val="223876"/>
                </a:solidFill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 (29 чел.) </a:t>
            </a:r>
            <a:endParaRPr lang="ru-RU" sz="1400" kern="100" dirty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D0C22EE-1BAE-896C-EEC0-E497FF38C59E}"/>
              </a:ext>
            </a:extLst>
          </p:cNvPr>
          <p:cNvSpPr txBox="1"/>
          <p:nvPr/>
        </p:nvSpPr>
        <p:spPr>
          <a:xfrm>
            <a:off x="6392940" y="5473709"/>
            <a:ext cx="14677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к Дню защиты детей, Дню семьи,</a:t>
            </a:r>
            <a:endParaRPr lang="ru-RU" sz="1400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04C1C3A-A938-C41F-6E8A-A138DA1421BA}"/>
              </a:ext>
            </a:extLst>
          </p:cNvPr>
          <p:cNvCxnSpPr>
            <a:cxnSpLocks/>
            <a:stCxn id="29" idx="2"/>
          </p:cNvCxnSpPr>
          <p:nvPr/>
        </p:nvCxnSpPr>
        <p:spPr>
          <a:xfrm flipV="1">
            <a:off x="802907" y="3328523"/>
            <a:ext cx="10987205" cy="3846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620DAD4-8C8D-1602-CF9C-AE4BD051A01F}"/>
              </a:ext>
            </a:extLst>
          </p:cNvPr>
          <p:cNvPicPr/>
          <p:nvPr/>
        </p:nvPicPr>
        <p:blipFill rotWithShape="1">
          <a:blip r:embed="rId3"/>
          <a:srcRect l="2051" t="2287" b="20366"/>
          <a:stretch>
            <a:fillRect/>
          </a:stretch>
        </p:blipFill>
        <p:spPr>
          <a:xfrm>
            <a:off x="802907" y="2838898"/>
            <a:ext cx="1119665" cy="1056175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899E36C9-EDE9-F847-012E-601210016938}"/>
              </a:ext>
            </a:extLst>
          </p:cNvPr>
          <p:cNvCxnSpPr>
            <a:cxnSpLocks/>
            <a:stCxn id="53" idx="2"/>
          </p:cNvCxnSpPr>
          <p:nvPr/>
        </p:nvCxnSpPr>
        <p:spPr>
          <a:xfrm flipV="1">
            <a:off x="855889" y="4889554"/>
            <a:ext cx="10923335" cy="3722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11A8632-6A9B-78C0-BF7B-8449793CC05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94553" y="4361684"/>
            <a:ext cx="1122419" cy="1038482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24" name="Рисунок 1023">
            <a:extLst>
              <a:ext uri="{FF2B5EF4-FFF2-40B4-BE49-F238E27FC236}">
                <a16:creationId xmlns:a16="http://schemas.microsoft.com/office/drawing/2014/main" xmlns="" id="{65F171D6-2481-C23D-23AD-C9F55D9D64E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454485" y="2870181"/>
            <a:ext cx="1016964" cy="1024892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25" name="Рисунок 1024">
            <a:extLst>
              <a:ext uri="{FF2B5EF4-FFF2-40B4-BE49-F238E27FC236}">
                <a16:creationId xmlns:a16="http://schemas.microsoft.com/office/drawing/2014/main" xmlns="" id="{FD3056C9-5264-3C50-7E8A-DC4DFB43B88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630660" y="2838899"/>
            <a:ext cx="1107540" cy="1056174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xmlns="" id="{6AC27E99-F5DD-E823-FE6A-300A05223A8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535620" y="4335581"/>
            <a:ext cx="1182419" cy="1066500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28" name="Рисунок 1027">
            <a:extLst>
              <a:ext uri="{FF2B5EF4-FFF2-40B4-BE49-F238E27FC236}">
                <a16:creationId xmlns:a16="http://schemas.microsoft.com/office/drawing/2014/main" xmlns="" id="{372B5343-EFF4-0921-13EC-29022E8D17C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493105" y="4326311"/>
            <a:ext cx="1106775" cy="1112623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029" name="Прямая соединительная линия 1028">
            <a:extLst>
              <a:ext uri="{FF2B5EF4-FFF2-40B4-BE49-F238E27FC236}">
                <a16:creationId xmlns:a16="http://schemas.microsoft.com/office/drawing/2014/main" xmlns="" id="{0E41A3B3-408D-DD78-EAAC-C254557E71D2}"/>
              </a:ext>
            </a:extLst>
          </p:cNvPr>
          <p:cNvCxnSpPr>
            <a:cxnSpLocks/>
          </p:cNvCxnSpPr>
          <p:nvPr/>
        </p:nvCxnSpPr>
        <p:spPr>
          <a:xfrm>
            <a:off x="2804663" y="2049535"/>
            <a:ext cx="12109" cy="117498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3" name="Прямая соединительная линия 1032">
            <a:extLst>
              <a:ext uri="{FF2B5EF4-FFF2-40B4-BE49-F238E27FC236}">
                <a16:creationId xmlns:a16="http://schemas.microsoft.com/office/drawing/2014/main" xmlns="" id="{340B6F80-D8AD-A5CD-8A21-6EBA7A98041D}"/>
              </a:ext>
            </a:extLst>
          </p:cNvPr>
          <p:cNvCxnSpPr>
            <a:cxnSpLocks/>
          </p:cNvCxnSpPr>
          <p:nvPr/>
        </p:nvCxnSpPr>
        <p:spPr>
          <a:xfrm>
            <a:off x="4891235" y="2049535"/>
            <a:ext cx="12109" cy="117498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>
            <a:extLst>
              <a:ext uri="{FF2B5EF4-FFF2-40B4-BE49-F238E27FC236}">
                <a16:creationId xmlns:a16="http://schemas.microsoft.com/office/drawing/2014/main" xmlns="" id="{1217E64E-79CD-7964-3EAC-E29B5C1803FC}"/>
              </a:ext>
            </a:extLst>
          </p:cNvPr>
          <p:cNvCxnSpPr>
            <a:cxnSpLocks/>
          </p:cNvCxnSpPr>
          <p:nvPr/>
        </p:nvCxnSpPr>
        <p:spPr>
          <a:xfrm>
            <a:off x="7288660" y="2045385"/>
            <a:ext cx="12109" cy="117498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>
            <a:extLst>
              <a:ext uri="{FF2B5EF4-FFF2-40B4-BE49-F238E27FC236}">
                <a16:creationId xmlns:a16="http://schemas.microsoft.com/office/drawing/2014/main" xmlns="" id="{746EA070-D74F-A281-8028-0FF936FAEB83}"/>
              </a:ext>
            </a:extLst>
          </p:cNvPr>
          <p:cNvCxnSpPr>
            <a:cxnSpLocks/>
          </p:cNvCxnSpPr>
          <p:nvPr/>
        </p:nvCxnSpPr>
        <p:spPr>
          <a:xfrm>
            <a:off x="9757344" y="2050583"/>
            <a:ext cx="12109" cy="117498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>
            <a:extLst>
              <a:ext uri="{FF2B5EF4-FFF2-40B4-BE49-F238E27FC236}">
                <a16:creationId xmlns:a16="http://schemas.microsoft.com/office/drawing/2014/main" xmlns="" id="{B05263EF-B7C3-63E7-07F1-8B12D1657FDA}"/>
              </a:ext>
            </a:extLst>
          </p:cNvPr>
          <p:cNvCxnSpPr>
            <a:cxnSpLocks/>
          </p:cNvCxnSpPr>
          <p:nvPr/>
        </p:nvCxnSpPr>
        <p:spPr>
          <a:xfrm>
            <a:off x="4075950" y="5034893"/>
            <a:ext cx="12109" cy="117498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>
            <a:extLst>
              <a:ext uri="{FF2B5EF4-FFF2-40B4-BE49-F238E27FC236}">
                <a16:creationId xmlns:a16="http://schemas.microsoft.com/office/drawing/2014/main" xmlns="" id="{69EE2EDA-6360-7BF6-AE9A-A1E4A48E27C1}"/>
              </a:ext>
            </a:extLst>
          </p:cNvPr>
          <p:cNvCxnSpPr>
            <a:cxnSpLocks/>
          </p:cNvCxnSpPr>
          <p:nvPr/>
        </p:nvCxnSpPr>
        <p:spPr>
          <a:xfrm>
            <a:off x="6055331" y="5025270"/>
            <a:ext cx="12109" cy="117498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>
            <a:extLst>
              <a:ext uri="{FF2B5EF4-FFF2-40B4-BE49-F238E27FC236}">
                <a16:creationId xmlns:a16="http://schemas.microsoft.com/office/drawing/2014/main" xmlns="" id="{A5E3A27C-8758-31C1-3C8E-2D9BAB543D92}"/>
              </a:ext>
            </a:extLst>
          </p:cNvPr>
          <p:cNvCxnSpPr>
            <a:cxnSpLocks/>
          </p:cNvCxnSpPr>
          <p:nvPr/>
        </p:nvCxnSpPr>
        <p:spPr>
          <a:xfrm>
            <a:off x="8182827" y="5037390"/>
            <a:ext cx="12109" cy="117498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40" name="Группа 1039">
            <a:extLst>
              <a:ext uri="{FF2B5EF4-FFF2-40B4-BE49-F238E27FC236}">
                <a16:creationId xmlns:a16="http://schemas.microsoft.com/office/drawing/2014/main" xmlns="" id="{63F95BA7-7C64-EB89-12B0-7D8CFCC667FB}"/>
              </a:ext>
            </a:extLst>
          </p:cNvPr>
          <p:cNvGrpSpPr/>
          <p:nvPr/>
        </p:nvGrpSpPr>
        <p:grpSpPr>
          <a:xfrm>
            <a:off x="6575" y="167146"/>
            <a:ext cx="11559399" cy="6690854"/>
            <a:chOff x="-2" y="167146"/>
            <a:chExt cx="11559398" cy="6690854"/>
          </a:xfrm>
        </p:grpSpPr>
        <p:pic>
          <p:nvPicPr>
            <p:cNvPr id="1041" name="Рисунок 1040">
              <a:extLst>
                <a:ext uri="{FF2B5EF4-FFF2-40B4-BE49-F238E27FC236}">
                  <a16:creationId xmlns:a16="http://schemas.microsoft.com/office/drawing/2014/main" xmlns="" id="{5355B03A-A818-14D5-D1E2-08064D572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42" name="Группа 1041">
              <a:extLst>
                <a:ext uri="{FF2B5EF4-FFF2-40B4-BE49-F238E27FC236}">
                  <a16:creationId xmlns:a16="http://schemas.microsoft.com/office/drawing/2014/main" xmlns="" id="{92750113-2335-9C50-B7C5-1E6EB2B474EE}"/>
                </a:ext>
              </a:extLst>
            </p:cNvPr>
            <p:cNvGrpSpPr/>
            <p:nvPr/>
          </p:nvGrpSpPr>
          <p:grpSpPr>
            <a:xfrm>
              <a:off x="-2" y="805473"/>
              <a:ext cx="11559398" cy="6052527"/>
              <a:chOff x="-2" y="805473"/>
              <a:chExt cx="11559398" cy="6052527"/>
            </a:xfrm>
          </p:grpSpPr>
          <p:cxnSp>
            <p:nvCxnSpPr>
              <p:cNvPr id="1043" name="Прямая соединительная линия 1042">
                <a:extLst>
                  <a:ext uri="{FF2B5EF4-FFF2-40B4-BE49-F238E27FC236}">
                    <a16:creationId xmlns:a16="http://schemas.microsoft.com/office/drawing/2014/main" xmlns="" id="{560DB678-C002-CFA2-41C2-B437A43E28EC}"/>
                  </a:ext>
                </a:extLst>
              </p:cNvPr>
              <p:cNvCxnSpPr/>
              <p:nvPr/>
            </p:nvCxnSpPr>
            <p:spPr>
              <a:xfrm>
                <a:off x="180000" y="805473"/>
                <a:ext cx="4704" cy="6052527"/>
              </a:xfrm>
              <a:prstGeom prst="line">
                <a:avLst/>
              </a:prstGeom>
              <a:ln w="1905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Прямая соединительная линия 1043">
                <a:extLst>
                  <a:ext uri="{FF2B5EF4-FFF2-40B4-BE49-F238E27FC236}">
                    <a16:creationId xmlns:a16="http://schemas.microsoft.com/office/drawing/2014/main" xmlns="" id="{56CCF290-A428-D917-AE07-3F6C1DA07D4C}"/>
                  </a:ext>
                </a:extLst>
              </p:cNvPr>
              <p:cNvCxnSpPr/>
              <p:nvPr/>
            </p:nvCxnSpPr>
            <p:spPr>
              <a:xfrm>
                <a:off x="360000" y="1335185"/>
                <a:ext cx="0" cy="5522815"/>
              </a:xfrm>
              <a:prstGeom prst="line">
                <a:avLst/>
              </a:prstGeom>
              <a:ln w="1905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Прямая соединительная линия 1044">
                <a:extLst>
                  <a:ext uri="{FF2B5EF4-FFF2-40B4-BE49-F238E27FC236}">
                    <a16:creationId xmlns:a16="http://schemas.microsoft.com/office/drawing/2014/main" xmlns="" id="{959CD396-95E1-2AAF-FA70-D75EDFDB9232}"/>
                  </a:ext>
                </a:extLst>
              </p:cNvPr>
              <p:cNvCxnSpPr/>
              <p:nvPr/>
            </p:nvCxnSpPr>
            <p:spPr>
              <a:xfrm flipH="1">
                <a:off x="0" y="6489000"/>
                <a:ext cx="10903789" cy="0"/>
              </a:xfrm>
              <a:prstGeom prst="line">
                <a:avLst/>
              </a:prstGeom>
              <a:ln w="1905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Прямая соединительная линия 1045">
                <a:extLst>
                  <a:ext uri="{FF2B5EF4-FFF2-40B4-BE49-F238E27FC236}">
                    <a16:creationId xmlns:a16="http://schemas.microsoft.com/office/drawing/2014/main" xmlns="" id="{46877305-9BDC-27AD-A228-8EE0F68AAB93}"/>
                  </a:ext>
                </a:extLst>
              </p:cNvPr>
              <p:cNvCxnSpPr/>
              <p:nvPr/>
            </p:nvCxnSpPr>
            <p:spPr>
              <a:xfrm flipH="1">
                <a:off x="-2" y="6669000"/>
                <a:ext cx="11559398" cy="1"/>
              </a:xfrm>
              <a:prstGeom prst="line">
                <a:avLst/>
              </a:prstGeom>
              <a:ln w="1905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3" name="Рисунок 52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" t="1733" r="2098"/>
          <a:stretch/>
        </p:blipFill>
        <p:spPr>
          <a:xfrm>
            <a:off x="855889" y="4407231"/>
            <a:ext cx="1038722" cy="1039091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TextBox 1"/>
          <p:cNvSpPr txBox="1"/>
          <p:nvPr/>
        </p:nvSpPr>
        <p:spPr>
          <a:xfrm>
            <a:off x="855889" y="5575567"/>
            <a:ext cx="1062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kern="100" dirty="0">
                <a:solidFill>
                  <a:srgbClr val="223876"/>
                </a:solidFill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семьи, любви и верности </a:t>
            </a:r>
            <a:endParaRPr lang="ru-RU" sz="1400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2437" r="2314" b="13805"/>
          <a:stretch/>
        </p:blipFill>
        <p:spPr>
          <a:xfrm>
            <a:off x="8589362" y="4390099"/>
            <a:ext cx="983715" cy="1023822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8346131" y="5463071"/>
            <a:ext cx="1706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100" dirty="0">
                <a:solidFill>
                  <a:srgbClr val="223876"/>
                </a:solidFill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 ко дню знаний, акция «Школьник» </a:t>
            </a:r>
            <a:endParaRPr lang="en-US" sz="1400" kern="100" dirty="0">
              <a:solidFill>
                <a:srgbClr val="223876"/>
              </a:solidFill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kern="100" dirty="0">
                <a:solidFill>
                  <a:srgbClr val="223876"/>
                </a:solidFill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1356 детей</a:t>
            </a:r>
            <a:endParaRPr lang="ru-RU" sz="1400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32" name="AutoShape 2" descr="https://teatrkaluga.ru/wp-content/uploads/2025/10/7477-1024x68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703" y="4351383"/>
            <a:ext cx="1055693" cy="1068892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6EC9702-ADF8-5EA8-2E00-35F8E7E596B6}"/>
              </a:ext>
            </a:extLst>
          </p:cNvPr>
          <p:cNvSpPr txBox="1"/>
          <p:nvPr/>
        </p:nvSpPr>
        <p:spPr>
          <a:xfrm>
            <a:off x="2319872" y="372616"/>
            <a:ext cx="9808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23876"/>
                </a:solidFill>
                <a:latin typeface="Franklin Gothic Medium Cond" pitchFamily="34" charset="0"/>
              </a:rPr>
              <a:t>Общественно значимые и культурно-массовые мероприятия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AA2E0422-9651-9CEB-2A2D-FEDE47D6EFD0}"/>
              </a:ext>
            </a:extLst>
          </p:cNvPr>
          <p:cNvCxnSpPr>
            <a:cxnSpLocks/>
          </p:cNvCxnSpPr>
          <p:nvPr/>
        </p:nvCxnSpPr>
        <p:spPr>
          <a:xfrm>
            <a:off x="10129233" y="5034892"/>
            <a:ext cx="12109" cy="117498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E3973AFC-B343-C352-DC4B-09B3C58714AF}"/>
              </a:ext>
            </a:extLst>
          </p:cNvPr>
          <p:cNvCxnSpPr>
            <a:cxnSpLocks/>
          </p:cNvCxnSpPr>
          <p:nvPr/>
        </p:nvCxnSpPr>
        <p:spPr>
          <a:xfrm>
            <a:off x="2200956" y="5025270"/>
            <a:ext cx="12109" cy="117498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8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707C139-7E1B-9DB7-07BD-AA56FD8FE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608" y="1321001"/>
            <a:ext cx="3059391" cy="3473189"/>
          </a:xfrm>
          <a:prstGeom prst="rect">
            <a:avLst/>
          </a:prstGeom>
        </p:spPr>
      </p:pic>
      <p:grpSp>
        <p:nvGrpSpPr>
          <p:cNvPr id="1037" name="Группа 1036">
            <a:extLst>
              <a:ext uri="{FF2B5EF4-FFF2-40B4-BE49-F238E27FC236}">
                <a16:creationId xmlns="" xmlns:a16="http://schemas.microsoft.com/office/drawing/2014/main" id="{7B6D9D07-CF3B-63C3-5DD5-1C8160850380}"/>
              </a:ext>
            </a:extLst>
          </p:cNvPr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11492A35-FD62-4AC9-E381-D21151DC8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32" name="Группа 1031">
              <a:extLst>
                <a:ext uri="{FF2B5EF4-FFF2-40B4-BE49-F238E27FC236}">
                  <a16:creationId xmlns="" xmlns:a16="http://schemas.microsoft.com/office/drawing/2014/main" id="{1395B89D-663A-95A7-E080-F38117246EEA}"/>
                </a:ext>
              </a:extLst>
            </p:cNvPr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1030" name="Группа 1029">
                <a:extLst>
                  <a:ext uri="{FF2B5EF4-FFF2-40B4-BE49-F238E27FC236}">
                    <a16:creationId xmlns="" xmlns:a16="http://schemas.microsoft.com/office/drawing/2014/main" id="{81F1A1B3-E553-A086-5FD6-45354C6261EF}"/>
                  </a:ext>
                </a:extLst>
              </p:cNvPr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4" name="Прямая соединительная линия 3">
                  <a:extLst>
                    <a:ext uri="{FF2B5EF4-FFF2-40B4-BE49-F238E27FC236}">
                      <a16:creationId xmlns="" xmlns:a16="http://schemas.microsoft.com/office/drawing/2014/main" id="{B4110D1F-B75D-D96A-66CB-719BD1361DD7}"/>
                    </a:ext>
                  </a:extLst>
                </p:cNvPr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="" xmlns:a16="http://schemas.microsoft.com/office/drawing/2014/main" id="{6E7BCD65-F098-329E-CD51-BFE8655F6433}"/>
                    </a:ext>
                  </a:extLst>
                </p:cNvPr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="" xmlns:a16="http://schemas.microsoft.com/office/drawing/2014/main" id="{64D8AC9E-0506-5014-E2D4-7DB54C0D5FE1}"/>
                    </a:ext>
                  </a:extLst>
                </p:cNvPr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>
                  <a:extLst>
                    <a:ext uri="{FF2B5EF4-FFF2-40B4-BE49-F238E27FC236}">
                      <a16:creationId xmlns="" xmlns:a16="http://schemas.microsoft.com/office/drawing/2014/main" id="{4308B327-4296-307D-BF8F-B9A2FD035AAD}"/>
                    </a:ext>
                  </a:extLst>
                </p:cNvPr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Группа 1030">
                <a:extLst>
                  <a:ext uri="{FF2B5EF4-FFF2-40B4-BE49-F238E27FC236}">
                    <a16:creationId xmlns="" xmlns:a16="http://schemas.microsoft.com/office/drawing/2014/main" id="{A6066983-8C0C-6014-2372-8E1DCAF7FBC3}"/>
                  </a:ext>
                </a:extLst>
              </p:cNvPr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="" xmlns:a16="http://schemas.microsoft.com/office/drawing/2014/main" id="{2BB77AC8-B400-C266-69A1-6624F5D528E7}"/>
                    </a:ext>
                  </a:extLst>
                </p:cNvPr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="" xmlns:a16="http://schemas.microsoft.com/office/drawing/2014/main" id="{221F5192-FF10-B618-3128-508F5AA38C4D}"/>
                    </a:ext>
                  </a:extLst>
                </p:cNvPr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="" xmlns:a16="http://schemas.microsoft.com/office/drawing/2014/main" id="{022F7976-5CDD-DA8C-1498-7CE8259AB2A9}"/>
                    </a:ext>
                  </a:extLst>
                </p:cNvPr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="" xmlns:a16="http://schemas.microsoft.com/office/drawing/2014/main" id="{08A7C3B7-AECD-72A5-4280-7BBDBDA0E6A5}"/>
                    </a:ext>
                  </a:extLst>
                </p:cNvPr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Прямоугольник 1"/>
          <p:cNvSpPr/>
          <p:nvPr/>
        </p:nvSpPr>
        <p:spPr>
          <a:xfrm>
            <a:off x="2626233" y="167146"/>
            <a:ext cx="729847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СОциальная</a:t>
            </a:r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 поддержка участников СВО</a:t>
            </a:r>
          </a:p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и членов их семей </a:t>
            </a:r>
            <a:endParaRPr lang="ru-RU" sz="32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(</a:t>
            </a:r>
            <a:r>
              <a:rPr lang="ru-RU" sz="2000" dirty="0" smtClean="0">
                <a:solidFill>
                  <a:srgbClr val="223876"/>
                </a:solidFill>
                <a:latin typeface="Franklin Gothic Medium Cond" pitchFamily="34" charset="0"/>
              </a:rPr>
              <a:t>3127 чел. - </a:t>
            </a:r>
            <a:r>
              <a:rPr lang="ru-RU" sz="2000" dirty="0">
                <a:solidFill>
                  <a:srgbClr val="223876"/>
                </a:solidFill>
                <a:latin typeface="Franklin Gothic Medium Cond" pitchFamily="34" charset="0"/>
              </a:rPr>
              <a:t>участников </a:t>
            </a:r>
            <a:r>
              <a:rPr lang="ru-RU" sz="2000" dirty="0" smtClean="0">
                <a:solidFill>
                  <a:srgbClr val="223876"/>
                </a:solidFill>
                <a:latin typeface="Franklin Gothic Medium Cond" pitchFamily="34" charset="0"/>
              </a:rPr>
              <a:t>СВО и </a:t>
            </a:r>
            <a:r>
              <a:rPr lang="ru-RU" sz="2000" dirty="0">
                <a:solidFill>
                  <a:srgbClr val="223876"/>
                </a:solidFill>
                <a:latin typeface="Franklin Gothic Medium Cond" pitchFamily="34" charset="0"/>
              </a:rPr>
              <a:t>членов </a:t>
            </a:r>
            <a:r>
              <a:rPr lang="ru-RU" sz="2000" dirty="0" smtClean="0">
                <a:solidFill>
                  <a:srgbClr val="223876"/>
                </a:solidFill>
                <a:latin typeface="Franklin Gothic Medium Cond" pitchFamily="34" charset="0"/>
              </a:rPr>
              <a:t>их семей)</a:t>
            </a:r>
            <a:endParaRPr lang="ru-RU" sz="2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24881"/>
              </p:ext>
            </p:extLst>
          </p:nvPr>
        </p:nvGraphicFramePr>
        <p:xfrm>
          <a:off x="576042" y="1512836"/>
          <a:ext cx="8124193" cy="3207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3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1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92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Перечень услуг, предоставляемых управлением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480" marR="5480" marT="54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1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Наименование услуги</a:t>
                      </a:r>
                    </a:p>
                  </a:txBody>
                  <a:tcPr marL="5480" marR="5480" marT="548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размер выплаты, руб.</a:t>
                      </a:r>
                    </a:p>
                  </a:txBody>
                  <a:tcPr marL="5480" marR="5480" marT="548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4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Предоставление детям граждан, призванных на военную службу по мобилизации единовременной социальной выплаты 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20 000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480" marR="5480" marT="548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169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Предоставление единовременной социальной выплаты гражданам, заключившим контракт о прохождении военной службы в Вооруженных Силах Российской Федерации сроком на один год и более для выполнения задач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480" marR="5480" marT="548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150 000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480" marR="5480" marT="548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531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Предоставление единовременной социальной выплаты участникам специальной военной операции, а также членам семьи погибшего (умершего) участника специальной военной операции, имеющим право на предоставление земельного участка в собственность бесплатно на основании закона Калужской области, но согласившимся на предоставление социальной выплаты взамен предоставления указанного земельного участка.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480" marR="5480" marT="54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200 000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480" marR="5480" marT="548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87177"/>
              </p:ext>
            </p:extLst>
          </p:nvPr>
        </p:nvGraphicFramePr>
        <p:xfrm>
          <a:off x="615296" y="4769378"/>
          <a:ext cx="8101414" cy="1632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73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40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80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Наименование услуги</a:t>
                      </a:r>
                      <a:endParaRPr lang="ru-RU" sz="1400" b="1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количество принятых заявлений</a:t>
                      </a:r>
                      <a:endParaRPr lang="ru-RU" sz="1400" b="1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6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Предоставление единовременной социальной выплаты участникам СВО получившим увечье (ранение, травму, контузию), в том числе, повлекшее за собой наступление инвалидности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324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1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Предоставление единовременной денежной выплаты, в размере 1 000 000 рублей, членам семьей погибших участников СВО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151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245AB94-39B4-13AF-1BE5-27A7AD9C9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Группа 1036">
            <a:extLst>
              <a:ext uri="{FF2B5EF4-FFF2-40B4-BE49-F238E27FC236}">
                <a16:creationId xmlns="" xmlns:a16="http://schemas.microsoft.com/office/drawing/2014/main" id="{71BED76A-A046-1523-E7FF-1D19184BF902}"/>
              </a:ext>
            </a:extLst>
          </p:cNvPr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D4733AC1-866D-F399-462A-A26952E3C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32" name="Группа 1031">
              <a:extLst>
                <a:ext uri="{FF2B5EF4-FFF2-40B4-BE49-F238E27FC236}">
                  <a16:creationId xmlns="" xmlns:a16="http://schemas.microsoft.com/office/drawing/2014/main" id="{84D43CAB-1764-F417-C015-A7992CD8E22D}"/>
                </a:ext>
              </a:extLst>
            </p:cNvPr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1030" name="Группа 1029">
                <a:extLst>
                  <a:ext uri="{FF2B5EF4-FFF2-40B4-BE49-F238E27FC236}">
                    <a16:creationId xmlns="" xmlns:a16="http://schemas.microsoft.com/office/drawing/2014/main" id="{EEF752E9-4201-5D59-B5A2-84B668759844}"/>
                  </a:ext>
                </a:extLst>
              </p:cNvPr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4" name="Прямая соединительная линия 3">
                  <a:extLst>
                    <a:ext uri="{FF2B5EF4-FFF2-40B4-BE49-F238E27FC236}">
                      <a16:creationId xmlns="" xmlns:a16="http://schemas.microsoft.com/office/drawing/2014/main" id="{572F5761-E1A6-4D44-BE48-46E2B5ECE41C}"/>
                    </a:ext>
                  </a:extLst>
                </p:cNvPr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="" xmlns:a16="http://schemas.microsoft.com/office/drawing/2014/main" id="{9C5B6A1D-B06C-C287-79A0-64FA25C9256E}"/>
                    </a:ext>
                  </a:extLst>
                </p:cNvPr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="" xmlns:a16="http://schemas.microsoft.com/office/drawing/2014/main" id="{1E004091-6734-96C5-9CC5-DCAE5EFBC7BC}"/>
                    </a:ext>
                  </a:extLst>
                </p:cNvPr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>
                  <a:extLst>
                    <a:ext uri="{FF2B5EF4-FFF2-40B4-BE49-F238E27FC236}">
                      <a16:creationId xmlns="" xmlns:a16="http://schemas.microsoft.com/office/drawing/2014/main" id="{966094DF-2F21-5589-2ACA-3D9D7C9DD6DC}"/>
                    </a:ext>
                  </a:extLst>
                </p:cNvPr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Группа 1030">
                <a:extLst>
                  <a:ext uri="{FF2B5EF4-FFF2-40B4-BE49-F238E27FC236}">
                    <a16:creationId xmlns="" xmlns:a16="http://schemas.microsoft.com/office/drawing/2014/main" id="{F5AB238F-2F89-7069-7856-B4BFB090973A}"/>
                  </a:ext>
                </a:extLst>
              </p:cNvPr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="" xmlns:a16="http://schemas.microsoft.com/office/drawing/2014/main" id="{402694F6-1D44-7594-7967-B755744C67E4}"/>
                    </a:ext>
                  </a:extLst>
                </p:cNvPr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="" xmlns:a16="http://schemas.microsoft.com/office/drawing/2014/main" id="{26978537-3E26-D243-5587-7B0C8F0F74C5}"/>
                    </a:ext>
                  </a:extLst>
                </p:cNvPr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="" xmlns:a16="http://schemas.microsoft.com/office/drawing/2014/main" id="{52D2F212-96B7-DF1F-513C-4C2C2C5866B7}"/>
                    </a:ext>
                  </a:extLst>
                </p:cNvPr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="" xmlns:a16="http://schemas.microsoft.com/office/drawing/2014/main" id="{1E6D90C9-84F2-8AE7-440D-96900DA169BC}"/>
                    </a:ext>
                  </a:extLst>
                </p:cNvPr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F11D11D-6ED8-291A-F452-CB130885CB39}"/>
              </a:ext>
            </a:extLst>
          </p:cNvPr>
          <p:cNvSpPr/>
          <p:nvPr/>
        </p:nvSpPr>
        <p:spPr>
          <a:xfrm>
            <a:off x="3061455" y="281237"/>
            <a:ext cx="71139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0070C0"/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Основные задачи и планы на 2026 год</a:t>
            </a:r>
            <a:endParaRPr lang="ru-RU" sz="32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F09F18-FCC2-0CBE-3DF8-00C25C899311}"/>
              </a:ext>
            </a:extLst>
          </p:cNvPr>
          <p:cNvSpPr txBox="1"/>
          <p:nvPr/>
        </p:nvSpPr>
        <p:spPr>
          <a:xfrm>
            <a:off x="6051664" y="1691522"/>
            <a:ext cx="6178547" cy="177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18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предоставления государственных и муниципальных услуг  </a:t>
            </a:r>
            <a:endParaRPr lang="ru-RU" sz="1800" kern="100" dirty="0" smtClean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1800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</a:t>
            </a:r>
            <a:r>
              <a:rPr lang="ru-RU" sz="18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доли обращений в электронном виде  </a:t>
            </a:r>
            <a:endParaRPr lang="ru-RU" sz="1800" kern="100" dirty="0" smtClean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1800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</a:t>
            </a:r>
            <a:r>
              <a:rPr lang="ru-RU" sz="1800" kern="100" dirty="0" err="1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клиентоцентричного</a:t>
            </a:r>
            <a:r>
              <a:rPr lang="ru-RU" sz="18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подхода при предоставлении услуг  </a:t>
            </a:r>
            <a:endParaRPr lang="ru-RU" sz="1400" kern="100" dirty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CBB79C-D876-D92F-CFCC-AD9C1EB0CF3A}"/>
              </a:ext>
            </a:extLst>
          </p:cNvPr>
          <p:cNvSpPr txBox="1"/>
          <p:nvPr/>
        </p:nvSpPr>
        <p:spPr>
          <a:xfrm>
            <a:off x="491011" y="1036178"/>
            <a:ext cx="5140884" cy="6377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меры поддержки для участников </a:t>
            </a:r>
            <a:r>
              <a:rPr lang="ru-RU" b="1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 и </a:t>
            </a:r>
            <a:r>
              <a:rPr lang="ru-RU" b="1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членов </a:t>
            </a:r>
            <a:r>
              <a:rPr lang="ru-RU" b="1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 семьи</a:t>
            </a:r>
            <a:r>
              <a:rPr lang="ru-RU" sz="18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 smtClean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мера социальной поддержки участнику СВО по приобретению твёрдого топлива</a:t>
            </a:r>
          </a:p>
          <a:p>
            <a:pPr>
              <a:spcAft>
                <a:spcPts val="0"/>
              </a:spcAft>
              <a:buNone/>
            </a:pPr>
            <a:r>
              <a:rPr lang="ru-RU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kern="100" dirty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социального контракта  </a:t>
            </a:r>
          </a:p>
          <a:p>
            <a:pPr marL="180975">
              <a:spcAft>
                <a:spcPts val="0"/>
              </a:spcAft>
              <a:buNone/>
              <a:tabLst>
                <a:tab pos="180975" algn="l"/>
              </a:tabLst>
            </a:pPr>
            <a:r>
              <a:rPr lang="ru-RU" sz="17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демобилизованным участникам СВО,           </a:t>
            </a:r>
          </a:p>
          <a:p>
            <a:pPr marL="180975">
              <a:spcAft>
                <a:spcPts val="0"/>
              </a:spcAft>
              <a:buNone/>
              <a:tabLst>
                <a:tab pos="180975" algn="l"/>
              </a:tabLst>
            </a:pPr>
            <a:r>
              <a:rPr lang="ru-RU" sz="1700" kern="100" dirty="0">
                <a:solidFill>
                  <a:srgbClr val="223876"/>
                </a:solidFill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7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оформившим статус ветерана  </a:t>
            </a:r>
          </a:p>
          <a:p>
            <a:pPr marL="180975">
              <a:spcAft>
                <a:spcPts val="0"/>
              </a:spcAft>
              <a:buNone/>
              <a:tabLst>
                <a:tab pos="180975" algn="l"/>
              </a:tabLst>
            </a:pPr>
            <a:r>
              <a:rPr lang="ru-RU" sz="17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или участника специальной военной </a:t>
            </a:r>
            <a:r>
              <a:rPr lang="ru-RU" sz="1700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операции</a:t>
            </a:r>
          </a:p>
          <a:p>
            <a:pPr marL="180975">
              <a:spcAft>
                <a:spcPts val="0"/>
              </a:spcAft>
              <a:buNone/>
              <a:tabLst>
                <a:tab pos="180975" algn="l"/>
              </a:tabLst>
            </a:pPr>
            <a:endParaRPr lang="ru-RU" sz="1700" kern="100" dirty="0" smtClean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indent="-265113">
              <a:spcAft>
                <a:spcPts val="0"/>
              </a:spcAft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sz="1700" dirty="0" smtClean="0">
                <a:solidFill>
                  <a:srgbClr val="223876"/>
                </a:solidFill>
                <a:latin typeface="Franklin Gothic Medium Cond" pitchFamily="34" charset="0"/>
              </a:rPr>
              <a:t>предоставление права бесплатного проезда в городском транспорте общего пользования детям  </a:t>
            </a:r>
            <a:r>
              <a:rPr lang="ru-RU" sz="1700" dirty="0">
                <a:solidFill>
                  <a:srgbClr val="223876"/>
                </a:solidFill>
                <a:latin typeface="Franklin Gothic Medium Cond" pitchFamily="34" charset="0"/>
              </a:rPr>
              <a:t>в возрасте от 14 до 18 лет, оба родителя или один из родителей которых погибли при выполнении задач в ходе </a:t>
            </a:r>
            <a:r>
              <a:rPr lang="ru-RU" sz="1700" dirty="0" smtClean="0">
                <a:solidFill>
                  <a:srgbClr val="223876"/>
                </a:solidFill>
                <a:latin typeface="Franklin Gothic Medium Cond" pitchFamily="34" charset="0"/>
              </a:rPr>
              <a:t>СВО на </a:t>
            </a:r>
            <a:r>
              <a:rPr lang="ru-RU" sz="1700" dirty="0">
                <a:solidFill>
                  <a:srgbClr val="223876"/>
                </a:solidFill>
                <a:latin typeface="Franklin Gothic Medium Cond" pitchFamily="34" charset="0"/>
              </a:rPr>
              <a:t>территориях Украины, Донецкой Народной Республики, Луганской Народной Республики, Запорожской и Херсонской областей, либо умерли вследствие увечья (ранения, травмы, контузии) или заболевания, полученных при выполнении задач в ходе </a:t>
            </a:r>
            <a:r>
              <a:rPr lang="ru-RU" sz="1700" dirty="0" smtClean="0">
                <a:solidFill>
                  <a:srgbClr val="223876"/>
                </a:solidFill>
                <a:latin typeface="Franklin Gothic Medium Cond" pitchFamily="34" charset="0"/>
              </a:rPr>
              <a:t>СВО</a:t>
            </a:r>
            <a:endParaRPr lang="ru-RU" sz="1700" kern="100" dirty="0" smtClean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>
              <a:spcAft>
                <a:spcPts val="0"/>
              </a:spcAft>
              <a:buNone/>
              <a:tabLst>
                <a:tab pos="180975" algn="l"/>
              </a:tabLst>
            </a:pPr>
            <a:endParaRPr lang="ru-RU" kern="100" dirty="0">
              <a:solidFill>
                <a:srgbClr val="223876"/>
              </a:solidFill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>
              <a:spcAft>
                <a:spcPts val="0"/>
              </a:spcAft>
              <a:buNone/>
              <a:tabLst>
                <a:tab pos="180975" algn="l"/>
              </a:tabLst>
            </a:pPr>
            <a:endParaRPr lang="ru-RU" kern="100" dirty="0" smtClean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>
              <a:spcAft>
                <a:spcPts val="0"/>
              </a:spcAft>
              <a:buNone/>
              <a:tabLst>
                <a:tab pos="180975" algn="l"/>
              </a:tabLst>
            </a:pPr>
            <a:r>
              <a:rPr lang="ru-RU" kern="100" dirty="0" smtClean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kern="100" dirty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A4640E1-EC72-EE7C-F67B-FB31EC8C6FED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11923587" y="1003341"/>
            <a:ext cx="0" cy="310894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2F3F8EF-031B-4BF5-2EC7-35229514C4A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1739039" y="4209512"/>
            <a:ext cx="0" cy="896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Дуга 10">
            <a:extLst>
              <a:ext uri="{FF2B5EF4-FFF2-40B4-BE49-F238E27FC236}">
                <a16:creationId xmlns="" xmlns:a16="http://schemas.microsoft.com/office/drawing/2014/main" id="{BA2F16D7-6579-A6AB-AA57-BE25D0F0ABE7}"/>
              </a:ext>
            </a:extLst>
          </p:cNvPr>
          <p:cNvSpPr/>
          <p:nvPr/>
        </p:nvSpPr>
        <p:spPr>
          <a:xfrm flipV="1">
            <a:off x="11554489" y="4006106"/>
            <a:ext cx="369099" cy="212371"/>
          </a:xfrm>
          <a:prstGeom prst="arc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>
            <a:extLst>
              <a:ext uri="{FF2B5EF4-FFF2-40B4-BE49-F238E27FC236}">
                <a16:creationId xmlns="" xmlns:a16="http://schemas.microsoft.com/office/drawing/2014/main" id="{5C54CE00-8496-BF64-CBA8-124D217701DB}"/>
              </a:ext>
            </a:extLst>
          </p:cNvPr>
          <p:cNvSpPr/>
          <p:nvPr/>
        </p:nvSpPr>
        <p:spPr>
          <a:xfrm rot="16200000" flipV="1">
            <a:off x="11639136" y="915541"/>
            <a:ext cx="369098" cy="212371"/>
          </a:xfrm>
          <a:prstGeom prst="arc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7C902E-780E-1DBB-234E-7DA27C2FEEC6}"/>
              </a:ext>
            </a:extLst>
          </p:cNvPr>
          <p:cNvSpPr txBox="1"/>
          <p:nvPr/>
        </p:nvSpPr>
        <p:spPr>
          <a:xfrm>
            <a:off x="7366889" y="1035545"/>
            <a:ext cx="3862185" cy="367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kern="100" dirty="0">
                <a:solidFill>
                  <a:srgbClr val="223876"/>
                </a:solidFill>
                <a:effectLst/>
                <a:latin typeface="Franklin Gothic Medium Cond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направления работы</a:t>
            </a:r>
            <a:endParaRPr lang="ru-RU" sz="1400" b="1" kern="100" dirty="0">
              <a:solidFill>
                <a:srgbClr val="223876"/>
              </a:solidFill>
              <a:effectLst/>
              <a:latin typeface="Franklin Gothic Medium Con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F21E3A57-28F3-B2DA-0187-CE8675E324F0}"/>
              </a:ext>
            </a:extLst>
          </p:cNvPr>
          <p:cNvGrpSpPr/>
          <p:nvPr/>
        </p:nvGrpSpPr>
        <p:grpSpPr>
          <a:xfrm>
            <a:off x="-4910" y="763755"/>
            <a:ext cx="11559399" cy="6052527"/>
            <a:chOff x="-2" y="805473"/>
            <a:chExt cx="11559398" cy="6052527"/>
          </a:xfrm>
        </p:grpSpPr>
        <p:cxnSp>
          <p:nvCxnSpPr>
            <p:cNvPr id="30" name="Прямая соединительная линия 29">
              <a:extLst>
                <a:ext uri="{FF2B5EF4-FFF2-40B4-BE49-F238E27FC236}">
                  <a16:creationId xmlns="" xmlns:a16="http://schemas.microsoft.com/office/drawing/2014/main" id="{7A7F0629-9158-3DE8-1196-2ACD82CF370E}"/>
                </a:ext>
              </a:extLst>
            </p:cNvPr>
            <p:cNvCxnSpPr/>
            <p:nvPr/>
          </p:nvCxnSpPr>
          <p:spPr>
            <a:xfrm>
              <a:off x="180000" y="805473"/>
              <a:ext cx="4704" cy="6052527"/>
            </a:xfrm>
            <a:prstGeom prst="line">
              <a:avLst/>
            </a:prstGeom>
            <a:ln w="19050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="" xmlns:a16="http://schemas.microsoft.com/office/drawing/2014/main" id="{0F1293F2-6F03-38D9-ABCF-4B094A3B0F27}"/>
                </a:ext>
              </a:extLst>
            </p:cNvPr>
            <p:cNvCxnSpPr/>
            <p:nvPr/>
          </p:nvCxnSpPr>
          <p:spPr>
            <a:xfrm>
              <a:off x="360000" y="1335185"/>
              <a:ext cx="0" cy="5522815"/>
            </a:xfrm>
            <a:prstGeom prst="line">
              <a:avLst/>
            </a:prstGeom>
            <a:ln w="19050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Прямая соединительная линия 1023">
              <a:extLst>
                <a:ext uri="{FF2B5EF4-FFF2-40B4-BE49-F238E27FC236}">
                  <a16:creationId xmlns="" xmlns:a16="http://schemas.microsoft.com/office/drawing/2014/main" id="{2D00A235-D5A4-9039-CD24-0409D419D70C}"/>
                </a:ext>
              </a:extLst>
            </p:cNvPr>
            <p:cNvCxnSpPr/>
            <p:nvPr/>
          </p:nvCxnSpPr>
          <p:spPr>
            <a:xfrm flipH="1">
              <a:off x="0" y="6489000"/>
              <a:ext cx="10903789" cy="0"/>
            </a:xfrm>
            <a:prstGeom prst="line">
              <a:avLst/>
            </a:prstGeom>
            <a:ln w="19050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Прямая соединительная линия 1024">
              <a:extLst>
                <a:ext uri="{FF2B5EF4-FFF2-40B4-BE49-F238E27FC236}">
                  <a16:creationId xmlns="" xmlns:a16="http://schemas.microsoft.com/office/drawing/2014/main" id="{D673AB03-9B30-5EEB-120A-A8F4E6846E10}"/>
                </a:ext>
              </a:extLst>
            </p:cNvPr>
            <p:cNvCxnSpPr/>
            <p:nvPr/>
          </p:nvCxnSpPr>
          <p:spPr>
            <a:xfrm flipH="1">
              <a:off x="-2" y="6669000"/>
              <a:ext cx="11559398" cy="1"/>
            </a:xfrm>
            <a:prstGeom prst="line">
              <a:avLst/>
            </a:prstGeom>
            <a:ln w="19050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Рисунок 10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25" y="3274250"/>
            <a:ext cx="3771114" cy="31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Группа 1036"/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D30FE30C-D267-4E2E-8EBC-5DDD02C63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32" name="Группа 1031"/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1030" name="Группа 1029"/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Группа 1030"/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" name="Прямоугольник 11"/>
          <p:cNvSpPr/>
          <p:nvPr/>
        </p:nvSpPr>
        <p:spPr>
          <a:xfrm>
            <a:off x="359999" y="302312"/>
            <a:ext cx="11471999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4500000"/>
              </a:lightRig>
            </a:scene3d>
            <a:sp3d prstMaterial="plastic">
              <a:bevelT w="127000" h="31750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Задачи управления социальной защиты</a:t>
            </a:r>
          </a:p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города Калуги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7792" y="1808506"/>
            <a:ext cx="67632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Участие в реализации государственной и региональной политики в сфере социальной поддержки отдельных категорий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граждан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2. Реализация законодательства Российской Федерации, нормативных правовых актов Калужской области, нормативных правовых актов органов местного самоуправления городского округа города Калуги Калужской области в части предоставления отдельным категориям граждан мер социальной поддержки, в том числе в соответствии с переданными государственными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полномочиями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3. Взаимодействие с учреждениями и организациями в решении вопросов социальной поддержки населения, проживающего на территории городского округа города Калуги Калужской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области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pic>
        <p:nvPicPr>
          <p:cNvPr id="18" name="Picture 4" descr="C:\1\i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bright="2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68" y="1943715"/>
            <a:ext cx="4801235" cy="344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Группа 1036"/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D30FE30C-D267-4E2E-8EBC-5DDD02C63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32" name="Группа 1031"/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1030" name="Группа 1029"/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Группа 1030"/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Прямоугольник 1"/>
          <p:cNvSpPr/>
          <p:nvPr/>
        </p:nvSpPr>
        <p:spPr>
          <a:xfrm>
            <a:off x="2053088" y="370521"/>
            <a:ext cx="8850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Перечень массовых социально-значимых услуг</a:t>
            </a:r>
            <a:endParaRPr lang="ru-RU" sz="28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34943" y="1131971"/>
            <a:ext cx="10938191" cy="306782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Franklin Gothic Medium Cond" pitchFamily="34" charset="0"/>
              </a:rPr>
              <a:t>установление статуса многодетной семьи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5785" y="1473762"/>
            <a:ext cx="10945974" cy="501709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Franklin Gothic Medium Cond" pitchFamily="34" charset="0"/>
              </a:rPr>
              <a:t>предоставление ежемесячной денежной выплаты отдельным категориям семей в случае рождения (усыновления) третьего ребёнка или последующих детей до достижения ребёнком возраста 3 лет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34943" y="2010478"/>
            <a:ext cx="10930512" cy="400629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Franklin Gothic Medium Cond" pitchFamily="34" charset="0"/>
              </a:rPr>
              <a:t>назначение и выплата компенсации расходов по оплате жилого помещения, в том числе оплаты взноса на капитальный ремонт общего имущества в многоквартирном доме, коммунальных и других видов услуг отдельным категориям граждан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34943" y="2462079"/>
            <a:ext cx="10938191" cy="363013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Franklin Gothic Medium Cond" pitchFamily="34" charset="0"/>
              </a:rPr>
              <a:t>предоставление субсидий на оплату жилых помещений и коммунальных услуг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34943" y="2857774"/>
            <a:ext cx="10938191" cy="398104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Franklin Gothic Medium Cond" pitchFamily="34" charset="0"/>
              </a:rPr>
              <a:t>предоставление ежегодной денежной выплаты гражданам, награждённым знаком «Почётный донор России» или «Почётный донор СССР»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34943" y="3305064"/>
            <a:ext cx="10929668" cy="388222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Franklin Gothic Medium Cond" pitchFamily="34" charset="0"/>
              </a:rPr>
              <a:t>выплата социального пособия на погребение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34943" y="3735853"/>
            <a:ext cx="10938191" cy="348517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Franklin Gothic Medium Cond" pitchFamily="34" charset="0"/>
              </a:rPr>
              <a:t>присвоение звания «Ветеран труда»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34943" y="4145384"/>
            <a:ext cx="10946816" cy="360716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присвоение звания «Ветеран труда Калужской области</a:t>
            </a:r>
            <a:r>
              <a:rPr lang="ru-RU" sz="12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»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34943" y="5028422"/>
            <a:ext cx="10942979" cy="390356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предоставления регионального материнского (семейного) капитала при рождении второго и последующих детей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34944" y="5465834"/>
            <a:ext cx="10946816" cy="324663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Franklin Gothic Medium Cond" pitchFamily="34" charset="0"/>
              </a:rPr>
              <a:t>назначение ежемесячных выплат семьям, имеющим детей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34943" y="5856914"/>
            <a:ext cx="10938189" cy="632086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Franklin Gothic Medium Cond" panose="020B0606030402020204" pitchFamily="34" charset="0"/>
              </a:rPr>
              <a:t>редоставление </a:t>
            </a:r>
            <a:r>
              <a:rPr lang="ru-RU" sz="14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социальных выплат детям из многодетных семей, обучающимся в муниципальных общеобразовательным организациях и в частных общеобразовательных организациях, имеющих государственную аккредитацию, для обеспечения школьной формой либо заменяющим ее комплектом детской одежды для посещения школьных занятий и спортивной формы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34943" y="4608859"/>
            <a:ext cx="10946816" cy="365021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02060"/>
                </a:solidFill>
                <a:latin typeface="Franklin Gothic Medium Cond" pitchFamily="34" charset="0"/>
              </a:rPr>
              <a:t>оказание государственной социальной помощи отдельным категориям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4445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34975" y="2061556"/>
            <a:ext cx="5624423" cy="4427444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37" name="Группа 1036"/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D30FE30C-D267-4E2E-8EBC-5DDD02C63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32" name="Группа 1031"/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1030" name="Группа 1029"/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Группа 1030"/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Прямоугольник 1"/>
          <p:cNvSpPr/>
          <p:nvPr/>
        </p:nvSpPr>
        <p:spPr>
          <a:xfrm>
            <a:off x="2219123" y="369000"/>
            <a:ext cx="8977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Количество принятых заявлений на предоставление мер социальной поддержки в 2025 году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73368" y="1839367"/>
            <a:ext cx="4689390" cy="4312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 smtClean="0">
                <a:solidFill>
                  <a:srgbClr val="223876"/>
                </a:solidFill>
                <a:latin typeface="Franklin Gothic Medium Cond" panose="020B0606030402020204" pitchFamily="34" charset="0"/>
              </a:rPr>
              <a:t>Принято </a:t>
            </a:r>
            <a:r>
              <a:rPr lang="ru-RU" sz="1800" dirty="0">
                <a:solidFill>
                  <a:srgbClr val="223876"/>
                </a:solidFill>
                <a:latin typeface="Franklin Gothic Medium Cond" panose="020B0606030402020204" pitchFamily="34" charset="0"/>
              </a:rPr>
              <a:t>всего заявлений </a:t>
            </a:r>
            <a:r>
              <a:rPr lang="ru-RU" sz="1800" b="1" dirty="0" smtClean="0">
                <a:solidFill>
                  <a:srgbClr val="223876"/>
                </a:solidFill>
                <a:latin typeface="Franklin Gothic Medium Cond" panose="020B0606030402020204" pitchFamily="34" charset="0"/>
              </a:rPr>
              <a:t>43 389</a:t>
            </a:r>
            <a:endParaRPr lang="ru-RU" sz="1800" b="1" dirty="0" smtClean="0">
              <a:solidFill>
                <a:srgbClr val="223876"/>
              </a:solidFill>
              <a:latin typeface="Franklin Gothic Medium Cond" panose="020B0606030402020204" pitchFamily="34" charset="0"/>
            </a:endParaRPr>
          </a:p>
          <a:p>
            <a:pPr lvl="0" algn="ctr"/>
            <a:endParaRPr lang="ru-RU" sz="1800" dirty="0" smtClean="0">
              <a:solidFill>
                <a:srgbClr val="223876"/>
              </a:solidFill>
              <a:latin typeface="Franklin Gothic Medium Cond" panose="020B06060304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800" dirty="0" smtClean="0">
                <a:solidFill>
                  <a:srgbClr val="223876"/>
                </a:solidFill>
                <a:latin typeface="Franklin Gothic Medium Cond" panose="020B0606030402020204" pitchFamily="34" charset="0"/>
              </a:rPr>
              <a:t>ЕПГУ </a:t>
            </a:r>
            <a:r>
              <a:rPr lang="ru-RU" sz="1800" dirty="0">
                <a:solidFill>
                  <a:srgbClr val="223876"/>
                </a:solidFill>
                <a:latin typeface="Franklin Gothic Medium Cond" panose="020B0606030402020204" pitchFamily="34" charset="0"/>
              </a:rPr>
              <a:t>– </a:t>
            </a:r>
            <a:r>
              <a:rPr lang="ru-RU" sz="1800" dirty="0" smtClean="0">
                <a:solidFill>
                  <a:srgbClr val="223876"/>
                </a:solidFill>
                <a:latin typeface="Franklin Gothic Medium Cond" panose="020B0606030402020204" pitchFamily="34" charset="0"/>
              </a:rPr>
              <a:t>24 761 заявление</a:t>
            </a:r>
            <a:endParaRPr lang="ru-RU" sz="1800" dirty="0">
              <a:solidFill>
                <a:srgbClr val="223876"/>
              </a:solidFill>
              <a:latin typeface="Franklin Gothic Medium Cond" panose="020B06060304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800" dirty="0">
                <a:solidFill>
                  <a:srgbClr val="223876"/>
                </a:solidFill>
                <a:latin typeface="Franklin Gothic Medium Cond" panose="020B0606030402020204" pitchFamily="34" charset="0"/>
              </a:rPr>
              <a:t>УСЗ (лично) – </a:t>
            </a:r>
            <a:r>
              <a:rPr lang="ru-RU" sz="1800" dirty="0" smtClean="0">
                <a:solidFill>
                  <a:srgbClr val="223876"/>
                </a:solidFill>
                <a:latin typeface="Franklin Gothic Medium Cond" panose="020B0606030402020204" pitchFamily="34" charset="0"/>
              </a:rPr>
              <a:t>16 353 заявления</a:t>
            </a:r>
            <a:endParaRPr lang="ru-RU" sz="1800" dirty="0">
              <a:solidFill>
                <a:srgbClr val="223876"/>
              </a:solidFill>
              <a:latin typeface="Franklin Gothic Medium Cond" panose="020B06060304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800" dirty="0">
                <a:solidFill>
                  <a:srgbClr val="223876"/>
                </a:solidFill>
                <a:latin typeface="Franklin Gothic Medium Cond" panose="020B0606030402020204" pitchFamily="34" charset="0"/>
              </a:rPr>
              <a:t>МФЦ – </a:t>
            </a:r>
            <a:r>
              <a:rPr lang="ru-RU" sz="1800" dirty="0" smtClean="0">
                <a:solidFill>
                  <a:srgbClr val="223876"/>
                </a:solidFill>
                <a:latin typeface="Franklin Gothic Medium Cond" panose="020B0606030402020204" pitchFamily="34" charset="0"/>
              </a:rPr>
              <a:t>2 275 </a:t>
            </a:r>
            <a:r>
              <a:rPr lang="ru-RU" sz="1800" dirty="0" smtClean="0">
                <a:solidFill>
                  <a:srgbClr val="223876"/>
                </a:solidFill>
                <a:latin typeface="Franklin Gothic Medium Cond" panose="020B0606030402020204" pitchFamily="34" charset="0"/>
              </a:rPr>
              <a:t>заявлений</a:t>
            </a:r>
          </a:p>
          <a:p>
            <a:pPr lvl="0">
              <a:lnSpc>
                <a:spcPct val="150000"/>
              </a:lnSpc>
            </a:pPr>
            <a:endParaRPr lang="ru-RU" sz="1800" dirty="0" smtClean="0">
              <a:solidFill>
                <a:srgbClr val="223876"/>
              </a:solidFill>
              <a:latin typeface="Franklin Gothic Medium Cond" panose="020B06060304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800" dirty="0" smtClean="0">
                <a:solidFill>
                  <a:srgbClr val="223876"/>
                </a:solidFill>
                <a:latin typeface="Franklin Gothic Medium Cond" panose="020B0606030402020204" pitchFamily="34" charset="0"/>
              </a:rPr>
              <a:t>В </a:t>
            </a:r>
            <a:r>
              <a:rPr lang="ru-RU" sz="1800" dirty="0" err="1">
                <a:solidFill>
                  <a:srgbClr val="223876"/>
                </a:solidFill>
                <a:latin typeface="Franklin Gothic Medium Cond" panose="020B0606030402020204" pitchFamily="34" charset="0"/>
              </a:rPr>
              <a:t>беззаявительной</a:t>
            </a:r>
            <a:r>
              <a:rPr lang="ru-RU" sz="1800" dirty="0">
                <a:solidFill>
                  <a:srgbClr val="223876"/>
                </a:solidFill>
                <a:latin typeface="Franklin Gothic Medium Cond" panose="020B0606030402020204" pitchFamily="34" charset="0"/>
              </a:rPr>
              <a:t> форме </a:t>
            </a:r>
            <a:r>
              <a:rPr lang="ru-RU" sz="1800" dirty="0" smtClean="0">
                <a:solidFill>
                  <a:srgbClr val="223876"/>
                </a:solidFill>
                <a:latin typeface="Franklin Gothic Medium Cond" panose="020B0606030402020204" pitchFamily="34" charset="0"/>
              </a:rPr>
              <a:t>государственная услуга </a:t>
            </a:r>
            <a:r>
              <a:rPr lang="ru-RU" sz="1800" dirty="0">
                <a:solidFill>
                  <a:srgbClr val="223876"/>
                </a:solidFill>
                <a:latin typeface="Franklin Gothic Medium Cond" panose="020B0606030402020204" pitchFamily="34" charset="0"/>
              </a:rPr>
              <a:t>«Предоставление субсидии на оплату жилого помещения и коммунальных услуг» </a:t>
            </a:r>
            <a:endParaRPr lang="ru-RU" sz="1800" dirty="0" smtClean="0">
              <a:solidFill>
                <a:srgbClr val="223876"/>
              </a:solidFill>
              <a:latin typeface="Franklin Gothic Medium Cond" panose="020B06060304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800" dirty="0" smtClean="0">
                <a:solidFill>
                  <a:srgbClr val="223876"/>
                </a:solidFill>
                <a:latin typeface="Franklin Gothic Medium Cond" panose="020B0606030402020204" pitchFamily="34" charset="0"/>
              </a:rPr>
              <a:t>была </a:t>
            </a:r>
            <a:r>
              <a:rPr lang="ru-RU" sz="1800" dirty="0" smtClean="0">
                <a:solidFill>
                  <a:srgbClr val="223876"/>
                </a:solidFill>
                <a:latin typeface="Franklin Gothic Medium Cond" panose="020B0606030402020204" pitchFamily="34" charset="0"/>
              </a:rPr>
              <a:t>продлена по 8051 </a:t>
            </a:r>
            <a:r>
              <a:rPr lang="ru-RU" sz="1800" dirty="0" smtClean="0">
                <a:solidFill>
                  <a:srgbClr val="223876"/>
                </a:solidFill>
                <a:latin typeface="Franklin Gothic Medium Cond" panose="020B0606030402020204" pitchFamily="34" charset="0"/>
              </a:rPr>
              <a:t>заявлению</a:t>
            </a:r>
            <a:endParaRPr lang="ru-RU" sz="1800" dirty="0">
              <a:solidFill>
                <a:srgbClr val="223876"/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51104214"/>
              </p:ext>
            </p:extLst>
          </p:nvPr>
        </p:nvGraphicFramePr>
        <p:xfrm>
          <a:off x="47448" y="1446415"/>
          <a:ext cx="6328417" cy="510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4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E3DE1D3-FD24-CFBF-AC55-B190D687F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Группа 1036">
            <a:extLst>
              <a:ext uri="{FF2B5EF4-FFF2-40B4-BE49-F238E27FC236}">
                <a16:creationId xmlns="" xmlns:a16="http://schemas.microsoft.com/office/drawing/2014/main" id="{2605A3B5-EDFD-7FAC-F056-AE0887183802}"/>
              </a:ext>
            </a:extLst>
          </p:cNvPr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7029631B-B0D1-8373-67B4-558CD1AA2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32" name="Группа 1031">
              <a:extLst>
                <a:ext uri="{FF2B5EF4-FFF2-40B4-BE49-F238E27FC236}">
                  <a16:creationId xmlns="" xmlns:a16="http://schemas.microsoft.com/office/drawing/2014/main" id="{5A22FFD6-BD72-DB75-E2A7-556FDDFF4793}"/>
                </a:ext>
              </a:extLst>
            </p:cNvPr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1030" name="Группа 1029">
                <a:extLst>
                  <a:ext uri="{FF2B5EF4-FFF2-40B4-BE49-F238E27FC236}">
                    <a16:creationId xmlns="" xmlns:a16="http://schemas.microsoft.com/office/drawing/2014/main" id="{3B7F00CE-C1C1-7BB3-7152-8349ED47C8FA}"/>
                  </a:ext>
                </a:extLst>
              </p:cNvPr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4" name="Прямая соединительная линия 3">
                  <a:extLst>
                    <a:ext uri="{FF2B5EF4-FFF2-40B4-BE49-F238E27FC236}">
                      <a16:creationId xmlns="" xmlns:a16="http://schemas.microsoft.com/office/drawing/2014/main" id="{844FA3FA-612E-D130-3119-6A8C1D34EC6B}"/>
                    </a:ext>
                  </a:extLst>
                </p:cNvPr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="" xmlns:a16="http://schemas.microsoft.com/office/drawing/2014/main" id="{BE157E7D-9941-477E-793D-8A2D84C44AA2}"/>
                    </a:ext>
                  </a:extLst>
                </p:cNvPr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="" xmlns:a16="http://schemas.microsoft.com/office/drawing/2014/main" id="{A1A04F8B-F813-E7AF-B516-D9AB2FB9D2B9}"/>
                    </a:ext>
                  </a:extLst>
                </p:cNvPr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>
                  <a:extLst>
                    <a:ext uri="{FF2B5EF4-FFF2-40B4-BE49-F238E27FC236}">
                      <a16:creationId xmlns="" xmlns:a16="http://schemas.microsoft.com/office/drawing/2014/main" id="{DE88C347-63BC-60C3-27DC-0EFD84205950}"/>
                    </a:ext>
                  </a:extLst>
                </p:cNvPr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Группа 1030">
                <a:extLst>
                  <a:ext uri="{FF2B5EF4-FFF2-40B4-BE49-F238E27FC236}">
                    <a16:creationId xmlns="" xmlns:a16="http://schemas.microsoft.com/office/drawing/2014/main" id="{1AE56D67-B1A3-DC00-043D-28C0391C33E2}"/>
                  </a:ext>
                </a:extLst>
              </p:cNvPr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="" xmlns:a16="http://schemas.microsoft.com/office/drawing/2014/main" id="{1E6CCF98-F91C-4E66-6261-87F323ED74B9}"/>
                    </a:ext>
                  </a:extLst>
                </p:cNvPr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="" xmlns:a16="http://schemas.microsoft.com/office/drawing/2014/main" id="{1D460B80-F694-EFFF-D7A7-ECE8CFC7F444}"/>
                    </a:ext>
                  </a:extLst>
                </p:cNvPr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="" xmlns:a16="http://schemas.microsoft.com/office/drawing/2014/main" id="{FA2DF820-FDB6-2366-61EC-092A294B9412}"/>
                    </a:ext>
                  </a:extLst>
                </p:cNvPr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="" xmlns:a16="http://schemas.microsoft.com/office/drawing/2014/main" id="{BA1F2F3B-65F4-986B-CE56-3CD5A1B694D7}"/>
                    </a:ext>
                  </a:extLst>
                </p:cNvPr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Прямоугольник 1"/>
          <p:cNvSpPr/>
          <p:nvPr/>
        </p:nvSpPr>
        <p:spPr>
          <a:xfrm>
            <a:off x="479564" y="238328"/>
            <a:ext cx="1152773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                      </a:t>
            </a:r>
            <a:r>
              <a:rPr lang="ru-RU" sz="2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Муниципальная </a:t>
            </a:r>
            <a:r>
              <a:rPr lang="ru-RU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программа городского округа </a:t>
            </a:r>
            <a:r>
              <a:rPr lang="ru-RU" sz="2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города Калуги </a:t>
            </a:r>
            <a:r>
              <a:rPr lang="ru-RU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Калужской области «Социальная </a:t>
            </a:r>
            <a:r>
              <a:rPr lang="ru-RU" sz="2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поддержка граждан </a:t>
            </a:r>
            <a:r>
              <a:rPr lang="ru-RU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в городском округе </a:t>
            </a:r>
            <a:r>
              <a:rPr lang="ru-RU" sz="2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 городе </a:t>
            </a:r>
            <a:r>
              <a:rPr lang="ru-RU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Калуге </a:t>
            </a:r>
            <a:r>
              <a:rPr lang="ru-RU" sz="2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 Калужской </a:t>
            </a:r>
            <a:r>
              <a:rPr lang="ru-RU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области</a:t>
            </a:r>
            <a:r>
              <a:rPr lang="ru-RU" sz="2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»   </a:t>
            </a:r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                                                                                                                                    </a:t>
            </a: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 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(срок действия с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2025 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по 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2030 </a:t>
            </a:r>
            <a:r>
              <a:rPr lang="ru-RU" sz="20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годы)</a:t>
            </a:r>
            <a:r>
              <a:rPr lang="ru-RU" sz="2000" dirty="0">
                <a:latin typeface="Franklin Gothic Medium Cond" pitchFamily="34" charset="0"/>
              </a:rPr>
              <a:t> 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38841"/>
              </p:ext>
            </p:extLst>
          </p:nvPr>
        </p:nvGraphicFramePr>
        <p:xfrm>
          <a:off x="863600" y="2115765"/>
          <a:ext cx="10507134" cy="422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8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4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29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15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812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>
                    <a:solidFill>
                      <a:srgbClr val="94BE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План на 2025 год, </a:t>
                      </a:r>
                      <a:r>
                        <a:rPr lang="ru-RU" sz="2000" b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тыс.руб</a:t>
                      </a: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rgbClr val="94BE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Исполнение плана на 30.12.2025, </a:t>
                      </a:r>
                      <a:r>
                        <a:rPr lang="ru-RU" sz="2000" b="0" u="none" strike="noStrike" dirty="0" err="1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тыс.руб</a:t>
                      </a: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rgbClr val="94BE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% исполнения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rgbClr val="94BE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98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ВСЕГО 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: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3 126 290,36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3 114 763,53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99,63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0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В том числе: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46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Денежные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 средства бюджета городского округа города Калуги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1 077 750,04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1 074 205,12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99,67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Денежные средства регионального бюджета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/>
                        </a:rPr>
                        <a:t>1 490 568,51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/>
                        </a:rPr>
                        <a:t>1 483 806,65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/>
                        </a:rPr>
                        <a:t>99,55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 pitchFamily="34" charset="0"/>
                        </a:rPr>
                        <a:t>Денежные средства федерального бюджета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224" marR="5224" marT="52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/>
                        </a:rPr>
                        <a:t>557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 Cond"/>
                        </a:rPr>
                        <a:t> 971,81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/>
                        </a:rPr>
                        <a:t>556 751,76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Medium Cond"/>
                        </a:rPr>
                        <a:t>99,78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Medium Cond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38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5ADE0B7-00E6-2B67-17B3-E69CC482C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0334" y="1105596"/>
            <a:ext cx="8864601" cy="532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37" name="Группа 1036">
            <a:extLst>
              <a:ext uri="{FF2B5EF4-FFF2-40B4-BE49-F238E27FC236}">
                <a16:creationId xmlns="" xmlns:a16="http://schemas.microsoft.com/office/drawing/2014/main" id="{B0E8F700-C7E0-8557-C237-D6AF0B92BEC9}"/>
              </a:ext>
            </a:extLst>
          </p:cNvPr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D0BD92A2-01EE-DD1C-DE9E-C9B0BD2E0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32" name="Группа 1031">
              <a:extLst>
                <a:ext uri="{FF2B5EF4-FFF2-40B4-BE49-F238E27FC236}">
                  <a16:creationId xmlns="" xmlns:a16="http://schemas.microsoft.com/office/drawing/2014/main" id="{FB9005F9-A70F-5B9F-D820-7155E6FDCAC2}"/>
                </a:ext>
              </a:extLst>
            </p:cNvPr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1030" name="Группа 1029">
                <a:extLst>
                  <a:ext uri="{FF2B5EF4-FFF2-40B4-BE49-F238E27FC236}">
                    <a16:creationId xmlns="" xmlns:a16="http://schemas.microsoft.com/office/drawing/2014/main" id="{E8AB66E8-E742-2C75-0034-39EBF6209C2F}"/>
                  </a:ext>
                </a:extLst>
              </p:cNvPr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4" name="Прямая соединительная линия 3">
                  <a:extLst>
                    <a:ext uri="{FF2B5EF4-FFF2-40B4-BE49-F238E27FC236}">
                      <a16:creationId xmlns="" xmlns:a16="http://schemas.microsoft.com/office/drawing/2014/main" id="{B9B540A4-EB0D-7189-1059-2C441B1EBA1B}"/>
                    </a:ext>
                  </a:extLst>
                </p:cNvPr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="" xmlns:a16="http://schemas.microsoft.com/office/drawing/2014/main" id="{F89E9C9D-DDBE-2570-697B-1496F084977B}"/>
                    </a:ext>
                  </a:extLst>
                </p:cNvPr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="" xmlns:a16="http://schemas.microsoft.com/office/drawing/2014/main" id="{F447F982-06C7-213C-B6E8-6F7F82E03E8C}"/>
                    </a:ext>
                  </a:extLst>
                </p:cNvPr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>
                  <a:extLst>
                    <a:ext uri="{FF2B5EF4-FFF2-40B4-BE49-F238E27FC236}">
                      <a16:creationId xmlns="" xmlns:a16="http://schemas.microsoft.com/office/drawing/2014/main" id="{B65957E0-DF6A-E58E-88F2-5334ABC00080}"/>
                    </a:ext>
                  </a:extLst>
                </p:cNvPr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Группа 1030">
                <a:extLst>
                  <a:ext uri="{FF2B5EF4-FFF2-40B4-BE49-F238E27FC236}">
                    <a16:creationId xmlns="" xmlns:a16="http://schemas.microsoft.com/office/drawing/2014/main" id="{4A12C2E1-FB91-4812-3CD0-54D173182A27}"/>
                  </a:ext>
                </a:extLst>
              </p:cNvPr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="" xmlns:a16="http://schemas.microsoft.com/office/drawing/2014/main" id="{CD1F80E5-C9C1-146B-DC1A-818DE1BB0C70}"/>
                    </a:ext>
                  </a:extLst>
                </p:cNvPr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="" xmlns:a16="http://schemas.microsoft.com/office/drawing/2014/main" id="{1D893801-A1EE-4B2F-8BBD-91FA41D4D358}"/>
                    </a:ext>
                  </a:extLst>
                </p:cNvPr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="" xmlns:a16="http://schemas.microsoft.com/office/drawing/2014/main" id="{02AF6F90-CBD7-4F6A-6303-343AF17D4528}"/>
                    </a:ext>
                  </a:extLst>
                </p:cNvPr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="" xmlns:a16="http://schemas.microsoft.com/office/drawing/2014/main" id="{40D0E2A0-4E21-5993-B54E-3551B9BD44C8}"/>
                    </a:ext>
                  </a:extLst>
                </p:cNvPr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Прямоугольник 2"/>
          <p:cNvSpPr/>
          <p:nvPr/>
        </p:nvSpPr>
        <p:spPr>
          <a:xfrm>
            <a:off x="2541779" y="403234"/>
            <a:ext cx="8946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Меры социальной поддержки семьям с детьми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66312" y="1105596"/>
            <a:ext cx="921050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Medium Cond" pitchFamily="34" charset="0"/>
              </a:rPr>
              <a:t>Многодетным семьям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990838"/>
              </p:ext>
            </p:extLst>
          </p:nvPr>
        </p:nvGraphicFramePr>
        <p:xfrm>
          <a:off x="520341" y="1700869"/>
          <a:ext cx="8902440" cy="4988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2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53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4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0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Наименование услуги</a:t>
                      </a:r>
                      <a:endParaRPr lang="ru-RU" sz="13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Сумма </a:t>
                      </a:r>
                      <a:r>
                        <a:rPr lang="ru-RU" sz="13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затрат, тыс. руб.</a:t>
                      </a:r>
                      <a:endParaRPr lang="ru-RU" sz="13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Численность получателей</a:t>
                      </a:r>
                      <a:endParaRPr lang="ru-RU" sz="13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3167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400"/>
                        <a:buFont typeface="Franklin Gothic Medium Cond"/>
                        <a:buAutoNum type="arabicPeriod"/>
                      </a:pPr>
                      <a:r>
                        <a:rPr lang="ru-RU" sz="1400" b="0" i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/>
                        </a:rPr>
                        <a:t>Ежемесячная денежная выплата при рождении третьего (или последующих) детей до достижения ими возраста 3 лет в размере прожиточного минимума для </a:t>
                      </a:r>
                      <a:r>
                        <a:rPr lang="ru-RU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/>
                        </a:rPr>
                        <a:t>детей 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27 </a:t>
                      </a:r>
                      <a:r>
                        <a:rPr lang="en-US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087,99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306 на 310 детей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58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2. Ежемесячное пособие многодетным семьям, имеющим 4 и более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детей 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 </a:t>
                      </a:r>
                      <a:r>
                        <a:rPr lang="en-US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30 164,4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1069 на 4462 ребенка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58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3. Социальное пособие многодетным семьям с 6-ю и более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детьми 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 </a:t>
                      </a:r>
                      <a:r>
                        <a:rPr lang="en-US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2 470,27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65 на 426 ребенка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47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4. Мера социальной поддержки по улучшению жилищных условий в виде ежегодной выплаты на возмещение затрат, связанных с уплатой процентов за пользование кредитом по кредитному договору (договору займа), в том числе ипотечному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кредиту 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53 715,87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278 семей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47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5. Ежегодная денежная выплата на обеспечение детей из многодетных семей, обучающихся в общеобразовательных организациях, одеждой для посещения учебных занятий, а также спортивной формой на период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обучения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 </a:t>
                      </a:r>
                      <a:r>
                        <a:rPr lang="en-US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39 327,3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3779 на 7463 ребенка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47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7. Дополнительная мера социальной поддержки молодым семьям при рождении третьего или последующего ребенка, члены семьи которых являются гражданами Российской Федерации, в виде единовременной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выплаты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47 783,88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158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420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8. Предоставление ежемесячной денежной выплаты многодетным семьям на компенсацию расходов на оплату за жилое помещение и   коммунальные услуги с учетом доходов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семьи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 </a:t>
                      </a:r>
                      <a:r>
                        <a:rPr lang="en-US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11 644,44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340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1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СУММА ЗАТРАТ </a:t>
                      </a:r>
                      <a:r>
                        <a:rPr lang="ru-RU" sz="1400" b="1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212 194,20</a:t>
                      </a:r>
                      <a:endParaRPr lang="ru-RU" sz="1400" b="1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5031" marR="5031" marT="503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25" y="3429337"/>
            <a:ext cx="2629881" cy="30596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82126" y="1106428"/>
            <a:ext cx="2529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23876"/>
                </a:solidFill>
                <a:latin typeface="Franklin Gothic Medium Cond" pitchFamily="34" charset="0"/>
              </a:rPr>
              <a:t>4 803</a:t>
            </a:r>
            <a:r>
              <a:rPr lang="ru-RU" sz="2400" dirty="0" smtClean="0">
                <a:solidFill>
                  <a:srgbClr val="223876"/>
                </a:solidFill>
                <a:latin typeface="Franklin Gothic Medium Cond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223876"/>
                </a:solidFill>
                <a:latin typeface="Franklin Gothic Medium Cond" pitchFamily="34" charset="0"/>
              </a:rPr>
              <a:t>многодетные семьи</a:t>
            </a:r>
            <a:r>
              <a:rPr lang="ru-RU" sz="2400" dirty="0" smtClean="0">
                <a:solidFill>
                  <a:srgbClr val="223876"/>
                </a:solidFill>
                <a:latin typeface="Franklin Gothic Medium Cond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223876"/>
                </a:solidFill>
                <a:latin typeface="Franklin Gothic Medium Cond" pitchFamily="34" charset="0"/>
              </a:rPr>
              <a:t>15 970</a:t>
            </a:r>
            <a:r>
              <a:rPr lang="ru-RU" sz="2400" dirty="0" smtClean="0">
                <a:solidFill>
                  <a:srgbClr val="223876"/>
                </a:solidFill>
                <a:latin typeface="Franklin Gothic Medium Cond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223876"/>
                </a:solidFill>
                <a:latin typeface="Franklin Gothic Medium Cond" pitchFamily="34" charset="0"/>
              </a:rPr>
              <a:t>детей</a:t>
            </a:r>
            <a:endParaRPr lang="ru-RU" sz="2000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5ADE0B7-00E6-2B67-17B3-E69CC482C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0334" y="1105596"/>
            <a:ext cx="11120737" cy="532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37" name="Группа 1036">
            <a:extLst>
              <a:ext uri="{FF2B5EF4-FFF2-40B4-BE49-F238E27FC236}">
                <a16:creationId xmlns="" xmlns:a16="http://schemas.microsoft.com/office/drawing/2014/main" id="{B0E8F700-C7E0-8557-C237-D6AF0B92BEC9}"/>
              </a:ext>
            </a:extLst>
          </p:cNvPr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D0BD92A2-01EE-DD1C-DE9E-C9B0BD2E0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32" name="Группа 1031">
              <a:extLst>
                <a:ext uri="{FF2B5EF4-FFF2-40B4-BE49-F238E27FC236}">
                  <a16:creationId xmlns="" xmlns:a16="http://schemas.microsoft.com/office/drawing/2014/main" id="{FB9005F9-A70F-5B9F-D820-7155E6FDCAC2}"/>
                </a:ext>
              </a:extLst>
            </p:cNvPr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1030" name="Группа 1029">
                <a:extLst>
                  <a:ext uri="{FF2B5EF4-FFF2-40B4-BE49-F238E27FC236}">
                    <a16:creationId xmlns="" xmlns:a16="http://schemas.microsoft.com/office/drawing/2014/main" id="{E8AB66E8-E742-2C75-0034-39EBF6209C2F}"/>
                  </a:ext>
                </a:extLst>
              </p:cNvPr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4" name="Прямая соединительная линия 3">
                  <a:extLst>
                    <a:ext uri="{FF2B5EF4-FFF2-40B4-BE49-F238E27FC236}">
                      <a16:creationId xmlns="" xmlns:a16="http://schemas.microsoft.com/office/drawing/2014/main" id="{B9B540A4-EB0D-7189-1059-2C441B1EBA1B}"/>
                    </a:ext>
                  </a:extLst>
                </p:cNvPr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="" xmlns:a16="http://schemas.microsoft.com/office/drawing/2014/main" id="{F89E9C9D-DDBE-2570-697B-1496F084977B}"/>
                    </a:ext>
                  </a:extLst>
                </p:cNvPr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="" xmlns:a16="http://schemas.microsoft.com/office/drawing/2014/main" id="{F447F982-06C7-213C-B6E8-6F7F82E03E8C}"/>
                    </a:ext>
                  </a:extLst>
                </p:cNvPr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>
                  <a:extLst>
                    <a:ext uri="{FF2B5EF4-FFF2-40B4-BE49-F238E27FC236}">
                      <a16:creationId xmlns="" xmlns:a16="http://schemas.microsoft.com/office/drawing/2014/main" id="{B65957E0-DF6A-E58E-88F2-5334ABC00080}"/>
                    </a:ext>
                  </a:extLst>
                </p:cNvPr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Группа 1030">
                <a:extLst>
                  <a:ext uri="{FF2B5EF4-FFF2-40B4-BE49-F238E27FC236}">
                    <a16:creationId xmlns="" xmlns:a16="http://schemas.microsoft.com/office/drawing/2014/main" id="{4A12C2E1-FB91-4812-3CD0-54D173182A27}"/>
                  </a:ext>
                </a:extLst>
              </p:cNvPr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="" xmlns:a16="http://schemas.microsoft.com/office/drawing/2014/main" id="{CD1F80E5-C9C1-146B-DC1A-818DE1BB0C70}"/>
                    </a:ext>
                  </a:extLst>
                </p:cNvPr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="" xmlns:a16="http://schemas.microsoft.com/office/drawing/2014/main" id="{1D893801-A1EE-4B2F-8BBD-91FA41D4D358}"/>
                    </a:ext>
                  </a:extLst>
                </p:cNvPr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="" xmlns:a16="http://schemas.microsoft.com/office/drawing/2014/main" id="{02AF6F90-CBD7-4F6A-6303-343AF17D4528}"/>
                    </a:ext>
                  </a:extLst>
                </p:cNvPr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="" xmlns:a16="http://schemas.microsoft.com/office/drawing/2014/main" id="{40D0E2A0-4E21-5993-B54E-3551B9BD44C8}"/>
                    </a:ext>
                  </a:extLst>
                </p:cNvPr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Прямоугольник 2"/>
          <p:cNvSpPr/>
          <p:nvPr/>
        </p:nvSpPr>
        <p:spPr>
          <a:xfrm>
            <a:off x="2541779" y="403234"/>
            <a:ext cx="8946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Меры социальной поддержки семьям с детьми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66311" y="1105596"/>
            <a:ext cx="1130475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Medium Cond" pitchFamily="34" charset="0"/>
              </a:rPr>
              <a:t>Семьям с детьми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11837"/>
              </p:ext>
            </p:extLst>
          </p:nvPr>
        </p:nvGraphicFramePr>
        <p:xfrm>
          <a:off x="3107463" y="1810830"/>
          <a:ext cx="8518852" cy="4587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5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49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8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Наименование услуги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Сумма затрат, тыс. руб.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Численность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  получателей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1. Материнский (семейный) капитал при рождении второго и последующих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детей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80 260,00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1154</a:t>
                      </a:r>
                    </a:p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(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на 1159 детей)  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2. Предоставление единовременной выплаты </a:t>
                      </a:r>
                      <a:r>
                        <a:rPr lang="ru-RU" sz="1400" b="0" kern="1200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  <a:ea typeface="+mn-ea"/>
                          <a:cs typeface="+mn-cs"/>
                        </a:rPr>
                        <a:t>женщинам, обучающимся по очной форме обучения, состоящим на учете в </a:t>
                      </a:r>
                      <a:r>
                        <a:rPr lang="ru-RU" sz="1400" b="0" kern="1200" dirty="0" err="1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  <a:ea typeface="+mn-ea"/>
                          <a:cs typeface="+mn-cs"/>
                        </a:rPr>
                        <a:t>мед.организации</a:t>
                      </a:r>
                      <a:r>
                        <a:rPr lang="ru-RU" sz="1400" b="0" kern="1200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  <a:ea typeface="+mn-ea"/>
                          <a:cs typeface="+mn-cs"/>
                        </a:rPr>
                        <a:t> по беременности 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3 800,00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38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32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.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 Назначение и выплата ежемесячного пособия на ребенка в семьях со среднедушевым доходом, не превышающим величину прожиточного минимума на душу населения, установленную в Калужской области: 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5 262,07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427 </a:t>
                      </a:r>
                      <a:endParaRPr lang="ru-RU" sz="1400" b="0" u="none" strike="noStrike" dirty="0" smtClean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(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на 576 детей)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8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- пособие 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на ребенка малообеспеченным семьям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217,7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100 (на 137 детей)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8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- на 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детей одиноких матерей 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127,2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40 (на 45 детей)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8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- пособие 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на детей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– 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инвалидов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4 145,27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192 (на 200 детей)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16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- пособие 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на детей, один из родителей которых является инвалидом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771,9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95 </a:t>
                      </a:r>
                      <a:endParaRPr lang="ru-RU" sz="1400" b="0" u="none" strike="noStrike" dirty="0" smtClean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(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на 194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ребенка)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16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4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.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 Осуществление денежной выплаты на содержание усыновленного ребенка (детей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8 000,55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157 </a:t>
                      </a:r>
                      <a:endParaRPr lang="ru-RU" sz="1400" b="0" u="none" strike="noStrike" dirty="0" smtClean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  <a:p>
                      <a:pPr algn="ctr" fontAlgn="b"/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(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на 173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ребенка)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16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5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.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 Предоставление компенсации за проезд детям, нуждающимся в санаторно-курортном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лечении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36,3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 (на 3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ребенка)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16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6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.</a:t>
                      </a:r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 Ежемесячная денежная компенсация детям второго и третьего года жизни на полноценное </a:t>
                      </a:r>
                      <a:r>
                        <a:rPr lang="ru-RU" sz="14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питание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292,34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54 (на 58 детей)</a:t>
                      </a:r>
                      <a:endParaRPr lang="ru-RU" sz="14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8133" marR="8133" marT="813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2138" y="1853738"/>
            <a:ext cx="24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Сумма затрат всего 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:                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102 913,33 </a:t>
            </a:r>
            <a:r>
              <a:rPr lang="ru-RU" dirty="0" err="1" smtClean="0">
                <a:solidFill>
                  <a:srgbClr val="223876"/>
                </a:solidFill>
                <a:latin typeface="Franklin Gothic Medium Cond" pitchFamily="34" charset="0"/>
              </a:rPr>
              <a:t>тыс.руб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.</a:t>
            </a:r>
            <a:endParaRPr lang="ru-RU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9" y="2889104"/>
            <a:ext cx="2909494" cy="34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D30FE30C-D267-4E2E-8EBC-5DDD02C63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7"/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Прямоугольник 24"/>
          <p:cNvSpPr/>
          <p:nvPr/>
        </p:nvSpPr>
        <p:spPr>
          <a:xfrm>
            <a:off x="7944428" y="4755441"/>
            <a:ext cx="38013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0070C0"/>
              </a:contourClr>
            </a:sp3d>
          </a:bodyPr>
          <a:lstStyle/>
          <a:p>
            <a:endParaRPr lang="ru-RU" sz="3200" dirty="0">
              <a:ln w="0"/>
              <a:solidFill>
                <a:srgbClr val="002060"/>
              </a:soli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  <a:p>
            <a:endParaRPr lang="en-US" sz="2400" dirty="0">
              <a:ln w="0"/>
              <a:gradFill flip="none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900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75000"/>
                    </a:schemeClr>
                  </a:gs>
                  <a:gs pos="92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33622" y="375727"/>
            <a:ext cx="63030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0070C0"/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50000" dist="5000" dir="5400000" sy="-100000" rotWithShape="0"/>
                </a:effectLst>
                <a:latin typeface="Franklin Gothic Medium Cond" panose="020B0606030402020204" pitchFamily="34" charset="0"/>
              </a:rPr>
              <a:t>Социальный контракт</a:t>
            </a:r>
            <a:endParaRPr lang="ru-RU" sz="28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30000" endPos="50000" dist="5000" dir="5400000" sy="-100000" rotWithShape="0"/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748" y="1047567"/>
            <a:ext cx="222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Поиск работы</a:t>
            </a:r>
            <a:endParaRPr lang="ru-RU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7438" y="1017491"/>
            <a:ext cx="232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Осуществление индивидуальной предпринимательской деятельности</a:t>
            </a:r>
            <a:endParaRPr lang="ru-RU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5138" y="1028410"/>
            <a:ext cx="220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Ведение личного подсобного хозяйства</a:t>
            </a:r>
            <a:endParaRPr lang="ru-RU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0176" y="1028410"/>
            <a:ext cx="246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Преодоление трудной жизненной ситуации</a:t>
            </a:r>
            <a:endParaRPr lang="ru-RU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755" y="1619041"/>
            <a:ext cx="203389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Medium Cond" pitchFamily="34" charset="0"/>
              </a:rPr>
              <a:t>46 контракта на общую сумму                         2 664 244 руб.</a:t>
            </a:r>
            <a:endParaRPr lang="ru-RU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7438" y="2299743"/>
            <a:ext cx="232445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Medium Cond" pitchFamily="34" charset="0"/>
              </a:rPr>
              <a:t>537 контракта на общую сумму                   185 261 059 руб.</a:t>
            </a:r>
            <a:endParaRPr lang="ru-RU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6581" y="1756155"/>
            <a:ext cx="203389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Medium Cond" pitchFamily="34" charset="0"/>
              </a:rPr>
              <a:t>4 контракта на общую сумму                   800 000 руб.</a:t>
            </a:r>
            <a:endParaRPr lang="ru-RU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03818" y="1756155"/>
            <a:ext cx="217263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Medium Cond" pitchFamily="34" charset="0"/>
              </a:rPr>
              <a:t>40 контракта на общую сумму                         4 379 216 руб.</a:t>
            </a:r>
            <a:endParaRPr lang="ru-RU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833516268"/>
              </p:ext>
            </p:extLst>
          </p:nvPr>
        </p:nvGraphicFramePr>
        <p:xfrm>
          <a:off x="906162" y="3026265"/>
          <a:ext cx="10545202" cy="357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3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5ADE0B7-00E6-2B67-17B3-E69CC482C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719072"/>
            <a:ext cx="11394197" cy="2769928"/>
          </a:xfrm>
          <a:prstGeom prst="rect">
            <a:avLst/>
          </a:prstGeom>
        </p:spPr>
      </p:pic>
      <p:grpSp>
        <p:nvGrpSpPr>
          <p:cNvPr id="1037" name="Группа 1036">
            <a:extLst>
              <a:ext uri="{FF2B5EF4-FFF2-40B4-BE49-F238E27FC236}">
                <a16:creationId xmlns="" xmlns:a16="http://schemas.microsoft.com/office/drawing/2014/main" id="{B0E8F700-C7E0-8557-C237-D6AF0B92BEC9}"/>
              </a:ext>
            </a:extLst>
          </p:cNvPr>
          <p:cNvGrpSpPr/>
          <p:nvPr/>
        </p:nvGrpSpPr>
        <p:grpSpPr>
          <a:xfrm>
            <a:off x="-3" y="1"/>
            <a:ext cx="12192003" cy="6857999"/>
            <a:chOff x="-2" y="1"/>
            <a:chExt cx="12192002" cy="6857999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D0BD92A2-01EE-DD1C-DE9E-C9B0BD2E0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57994" r="-1" b="-1034"/>
            <a:stretch/>
          </p:blipFill>
          <p:spPr>
            <a:xfrm>
              <a:off x="184704" y="167146"/>
              <a:ext cx="2224199" cy="638327"/>
            </a:xfrm>
            <a:prstGeom prst="rect">
              <a:avLst/>
            </a:prstGeom>
          </p:spPr>
        </p:pic>
        <p:grpSp>
          <p:nvGrpSpPr>
            <p:cNvPr id="1032" name="Группа 1031">
              <a:extLst>
                <a:ext uri="{FF2B5EF4-FFF2-40B4-BE49-F238E27FC236}">
                  <a16:creationId xmlns="" xmlns:a16="http://schemas.microsoft.com/office/drawing/2014/main" id="{FB9005F9-A70F-5B9F-D820-7155E6FDCAC2}"/>
                </a:ext>
              </a:extLst>
            </p:cNvPr>
            <p:cNvGrpSpPr/>
            <p:nvPr/>
          </p:nvGrpSpPr>
          <p:grpSpPr>
            <a:xfrm>
              <a:off x="-2" y="1"/>
              <a:ext cx="12192002" cy="6857999"/>
              <a:chOff x="-2" y="1"/>
              <a:chExt cx="12192002" cy="6857999"/>
            </a:xfrm>
          </p:grpSpPr>
          <p:grpSp>
            <p:nvGrpSpPr>
              <p:cNvPr id="1030" name="Группа 1029">
                <a:extLst>
                  <a:ext uri="{FF2B5EF4-FFF2-40B4-BE49-F238E27FC236}">
                    <a16:creationId xmlns="" xmlns:a16="http://schemas.microsoft.com/office/drawing/2014/main" id="{E8AB66E8-E742-2C75-0034-39EBF6209C2F}"/>
                  </a:ext>
                </a:extLst>
              </p:cNvPr>
              <p:cNvGrpSpPr/>
              <p:nvPr/>
            </p:nvGrpSpPr>
            <p:grpSpPr>
              <a:xfrm>
                <a:off x="-2" y="805473"/>
                <a:ext cx="11559398" cy="6052527"/>
                <a:chOff x="-2" y="805473"/>
                <a:chExt cx="11559398" cy="6052527"/>
              </a:xfrm>
            </p:grpSpPr>
            <p:cxnSp>
              <p:nvCxnSpPr>
                <p:cNvPr id="4" name="Прямая соединительная линия 3">
                  <a:extLst>
                    <a:ext uri="{FF2B5EF4-FFF2-40B4-BE49-F238E27FC236}">
                      <a16:creationId xmlns="" xmlns:a16="http://schemas.microsoft.com/office/drawing/2014/main" id="{B9B540A4-EB0D-7189-1059-2C441B1EBA1B}"/>
                    </a:ext>
                  </a:extLst>
                </p:cNvPr>
                <p:cNvCxnSpPr/>
                <p:nvPr/>
              </p:nvCxnSpPr>
              <p:spPr>
                <a:xfrm>
                  <a:off x="180000" y="805473"/>
                  <a:ext cx="4704" cy="6052527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="" xmlns:a16="http://schemas.microsoft.com/office/drawing/2014/main" id="{F89E9C9D-DDBE-2570-697B-1496F084977B}"/>
                    </a:ext>
                  </a:extLst>
                </p:cNvPr>
                <p:cNvCxnSpPr/>
                <p:nvPr/>
              </p:nvCxnSpPr>
              <p:spPr>
                <a:xfrm>
                  <a:off x="360000" y="1335185"/>
                  <a:ext cx="0" cy="5522815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="" xmlns:a16="http://schemas.microsoft.com/office/drawing/2014/main" id="{F447F982-06C7-213C-B6E8-6F7F82E03E8C}"/>
                    </a:ext>
                  </a:extLst>
                </p:cNvPr>
                <p:cNvCxnSpPr/>
                <p:nvPr/>
              </p:nvCxnSpPr>
              <p:spPr>
                <a:xfrm flipH="1">
                  <a:off x="0" y="6489000"/>
                  <a:ext cx="10903789" cy="0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>
                  <a:extLst>
                    <a:ext uri="{FF2B5EF4-FFF2-40B4-BE49-F238E27FC236}">
                      <a16:creationId xmlns="" xmlns:a16="http://schemas.microsoft.com/office/drawing/2014/main" id="{B65957E0-DF6A-E58E-88F2-5334ABC00080}"/>
                    </a:ext>
                  </a:extLst>
                </p:cNvPr>
                <p:cNvCxnSpPr/>
                <p:nvPr/>
              </p:nvCxnSpPr>
              <p:spPr>
                <a:xfrm flipH="1">
                  <a:off x="-2" y="6669000"/>
                  <a:ext cx="11559398" cy="1"/>
                </a:xfrm>
                <a:prstGeom prst="line">
                  <a:avLst/>
                </a:prstGeom>
                <a:ln w="19050">
                  <a:solidFill>
                    <a:schemeClr val="accent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1" name="Группа 1030">
                <a:extLst>
                  <a:ext uri="{FF2B5EF4-FFF2-40B4-BE49-F238E27FC236}">
                    <a16:creationId xmlns="" xmlns:a16="http://schemas.microsoft.com/office/drawing/2014/main" id="{4A12C2E1-FB91-4812-3CD0-54D173182A27}"/>
                  </a:ext>
                </a:extLst>
              </p:cNvPr>
              <p:cNvGrpSpPr/>
              <p:nvPr/>
            </p:nvGrpSpPr>
            <p:grpSpPr>
              <a:xfrm>
                <a:off x="2541780" y="1"/>
                <a:ext cx="9650220" cy="6052526"/>
                <a:chOff x="2541780" y="1"/>
                <a:chExt cx="9650220" cy="6052526"/>
              </a:xfrm>
            </p:grpSpPr>
            <p:cxnSp>
              <p:nvCxnSpPr>
                <p:cNvPr id="21" name="Прямая соединительная линия 20">
                  <a:extLst>
                    <a:ext uri="{FF2B5EF4-FFF2-40B4-BE49-F238E27FC236}">
                      <a16:creationId xmlns="" xmlns:a16="http://schemas.microsoft.com/office/drawing/2014/main" id="{CD1F80E5-C9C1-146B-DC1A-818DE1BB0C70}"/>
                    </a:ext>
                  </a:extLst>
                </p:cNvPr>
                <p:cNvCxnSpPr/>
                <p:nvPr/>
              </p:nvCxnSpPr>
              <p:spPr>
                <a:xfrm flipH="1" flipV="1">
                  <a:off x="12007294" y="1"/>
                  <a:ext cx="4704" cy="605252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="" xmlns:a16="http://schemas.microsoft.com/office/drawing/2014/main" id="{1D893801-A1EE-4B2F-8BBD-91FA41D4D358}"/>
                    </a:ext>
                  </a:extLst>
                </p:cNvPr>
                <p:cNvCxnSpPr/>
                <p:nvPr/>
              </p:nvCxnSpPr>
              <p:spPr>
                <a:xfrm flipV="1">
                  <a:off x="11831998" y="1"/>
                  <a:ext cx="0" cy="552281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="" xmlns:a16="http://schemas.microsoft.com/office/drawing/2014/main" id="{02AF6F90-CBD7-4F6A-6303-343AF17D4528}"/>
                    </a:ext>
                  </a:extLst>
                </p:cNvPr>
                <p:cNvCxnSpPr/>
                <p:nvPr/>
              </p:nvCxnSpPr>
              <p:spPr>
                <a:xfrm>
                  <a:off x="3114136" y="369000"/>
                  <a:ext cx="9077862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="" xmlns:a16="http://schemas.microsoft.com/office/drawing/2014/main" id="{40D0E2A0-4E21-5993-B54E-3551B9BD44C8}"/>
                    </a:ext>
                  </a:extLst>
                </p:cNvPr>
                <p:cNvCxnSpPr/>
                <p:nvPr/>
              </p:nvCxnSpPr>
              <p:spPr>
                <a:xfrm>
                  <a:off x="2541780" y="189000"/>
                  <a:ext cx="9650220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60000"/>
                      <a:lumOff val="40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Прямоугольник 2"/>
          <p:cNvSpPr/>
          <p:nvPr/>
        </p:nvSpPr>
        <p:spPr>
          <a:xfrm>
            <a:off x="2541779" y="403234"/>
            <a:ext cx="8946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30000" endPos="30000" dist="5000" dir="5400000" sy="-100000" rotWithShape="0"/>
                </a:effectLst>
                <a:latin typeface="Franklin Gothic Medium Cond" panose="020B0606030402020204" pitchFamily="34" charset="0"/>
              </a:rPr>
              <a:t>Меры социальной поддержки по оплате жилого помещения и коммунальных услуг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872" y="1579441"/>
            <a:ext cx="321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23876"/>
                </a:solidFill>
                <a:latin typeface="Franklin Gothic Medium Cond" pitchFamily="34" charset="0"/>
              </a:rPr>
              <a:t>Компенсация расходов по оплате жилого помещения и коммунальных услуг</a:t>
            </a:r>
            <a:endParaRPr lang="ru-RU" b="1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768" y="1480452"/>
            <a:ext cx="2459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23876"/>
                </a:solidFill>
                <a:latin typeface="Franklin Gothic Medium Cond" pitchFamily="34" charset="0"/>
              </a:rPr>
              <a:t>Компенсация расходов </a:t>
            </a:r>
            <a:r>
              <a:rPr lang="ru-RU" b="1" dirty="0" smtClean="0">
                <a:solidFill>
                  <a:srgbClr val="223876"/>
                </a:solidFill>
                <a:latin typeface="Franklin Gothic Medium Cond" pitchFamily="34" charset="0"/>
              </a:rPr>
              <a:t>на уплату взноса на капитальный ремонт</a:t>
            </a:r>
            <a:endParaRPr lang="ru-RU" b="1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49056" y="1579367"/>
            <a:ext cx="323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23876"/>
                </a:solidFill>
                <a:latin typeface="Franklin Gothic Medium Cond" pitchFamily="34" charset="0"/>
              </a:rPr>
              <a:t>Субсидия на оплату жилого </a:t>
            </a:r>
            <a:r>
              <a:rPr lang="ru-RU" b="1" dirty="0">
                <a:solidFill>
                  <a:srgbClr val="223876"/>
                </a:solidFill>
                <a:latin typeface="Franklin Gothic Medium Cond" pitchFamily="34" charset="0"/>
              </a:rPr>
              <a:t>помещения и коммунальных услуг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9860" y="2511141"/>
            <a:ext cx="341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23876"/>
                </a:solidFill>
                <a:latin typeface="Franklin Gothic Medium Cond" pitchFamily="34" charset="0"/>
              </a:rPr>
              <a:t>ч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исленность получателей </a:t>
            </a:r>
            <a:r>
              <a:rPr lang="ru-RU" b="1" dirty="0" smtClean="0">
                <a:solidFill>
                  <a:srgbClr val="223876"/>
                </a:solidFill>
                <a:latin typeface="Franklin Gothic Medium Cond" pitchFamily="34" charset="0"/>
              </a:rPr>
              <a:t>61 099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 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чел.</a:t>
            </a:r>
            <a:endParaRPr lang="ru-RU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7859" y="2486954"/>
            <a:ext cx="348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23876"/>
                </a:solidFill>
                <a:latin typeface="Franklin Gothic Medium Cond" pitchFamily="34" charset="0"/>
              </a:rPr>
              <a:t>ч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исленность получателей </a:t>
            </a:r>
            <a:r>
              <a:rPr lang="ru-RU" b="1" dirty="0" smtClean="0">
                <a:solidFill>
                  <a:srgbClr val="223876"/>
                </a:solidFill>
                <a:latin typeface="Franklin Gothic Medium Cond" pitchFamily="34" charset="0"/>
              </a:rPr>
              <a:t>5 822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 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чел.</a:t>
            </a:r>
            <a:endParaRPr lang="ru-RU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9056" y="2288893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23876"/>
                </a:solidFill>
                <a:latin typeface="Franklin Gothic Medium Cond" pitchFamily="34" charset="0"/>
              </a:rPr>
              <a:t>численность получателей </a:t>
            </a:r>
            <a:r>
              <a:rPr lang="ru-RU" b="1" dirty="0" smtClean="0">
                <a:solidFill>
                  <a:srgbClr val="223876"/>
                </a:solidFill>
                <a:latin typeface="Franklin Gothic Medium Cond" pitchFamily="34" charset="0"/>
              </a:rPr>
              <a:t>3 710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  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семей (</a:t>
            </a:r>
            <a:r>
              <a:rPr lang="ru-RU" b="1" dirty="0" smtClean="0">
                <a:solidFill>
                  <a:srgbClr val="223876"/>
                </a:solidFill>
                <a:latin typeface="Franklin Gothic Medium Cond" pitchFamily="34" charset="0"/>
              </a:rPr>
              <a:t>4 935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 </a:t>
            </a:r>
            <a:r>
              <a:rPr lang="ru-RU" dirty="0" smtClean="0">
                <a:solidFill>
                  <a:srgbClr val="223876"/>
                </a:solidFill>
                <a:latin typeface="Franklin Gothic Medium Cond" pitchFamily="34" charset="0"/>
              </a:rPr>
              <a:t>чел.)</a:t>
            </a:r>
            <a:endParaRPr lang="ru-RU" dirty="0">
              <a:solidFill>
                <a:srgbClr val="223876"/>
              </a:solidFill>
              <a:latin typeface="Franklin Gothic Medium Cond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84670"/>
              </p:ext>
            </p:extLst>
          </p:nvPr>
        </p:nvGraphicFramePr>
        <p:xfrm>
          <a:off x="399011" y="2953512"/>
          <a:ext cx="3697501" cy="156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2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52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5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Franklin Gothic Medium Cond" pitchFamily="34" charset="0"/>
                        </a:rPr>
                        <a:t>Бюджет</a:t>
                      </a:r>
                      <a:endParaRPr lang="ru-RU" sz="1600" b="1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Franklin Gothic Medium Cond" pitchFamily="34" charset="0"/>
                        </a:rPr>
                        <a:t>Сумма затрат, тыс.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Федеральный бюджет</a:t>
                      </a:r>
                      <a:endParaRPr lang="ru-RU" sz="16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 </a:t>
                      </a:r>
                      <a:r>
                        <a:rPr lang="en-US" sz="16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257 006,40</a:t>
                      </a:r>
                      <a:endParaRPr lang="ru-RU" sz="16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Региональный</a:t>
                      </a:r>
                      <a:r>
                        <a:rPr lang="ru-RU" sz="1600" b="0" u="none" strike="noStrike" baseline="0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ru-RU" sz="16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бюджет</a:t>
                      </a:r>
                      <a:endParaRPr lang="ru-RU" sz="16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456</a:t>
                      </a:r>
                      <a:r>
                        <a:rPr lang="en-US" sz="1600" b="0" i="0" u="none" strike="noStrike" baseline="0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 149,54</a:t>
                      </a:r>
                      <a:endParaRPr lang="ru-RU" sz="16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Бюджет городского </a:t>
                      </a:r>
                      <a:r>
                        <a:rPr lang="ru-RU" sz="1600" b="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округа города Калуги</a:t>
                      </a:r>
                      <a:endParaRPr lang="ru-RU" sz="16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11 776,15</a:t>
                      </a:r>
                      <a:endParaRPr lang="ru-RU" sz="16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1"/>
          <p:cNvSpPr txBox="1"/>
          <p:nvPr/>
        </p:nvSpPr>
        <p:spPr>
          <a:xfrm>
            <a:off x="6956425" y="36909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/>
          </a:p>
        </p:txBody>
      </p:sp>
      <p:sp>
        <p:nvSpPr>
          <p:cNvPr id="30" name="TextBox 2"/>
          <p:cNvSpPr txBox="1"/>
          <p:nvPr/>
        </p:nvSpPr>
        <p:spPr>
          <a:xfrm>
            <a:off x="6956425" y="4119563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73246"/>
              </p:ext>
            </p:extLst>
          </p:nvPr>
        </p:nvGraphicFramePr>
        <p:xfrm>
          <a:off x="4421124" y="2975957"/>
          <a:ext cx="3621023" cy="1052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9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5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Franklin Gothic Medium Cond" pitchFamily="34" charset="0"/>
                        </a:rPr>
                        <a:t>Бюджет</a:t>
                      </a:r>
                      <a:endParaRPr lang="ru-RU" sz="1600" b="1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Franklin Gothic Medium Cond" pitchFamily="34" charset="0"/>
                        </a:rPr>
                        <a:t>Сумма затрат, тыс.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Федеральный бюджет</a:t>
                      </a:r>
                      <a:endParaRPr lang="ru-RU" sz="16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 </a:t>
                      </a:r>
                      <a:r>
                        <a:rPr lang="en-US" sz="16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6 606,99</a:t>
                      </a:r>
                      <a:endParaRPr lang="ru-RU" sz="16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Региональный</a:t>
                      </a:r>
                      <a:r>
                        <a:rPr lang="ru-RU" sz="1600" b="0" u="none" strike="noStrike" baseline="0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ru-RU" sz="16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бюджет</a:t>
                      </a:r>
                      <a:endParaRPr lang="ru-RU" sz="16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15 629,95</a:t>
                      </a:r>
                      <a:endParaRPr lang="ru-RU" sz="16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91493"/>
              </p:ext>
            </p:extLst>
          </p:nvPr>
        </p:nvGraphicFramePr>
        <p:xfrm>
          <a:off x="8379425" y="2943968"/>
          <a:ext cx="3376238" cy="85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9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8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  <a:latin typeface="Franklin Gothic Medium Cond" pitchFamily="34" charset="0"/>
                        </a:rPr>
                        <a:t>Бюджет</a:t>
                      </a:r>
                      <a:endParaRPr lang="ru-RU" sz="1600" b="1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Franklin Gothic Medium Cond" pitchFamily="34" charset="0"/>
                        </a:rPr>
                        <a:t>Сумма затрат, тыс.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Федеральный бюджет</a:t>
                      </a:r>
                      <a:endParaRPr lang="ru-RU" sz="16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Franklin Gothic Medium Cond" pitchFamily="34" charset="0"/>
                        </a:rPr>
                        <a:t> </a:t>
                      </a:r>
                      <a:r>
                        <a:rPr lang="en-US" sz="1600" u="none" strike="noStrike" dirty="0" smtClean="0">
                          <a:solidFill>
                            <a:srgbClr val="223876"/>
                          </a:solidFill>
                          <a:effectLst/>
                          <a:latin typeface="Franklin Gothic Medium Cond" pitchFamily="34" charset="0"/>
                        </a:rPr>
                        <a:t>80 214,00</a:t>
                      </a:r>
                      <a:endParaRPr lang="ru-RU" sz="1600" b="0" i="0" u="none" strike="noStrike" dirty="0">
                        <a:solidFill>
                          <a:srgbClr val="223876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3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12608</TotalTime>
  <Words>1526</Words>
  <Application>Microsoft Office PowerPoint</Application>
  <PresentationFormat>Произвольный</PresentationFormat>
  <Paragraphs>280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Людмила Викторовна Бабай</cp:lastModifiedBy>
  <cp:revision>986</cp:revision>
  <cp:lastPrinted>2026-02-26T09:14:52Z</cp:lastPrinted>
  <dcterms:created xsi:type="dcterms:W3CDTF">2015-11-22T07:38:50Z</dcterms:created>
  <dcterms:modified xsi:type="dcterms:W3CDTF">2026-03-02T06:43:52Z</dcterms:modified>
</cp:coreProperties>
</file>