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96" r:id="rId3"/>
    <p:sldId id="297" r:id="rId4"/>
    <p:sldId id="303" r:id="rId5"/>
    <p:sldId id="277" r:id="rId6"/>
    <p:sldId id="279" r:id="rId7"/>
    <p:sldId id="280" r:id="rId8"/>
    <p:sldId id="281" r:id="rId9"/>
    <p:sldId id="298" r:id="rId10"/>
    <p:sldId id="283" r:id="rId11"/>
    <p:sldId id="286" r:id="rId12"/>
    <p:sldId id="284" r:id="rId13"/>
    <p:sldId id="290" r:id="rId14"/>
    <p:sldId id="299" r:id="rId15"/>
    <p:sldId id="300" r:id="rId16"/>
    <p:sldId id="301" r:id="rId17"/>
    <p:sldId id="302" r:id="rId18"/>
    <p:sldId id="272" r:id="rId19"/>
  </p:sldIdLst>
  <p:sldSz cx="12192000" cy="6858000"/>
  <p:notesSz cx="6669088" cy="9872663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252E65"/>
    <a:srgbClr val="737D96"/>
    <a:srgbClr val="424F6E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5" autoAdjust="0"/>
    <p:restoredTop sz="75719" autoAdjust="0"/>
  </p:normalViewPr>
  <p:slideViewPr>
    <p:cSldViewPr snapToGrid="0">
      <p:cViewPr varScale="1">
        <p:scale>
          <a:sx n="84" d="100"/>
          <a:sy n="84" d="100"/>
        </p:scale>
        <p:origin x="153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3984" y="-84"/>
      </p:cViewPr>
      <p:guideLst>
        <p:guide orient="horz" pos="310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ru-RU"/>
              <a:t>31.03.2025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2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602324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30300" y="163513"/>
            <a:ext cx="4425950" cy="2490787"/>
          </a:xfrm>
        </p:spPr>
      </p:sp>
      <p:sp>
        <p:nvSpPr>
          <p:cNvPr id="37474638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6282" y="2841364"/>
            <a:ext cx="5335270" cy="3887361"/>
          </a:xfrm>
        </p:spPr>
        <p:txBody>
          <a:bodyPr/>
          <a:lstStyle/>
          <a:p>
            <a:pPr>
              <a:defRPr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7081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7794CCF-ADFA-31E6-CC5D-15623FE28B2C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9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04975" y="141288"/>
            <a:ext cx="3517900" cy="1979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06751" y="2212556"/>
            <a:ext cx="5335270" cy="6907381"/>
          </a:xfrm>
        </p:spPr>
        <p:txBody>
          <a:bodyPr/>
          <a:lstStyle/>
          <a:p>
            <a:pPr indent="4572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55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31925" y="153988"/>
            <a:ext cx="4070350" cy="22907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42846" y="2549440"/>
            <a:ext cx="5335270" cy="6365960"/>
          </a:xfrm>
        </p:spPr>
        <p:txBody>
          <a:bodyPr/>
          <a:lstStyle/>
          <a:p>
            <a:pPr indent="4572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12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800225" y="144463"/>
            <a:ext cx="3422650" cy="19256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97042" y="2176461"/>
            <a:ext cx="6003757" cy="7352550"/>
          </a:xfrm>
        </p:spPr>
        <p:txBody>
          <a:bodyPr/>
          <a:lstStyle/>
          <a:p>
            <a:pPr indent="457200" algn="just"/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87500" y="144463"/>
            <a:ext cx="3635375" cy="2044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37032" y="2296776"/>
            <a:ext cx="5335270" cy="3887361"/>
          </a:xfrm>
        </p:spPr>
        <p:txBody>
          <a:bodyPr/>
          <a:lstStyle/>
          <a:p>
            <a:pPr indent="4572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4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14563" y="136525"/>
            <a:ext cx="3008312" cy="1692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60947" y="1829013"/>
            <a:ext cx="5955632" cy="76759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92288" y="174625"/>
            <a:ext cx="3629025" cy="2041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48916" y="2215670"/>
            <a:ext cx="6124073" cy="6110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2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9025" y="180975"/>
            <a:ext cx="4491038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51130" y="2838198"/>
            <a:ext cx="5335270" cy="43566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75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9025" y="180975"/>
            <a:ext cx="4491038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51130" y="2838198"/>
            <a:ext cx="5335270" cy="43566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75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91812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63650" y="111125"/>
            <a:ext cx="4310063" cy="2425700"/>
          </a:xfrm>
        </p:spPr>
      </p:sp>
      <p:sp>
        <p:nvSpPr>
          <p:cNvPr id="47476635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288758" y="2645692"/>
            <a:ext cx="6003758" cy="5138740"/>
          </a:xfrm>
        </p:spPr>
        <p:txBody>
          <a:bodyPr/>
          <a:lstStyle/>
          <a:p>
            <a:pPr indent="457200" algn="just">
              <a:defRPr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088676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00793A-8E89-462F-A840-2FEFD2FA491C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55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6013" y="150813"/>
            <a:ext cx="4457700" cy="25082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7197" y="2802103"/>
            <a:ext cx="5335270" cy="38873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4263" y="103188"/>
            <a:ext cx="4356100" cy="245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52663" y="2669756"/>
            <a:ext cx="6184232" cy="70878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6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4263" y="103188"/>
            <a:ext cx="4356100" cy="245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52663" y="2669756"/>
            <a:ext cx="6184232" cy="708785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6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40038" y="161925"/>
            <a:ext cx="1587500" cy="893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88757" y="907987"/>
            <a:ext cx="6232357" cy="8617431"/>
          </a:xfrm>
        </p:spPr>
        <p:txBody>
          <a:bodyPr/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2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27150" y="0"/>
            <a:ext cx="4030663" cy="2266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4490" y="2417093"/>
            <a:ext cx="5545835" cy="63058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9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2675" y="150813"/>
            <a:ext cx="4479925" cy="2520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39098" y="2790072"/>
            <a:ext cx="5335270" cy="3887361"/>
          </a:xfrm>
        </p:spPr>
        <p:txBody>
          <a:bodyPr/>
          <a:lstStyle/>
          <a:p>
            <a:pPr indent="4572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39838" y="150813"/>
            <a:ext cx="4141787" cy="2330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42804" y="2621629"/>
            <a:ext cx="5335270" cy="52831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33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887538" y="161925"/>
            <a:ext cx="3135312" cy="1763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90972" y="2056145"/>
            <a:ext cx="5335270" cy="5908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999B8-B6B4-4561-A3CD-BBCDAB9FC9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6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10" Type="http://schemas.openxmlformats.org/officeDocument/2006/relationships/image" Target="../media/image7.jp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49.jpeg"/><Relationship Id="rId9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jp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4813131" name="TextBox 1674813130"/>
          <p:cNvSpPr txBox="1"/>
          <p:nvPr/>
        </p:nvSpPr>
        <p:spPr bwMode="auto">
          <a:xfrm>
            <a:off x="935634" y="2189395"/>
            <a:ext cx="10401785" cy="197073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000" b="1" dirty="0">
                <a:solidFill>
                  <a:srgbClr val="00206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ОБ ОСНОВНЫХ РЕЗУЛЬТАТАХ ДЕЯТЕЛЬНОСТИ 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sz="4000" b="1" dirty="0">
                <a:solidFill>
                  <a:srgbClr val="00206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ГОРОДСКОЙ УПРАВЫ ГОРОДА КАЛУГИ 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sz="4000" b="1" dirty="0">
                <a:solidFill>
                  <a:srgbClr val="00206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В 2024 ГОДУ И ПЛАНАХ НА 2025 ГОД</a:t>
            </a:r>
            <a:endParaRPr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5737269" name="object 6"/>
          <p:cNvSpPr txBox="1"/>
          <p:nvPr/>
        </p:nvSpPr>
        <p:spPr bwMode="auto">
          <a:xfrm>
            <a:off x="310080" y="5782076"/>
            <a:ext cx="3568584" cy="71327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50000"/>
              </a:lnSpc>
              <a:spcBef>
                <a:spcPts val="99"/>
              </a:spcBef>
              <a:defRPr/>
            </a:pPr>
            <a:r>
              <a:rPr sz="1600" b="1" spc="-1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ГОРОДСКОЙ</a:t>
            </a:r>
            <a:r>
              <a:rPr sz="1600" b="1" spc="-23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 </a:t>
            </a:r>
            <a:r>
              <a:rPr sz="1600" b="1" spc="-1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ГОЛОВА</a:t>
            </a:r>
            <a:r>
              <a:rPr sz="1600" b="1" spc="-28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 </a:t>
            </a:r>
            <a:r>
              <a:rPr sz="1600" b="1" spc="-1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ГОРОДА </a:t>
            </a:r>
            <a:r>
              <a:rPr sz="1600" b="1" spc="-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КАЛУГИ </a:t>
            </a:r>
            <a:r>
              <a:rPr sz="1600" b="1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Д.А.</a:t>
            </a:r>
            <a:r>
              <a:rPr sz="1600" b="1" spc="-1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 </a:t>
            </a:r>
            <a:r>
              <a:rPr sz="1600" b="1" spc="-9" dirty="0">
                <a:solidFill>
                  <a:srgbClr val="002060"/>
                </a:solidFill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ДЕНИСОВ</a:t>
            </a:r>
            <a:endParaRPr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2378552" name="object 16"/>
          <p:cNvSpPr txBox="1"/>
          <p:nvPr/>
        </p:nvSpPr>
        <p:spPr bwMode="auto">
          <a:xfrm>
            <a:off x="1831484" y="129956"/>
            <a:ext cx="2953286" cy="56169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1800" b="0" spc="-9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ГОРОДСКАЯ</a:t>
            </a:r>
            <a:r>
              <a:rPr sz="1800" b="0" spc="23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z="1800" b="0" spc="-9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УПРАВА</a:t>
            </a:r>
            <a:r>
              <a:rPr sz="1800" b="0" spc="498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z="1800" b="0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ГОРОДА</a:t>
            </a:r>
            <a:r>
              <a:rPr sz="1800" b="0" spc="-9">
                <a:solidFill>
                  <a:srgbClr val="002060"/>
                </a:solidFill>
                <a:latin typeface="Arial Black"/>
                <a:ea typeface="Arial Black"/>
                <a:cs typeface="Arial Black"/>
              </a:rPr>
              <a:t> КАЛУГИ</a:t>
            </a:r>
            <a:endParaRPr sz="1800" b="0">
              <a:solidFill>
                <a:srgbClr val="002060"/>
              </a:solidFill>
              <a:latin typeface="Arial Black"/>
              <a:cs typeface="Arial Black"/>
            </a:endParaRPr>
          </a:p>
        </p:txBody>
      </p:sp>
      <p:pic>
        <p:nvPicPr>
          <p:cNvPr id="773278102" name="Рисунок 77327810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0080" y="129956"/>
            <a:ext cx="1521403" cy="18104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EA527A-2471-DA38-4A76-E0208033F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078718"/>
              </p:ext>
            </p:extLst>
          </p:nvPr>
        </p:nvGraphicFramePr>
        <p:xfrm>
          <a:off x="4973018" y="3643699"/>
          <a:ext cx="676487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2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315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РАССЕЛЕНО за 2019-2024 годы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ПОЛУЧИЛИ НОВОЕ ЖИЛЬЕ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baseline="0" dirty="0"/>
                        <a:t>108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2414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аварийных домов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 smtClean="0"/>
                        <a:t>человек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837453"/>
              </p:ext>
            </p:extLst>
          </p:nvPr>
        </p:nvGraphicFramePr>
        <p:xfrm>
          <a:off x="4970998" y="2400930"/>
          <a:ext cx="6893624" cy="77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6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86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2025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86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baseline="0" dirty="0"/>
                        <a:t>111 домов, 909,7 </a:t>
                      </a:r>
                      <a:r>
                        <a:rPr lang="ru-RU" sz="1400" b="1" baseline="0" dirty="0" smtClean="0"/>
                        <a:t>млн руб.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160 домов, 1067,1 тыс. </a:t>
                      </a:r>
                      <a:r>
                        <a:rPr lang="ru-RU" sz="1400" b="1" dirty="0" smtClean="0"/>
                        <a:t>руб.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2" name="Стрелка: шеврон 31">
            <a:extLst>
              <a:ext uri="{FF2B5EF4-FFF2-40B4-BE49-F238E27FC236}">
                <a16:creationId xmlns:a16="http://schemas.microsoft.com/office/drawing/2014/main" xmlns="" id="{84268A99-17BB-B394-B0A1-C4E2C8536D00}"/>
              </a:ext>
            </a:extLst>
          </p:cNvPr>
          <p:cNvSpPr/>
          <p:nvPr/>
        </p:nvSpPr>
        <p:spPr>
          <a:xfrm>
            <a:off x="1841022" y="-5087"/>
            <a:ext cx="1146860" cy="6872456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EC5A6EC-651F-3537-5224-B20CB769C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774"/>
          <a:stretch/>
        </p:blipFill>
        <p:spPr>
          <a:xfrm>
            <a:off x="11230392" y="-5087"/>
            <a:ext cx="966293" cy="6872453"/>
          </a:xfrm>
          <a:prstGeom prst="rect">
            <a:avLst/>
          </a:prstGeom>
        </p:spPr>
      </p:pic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xmlns="" id="{240B4BA7-0859-5AC8-C471-9A5451C1C49B}"/>
              </a:ext>
            </a:extLst>
          </p:cNvPr>
          <p:cNvSpPr/>
          <p:nvPr/>
        </p:nvSpPr>
        <p:spPr>
          <a:xfrm>
            <a:off x="-3589" y="0"/>
            <a:ext cx="2658721" cy="6858000"/>
          </a:xfrm>
          <a:prstGeom prst="homePlate">
            <a:avLst>
              <a:gd name="adj" fmla="val 2479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E5AACBCD-57C1-13E1-0BA9-1C15C9EFCEEC}"/>
              </a:ext>
            </a:extLst>
          </p:cNvPr>
          <p:cNvSpPr txBox="1">
            <a:spLocks/>
          </p:cNvSpPr>
          <p:nvPr/>
        </p:nvSpPr>
        <p:spPr>
          <a:xfrm>
            <a:off x="5552" y="2769892"/>
            <a:ext cx="2567322" cy="19746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УЛУЧШЕНИЕ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ЖИЛИЩНЫХ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УСЛОВИЙ КАЛУЖАН</a:t>
            </a:r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xmlns="" id="{B5267158-85E3-9242-0FD9-78A5A9ADCCCC}"/>
              </a:ext>
            </a:extLst>
          </p:cNvPr>
          <p:cNvSpPr txBox="1">
            <a:spLocks/>
          </p:cNvSpPr>
          <p:nvPr/>
        </p:nvSpPr>
        <p:spPr>
          <a:xfrm>
            <a:off x="2905355" y="717567"/>
            <a:ext cx="2346681" cy="713715"/>
          </a:xfrm>
          <a:prstGeom prst="rect">
            <a:avLst/>
          </a:prstGeom>
          <a:noFill/>
        </p:spPr>
        <p:txBody>
          <a:bodyPr vert="horz" lIns="91440" tIns="45720" rIns="9144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СТРОИТЕЛЬСТВО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НОВОГО ЖИЛЬЯ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60F81E7F-27A3-4DBC-B596-05C678C259B8}"/>
              </a:ext>
            </a:extLst>
          </p:cNvPr>
          <p:cNvGrpSpPr/>
          <p:nvPr/>
        </p:nvGrpSpPr>
        <p:grpSpPr>
          <a:xfrm>
            <a:off x="5548135" y="123363"/>
            <a:ext cx="5709279" cy="2097806"/>
            <a:chOff x="5367158" y="729593"/>
            <a:chExt cx="5709279" cy="2097806"/>
          </a:xfrm>
        </p:grpSpPr>
        <p:cxnSp>
          <p:nvCxnSpPr>
            <p:cNvPr id="28" name="直接连接符 68">
              <a:extLst>
                <a:ext uri="{FF2B5EF4-FFF2-40B4-BE49-F238E27FC236}">
                  <a16:creationId xmlns:a16="http://schemas.microsoft.com/office/drawing/2014/main" xmlns="" id="{69998B42-0A7B-C6BB-9177-226812F787F3}"/>
                </a:ext>
              </a:extLst>
            </p:cNvPr>
            <p:cNvCxnSpPr>
              <a:cxnSpLocks/>
            </p:cNvCxnSpPr>
            <p:nvPr/>
          </p:nvCxnSpPr>
          <p:spPr>
            <a:xfrm>
              <a:off x="5475504" y="1531399"/>
              <a:ext cx="2137682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68">
              <a:extLst>
                <a:ext uri="{FF2B5EF4-FFF2-40B4-BE49-F238E27FC236}">
                  <a16:creationId xmlns:a16="http://schemas.microsoft.com/office/drawing/2014/main" xmlns="" id="{BB95A86A-AD5E-8A11-6071-C5EDD6A521A2}"/>
                </a:ext>
              </a:extLst>
            </p:cNvPr>
            <p:cNvCxnSpPr>
              <a:cxnSpLocks/>
            </p:cNvCxnSpPr>
            <p:nvPr/>
          </p:nvCxnSpPr>
          <p:spPr>
            <a:xfrm>
              <a:off x="9087676" y="1577782"/>
              <a:ext cx="1863053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xmlns="" id="{E0D65F2D-EA92-5F6D-7858-380CE89E948B}"/>
                </a:ext>
              </a:extLst>
            </p:cNvPr>
            <p:cNvSpPr txBox="1"/>
            <p:nvPr/>
          </p:nvSpPr>
          <p:spPr>
            <a:xfrm>
              <a:off x="9769580" y="1181623"/>
              <a:ext cx="654461" cy="349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b="1" dirty="0">
                  <a:solidFill>
                    <a:srgbClr val="3B3838"/>
                  </a:solidFill>
                  <a:sym typeface="+mn-lt"/>
                </a:rPr>
                <a:t>ИЖС</a:t>
              </a:r>
              <a:endParaRPr lang="zh-CN" altLang="en-US" sz="2400" b="1" dirty="0">
                <a:solidFill>
                  <a:srgbClr val="3B3838"/>
                </a:solidFill>
                <a:sym typeface="+mn-lt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70ABF0EE-7278-F460-F1EB-6D8F564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0737" y="898139"/>
              <a:ext cx="619992" cy="557184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765B16D8-A260-57CC-8AA4-5264D9E74E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06998" y="729593"/>
              <a:ext cx="2097806" cy="2097806"/>
              <a:chOff x="240982" y="1926263"/>
              <a:chExt cx="3023999" cy="3024000"/>
            </a:xfrm>
          </p:grpSpPr>
          <p:grpSp>
            <p:nvGrpSpPr>
              <p:cNvPr id="11" name="组合 87">
                <a:extLst>
                  <a:ext uri="{FF2B5EF4-FFF2-40B4-BE49-F238E27FC236}">
                    <a16:creationId xmlns:a16="http://schemas.microsoft.com/office/drawing/2014/main" xmlns="" id="{D5CC1F99-3C4D-15FB-FCCE-945CB1C48D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0982" y="1926263"/>
                <a:ext cx="3023999" cy="3024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5" name="同心圆 89">
                  <a:extLst>
                    <a:ext uri="{FF2B5EF4-FFF2-40B4-BE49-F238E27FC236}">
                      <a16:creationId xmlns:a16="http://schemas.microsoft.com/office/drawing/2014/main" xmlns="" id="{D28FCACA-3781-4FFD-2E0E-1D0810E263C6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  <p:sp>
              <p:nvSpPr>
                <p:cNvPr id="16" name="椭圆 90">
                  <a:extLst>
                    <a:ext uri="{FF2B5EF4-FFF2-40B4-BE49-F238E27FC236}">
                      <a16:creationId xmlns:a16="http://schemas.microsoft.com/office/drawing/2014/main" xmlns="" id="{3359F3D0-638B-E17F-09D5-AF7C83B90C20}"/>
                    </a:ext>
                  </a:extLst>
                </p:cNvPr>
                <p:cNvSpPr/>
                <p:nvPr/>
              </p:nvSpPr>
              <p:spPr>
                <a:xfrm>
                  <a:off x="392110" y="760413"/>
                  <a:ext cx="3825873" cy="38258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</p:grpSp>
          <p:sp>
            <p:nvSpPr>
              <p:cNvPr id="12" name="Овал 34">
                <a:extLst>
                  <a:ext uri="{FF2B5EF4-FFF2-40B4-BE49-F238E27FC236}">
                    <a16:creationId xmlns:a16="http://schemas.microsoft.com/office/drawing/2014/main" xmlns="" id="{F4F3E995-76C9-9663-6869-62717F267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1644" y="2077686"/>
                <a:ext cx="2728852" cy="2728853"/>
              </a:xfrm>
              <a:prstGeom prst="ellipse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DBAFCF08-789B-8134-C3DE-008790BD3803}"/>
                </a:ext>
              </a:extLst>
            </p:cNvPr>
            <p:cNvSpPr/>
            <p:nvPr/>
          </p:nvSpPr>
          <p:spPr>
            <a:xfrm>
              <a:off x="6119011" y="1176731"/>
              <a:ext cx="5629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3B3838"/>
                  </a:solidFill>
                  <a:sym typeface="+mn-lt"/>
                </a:rPr>
                <a:t>МКД</a:t>
              </a:r>
              <a:endParaRPr lang="ru-RU" sz="1400" b="1" dirty="0">
                <a:solidFill>
                  <a:srgbClr val="3B3838"/>
                </a:solidFill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69BB3FCB-EBBC-CE56-30A4-531058D50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5504" y="803666"/>
              <a:ext cx="581528" cy="625366"/>
            </a:xfrm>
            <a:prstGeom prst="rect">
              <a:avLst/>
            </a:prstGeom>
          </p:spPr>
        </p:pic>
        <p:sp>
          <p:nvSpPr>
            <p:cNvPr id="20" name="Заголовок 3">
              <a:extLst>
                <a:ext uri="{FF2B5EF4-FFF2-40B4-BE49-F238E27FC236}">
                  <a16:creationId xmlns:a16="http://schemas.microsoft.com/office/drawing/2014/main" xmlns="" id="{AA34DE0D-AE5F-8E18-3788-726170A810DF}"/>
                </a:ext>
              </a:extLst>
            </p:cNvPr>
            <p:cNvSpPr txBox="1">
              <a:spLocks/>
            </p:cNvSpPr>
            <p:nvPr/>
          </p:nvSpPr>
          <p:spPr>
            <a:xfrm>
              <a:off x="8987578" y="1684237"/>
              <a:ext cx="2088859" cy="301235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r>
                <a:rPr lang="ru-RU" sz="2000" b="1" dirty="0">
                  <a:latin typeface="Arial Black" panose="020B0A04020102020204" pitchFamily="34" charset="0"/>
                </a:rPr>
                <a:t>155,3</a:t>
              </a:r>
              <a:r>
                <a:rPr lang="en-US" sz="2000" b="1" dirty="0">
                  <a:latin typeface="Arial Black" panose="020B0A04020102020204" pitchFamily="34" charset="0"/>
                </a:rPr>
                <a:t> </a:t>
              </a:r>
              <a:r>
                <a:rPr lang="ru-RU" b="1" dirty="0"/>
                <a:t>ТЫС.КВ.М</a:t>
              </a:r>
            </a:p>
          </p:txBody>
        </p:sp>
        <p:sp>
          <p:nvSpPr>
            <p:cNvPr id="35" name="Заголовок 3">
              <a:extLst>
                <a:ext uri="{FF2B5EF4-FFF2-40B4-BE49-F238E27FC236}">
                  <a16:creationId xmlns:a16="http://schemas.microsoft.com/office/drawing/2014/main" xmlns="" id="{4800DF46-1B3A-2FB6-DAC7-C965872BB030}"/>
                </a:ext>
              </a:extLst>
            </p:cNvPr>
            <p:cNvSpPr txBox="1">
              <a:spLocks/>
            </p:cNvSpPr>
            <p:nvPr/>
          </p:nvSpPr>
          <p:spPr>
            <a:xfrm>
              <a:off x="5367158" y="1680655"/>
              <a:ext cx="2088859" cy="301235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pPr algn="l"/>
              <a:r>
                <a:rPr lang="ru-RU" sz="2000" b="1" dirty="0">
                  <a:latin typeface="Arial Black" panose="020B0A04020102020204" pitchFamily="34" charset="0"/>
                </a:rPr>
                <a:t>92,6</a:t>
              </a:r>
              <a:r>
                <a:rPr lang="en-US" sz="2400" b="1" dirty="0">
                  <a:latin typeface="Arial Black" panose="020B0A04020102020204" pitchFamily="34" charset="0"/>
                </a:rPr>
                <a:t> </a:t>
              </a:r>
              <a:r>
                <a:rPr lang="ru-RU" b="1" dirty="0"/>
                <a:t>ТЫС.КВ.М</a:t>
              </a:r>
            </a:p>
          </p:txBody>
        </p:sp>
        <p:sp>
          <p:nvSpPr>
            <p:cNvPr id="37" name="Часть круга 36">
              <a:extLst>
                <a:ext uri="{FF2B5EF4-FFF2-40B4-BE49-F238E27FC236}">
                  <a16:creationId xmlns:a16="http://schemas.microsoft.com/office/drawing/2014/main" xmlns="" id="{8C2C0019-1C35-593A-646A-CA10A20309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2598" y="828826"/>
              <a:ext cx="1927502" cy="1915176"/>
            </a:xfrm>
            <a:prstGeom prst="pie">
              <a:avLst>
                <a:gd name="adj1" fmla="val 9374453"/>
                <a:gd name="adj2" fmla="val 16200000"/>
              </a:avLst>
            </a:prstGeom>
            <a:solidFill>
              <a:srgbClr val="9EAF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BF9AFFE4-9E7B-27DD-4247-E37ACF49E9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8208" y="1080616"/>
              <a:ext cx="1332000" cy="13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Заголовок 3">
              <a:extLst>
                <a:ext uri="{FF2B5EF4-FFF2-40B4-BE49-F238E27FC236}">
                  <a16:creationId xmlns:a16="http://schemas.microsoft.com/office/drawing/2014/main" xmlns="" id="{A0A9FE97-ECCA-EA64-2BC1-ABE3D9FA551C}"/>
                </a:ext>
              </a:extLst>
            </p:cNvPr>
            <p:cNvSpPr txBox="1">
              <a:spLocks/>
            </p:cNvSpPr>
            <p:nvPr/>
          </p:nvSpPr>
          <p:spPr>
            <a:xfrm>
              <a:off x="7083489" y="1709054"/>
              <a:ext cx="2088859" cy="301235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pPr algn="ctr"/>
              <a:r>
                <a:rPr lang="ru-RU" sz="2400" b="1" dirty="0">
                  <a:latin typeface="Arial Black" panose="020B0A04020102020204" pitchFamily="34" charset="0"/>
                </a:rPr>
                <a:t>248</a:t>
              </a:r>
              <a:r>
                <a:rPr lang="en-US" sz="2400" b="1" dirty="0">
                  <a:latin typeface="Arial Black" panose="020B0A04020102020204" pitchFamily="34" charset="0"/>
                </a:rPr>
                <a:t> </a:t>
              </a:r>
              <a:endParaRPr lang="ru-RU" sz="2400" b="1" dirty="0">
                <a:latin typeface="Arial Black" panose="020B0A04020102020204" pitchFamily="34" charset="0"/>
              </a:endParaRPr>
            </a:p>
            <a:p>
              <a:pPr algn="ctr"/>
              <a:r>
                <a:rPr lang="ru-RU" b="1" dirty="0"/>
                <a:t>ТЫС.КВ.М</a:t>
              </a:r>
            </a:p>
          </p:txBody>
        </p:sp>
      </p:grpSp>
      <p:pic>
        <p:nvPicPr>
          <p:cNvPr id="51" name="object 15">
            <a:extLst>
              <a:ext uri="{FF2B5EF4-FFF2-40B4-BE49-F238E27FC236}">
                <a16:creationId xmlns:a16="http://schemas.microsoft.com/office/drawing/2014/main" xmlns="" id="{60652FA6-24DF-443B-A2CF-ECDBECE4B527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55" name="object 16">
            <a:extLst>
              <a:ext uri="{FF2B5EF4-FFF2-40B4-BE49-F238E27FC236}">
                <a16:creationId xmlns:a16="http://schemas.microsoft.com/office/drawing/2014/main" xmlns="" id="{F542656B-45E9-46C1-8706-68E6608AE5F6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D177D25-6D61-49AD-952E-99F8DA040F6E}"/>
              </a:ext>
            </a:extLst>
          </p:cNvPr>
          <p:cNvGrpSpPr/>
          <p:nvPr/>
        </p:nvGrpSpPr>
        <p:grpSpPr>
          <a:xfrm>
            <a:off x="6108428" y="4534057"/>
            <a:ext cx="4061821" cy="2209911"/>
            <a:chOff x="3550793" y="7653466"/>
            <a:chExt cx="4061821" cy="220991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720FB69-B89E-47C1-8077-883DC8A992FA}"/>
                </a:ext>
              </a:extLst>
            </p:cNvPr>
            <p:cNvSpPr txBox="1"/>
            <p:nvPr/>
          </p:nvSpPr>
          <p:spPr bwMode="auto">
            <a:xfrm>
              <a:off x="5802612" y="8074178"/>
              <a:ext cx="1157496" cy="417807"/>
            </a:xfrm>
            <a:prstGeom prst="rect">
              <a:avLst/>
            </a:prstGeom>
            <a:noFill/>
          </p:spPr>
          <p:txBody>
            <a:bodyPr vertOverflow="overflow" horzOverflow="overflow" vert="horz" wrap="non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  <a:ea typeface="Arial Black"/>
                  <a:cs typeface="Arial Black"/>
                </a:rPr>
                <a:t>1</a:t>
              </a:r>
              <a:r>
                <a:rPr lang="ru-RU"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  <a:ea typeface="Arial Black"/>
                  <a:cs typeface="Arial Black"/>
                </a:rPr>
                <a:t>8</a:t>
              </a:r>
              <a:r>
                <a:rPr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  <a:ea typeface="Arial Black"/>
                  <a:cs typeface="Arial Black"/>
                </a:rPr>
                <a:t> </a:t>
              </a:r>
              <a:r>
                <a:rPr sz="16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 Light"/>
                  <a:cs typeface="Calibri Light"/>
                </a:rPr>
                <a:t>домов</a:t>
              </a:r>
              <a:endParaRPr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Arial Black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1680617D-C22D-406B-AEE1-55CF08BA86F9}"/>
                </a:ext>
              </a:extLst>
            </p:cNvPr>
            <p:cNvSpPr txBox="1"/>
            <p:nvPr/>
          </p:nvSpPr>
          <p:spPr bwMode="auto">
            <a:xfrm>
              <a:off x="5797822" y="8478081"/>
              <a:ext cx="1814792" cy="342786"/>
            </a:xfrm>
            <a:prstGeom prst="rect">
              <a:avLst/>
            </a:prstGeom>
            <a:noFill/>
          </p:spPr>
          <p:txBody>
            <a:bodyPr vertOverflow="overflow" horzOverflow="overflow" vert="horz" wrap="non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 Light"/>
                  <a:cs typeface="Calibri Light"/>
                </a:rPr>
                <a:t>1</a:t>
              </a: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 Light"/>
                  <a:cs typeface="Calibri Light"/>
                </a:rPr>
                <a:t> 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 Light"/>
                  <a:cs typeface="Calibri Light"/>
                </a:rPr>
                <a:t>этап программы</a:t>
              </a:r>
              <a:endParaRPr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 Light"/>
              </a:endParaRP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65530946-AA67-423C-99EA-02D7CE14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877069" y="7765311"/>
              <a:ext cx="635271" cy="608701"/>
            </a:xfrm>
            <a:prstGeom prst="rect">
              <a:avLst/>
            </a:prstGeom>
          </p:spPr>
        </p:pic>
        <p:cxnSp>
          <p:nvCxnSpPr>
            <p:cNvPr id="89" name="直接连接符 68">
              <a:extLst>
                <a:ext uri="{FF2B5EF4-FFF2-40B4-BE49-F238E27FC236}">
                  <a16:creationId xmlns:a16="http://schemas.microsoft.com/office/drawing/2014/main" xmlns="" id="{EC5628B1-2D32-48F5-82E0-B2AA1617E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1635" y="8451255"/>
              <a:ext cx="2000705" cy="2247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ADC2F68B-C605-444A-B106-DE306785ADC4}"/>
                </a:ext>
              </a:extLst>
            </p:cNvPr>
            <p:cNvGrpSpPr/>
            <p:nvPr/>
          </p:nvGrpSpPr>
          <p:grpSpPr>
            <a:xfrm>
              <a:off x="3550793" y="7653466"/>
              <a:ext cx="2209911" cy="2209911"/>
              <a:chOff x="3550793" y="7653466"/>
              <a:chExt cx="2209911" cy="2209911"/>
            </a:xfrm>
          </p:grpSpPr>
          <p:grpSp>
            <p:nvGrpSpPr>
              <p:cNvPr id="112" name="组合 87">
                <a:extLst>
                  <a:ext uri="{FF2B5EF4-FFF2-40B4-BE49-F238E27FC236}">
                    <a16:creationId xmlns:a16="http://schemas.microsoft.com/office/drawing/2014/main" xmlns="" id="{CD5BFE94-B138-4321-8AA3-2468BB7A3C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50793" y="7653466"/>
                <a:ext cx="2209911" cy="220991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15" name="同心圆 89">
                  <a:extLst>
                    <a:ext uri="{FF2B5EF4-FFF2-40B4-BE49-F238E27FC236}">
                      <a16:creationId xmlns:a16="http://schemas.microsoft.com/office/drawing/2014/main" xmlns="" id="{6626C526-16C5-4B63-B82D-F08BC02A039B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  <p:sp>
              <p:nvSpPr>
                <p:cNvPr id="116" name="椭圆 90">
                  <a:extLst>
                    <a:ext uri="{FF2B5EF4-FFF2-40B4-BE49-F238E27FC236}">
                      <a16:creationId xmlns:a16="http://schemas.microsoft.com/office/drawing/2014/main" xmlns="" id="{77BE7BF8-DBAB-4A53-87BE-119820469F37}"/>
                    </a:ext>
                  </a:extLst>
                </p:cNvPr>
                <p:cNvSpPr/>
                <p:nvPr/>
              </p:nvSpPr>
              <p:spPr>
                <a:xfrm>
                  <a:off x="392110" y="760413"/>
                  <a:ext cx="3825873" cy="38258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</p:grpSp>
          <p:sp>
            <p:nvSpPr>
              <p:cNvPr id="114" name="Овал 34">
                <a:extLst>
                  <a:ext uri="{FF2B5EF4-FFF2-40B4-BE49-F238E27FC236}">
                    <a16:creationId xmlns:a16="http://schemas.microsoft.com/office/drawing/2014/main" xmlns="" id="{A9BC7AD9-0D65-4CBA-A866-3C4796191A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1664" y="7764125"/>
                <a:ext cx="1994220" cy="1994220"/>
              </a:xfrm>
              <a:prstGeom prst="ellipse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09" name="Часть круга 108">
              <a:extLst>
                <a:ext uri="{FF2B5EF4-FFF2-40B4-BE49-F238E27FC236}">
                  <a16:creationId xmlns:a16="http://schemas.microsoft.com/office/drawing/2014/main" xmlns="" id="{305DD438-2D1E-44B7-BA36-72BA929F69B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68499" y="7764125"/>
              <a:ext cx="1961580" cy="2035015"/>
            </a:xfrm>
            <a:prstGeom prst="pie">
              <a:avLst>
                <a:gd name="adj1" fmla="val 11374770"/>
                <a:gd name="adj2" fmla="val 16200000"/>
              </a:avLst>
            </a:prstGeom>
            <a:solidFill>
              <a:srgbClr val="9EAF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xmlns="" id="{3B3295F3-3156-4B82-A337-E68210B69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6055" y="7873046"/>
              <a:ext cx="1780751" cy="17807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Заголовок 3">
              <a:extLst>
                <a:ext uri="{FF2B5EF4-FFF2-40B4-BE49-F238E27FC236}">
                  <a16:creationId xmlns:a16="http://schemas.microsoft.com/office/drawing/2014/main" xmlns="" id="{B59BA33B-A5AC-493A-B36A-40160E54CF6C}"/>
                </a:ext>
              </a:extLst>
            </p:cNvPr>
            <p:cNvSpPr txBox="1">
              <a:spLocks/>
            </p:cNvSpPr>
            <p:nvPr/>
          </p:nvSpPr>
          <p:spPr>
            <a:xfrm>
              <a:off x="3584344" y="8451255"/>
              <a:ext cx="2088859" cy="704436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pPr algn="ctr"/>
              <a:r>
                <a:rPr lang="ru-RU" sz="2400" b="1" dirty="0">
                  <a:latin typeface="Arial Black" panose="020B0A04020102020204" pitchFamily="34" charset="0"/>
                </a:rPr>
                <a:t>85</a:t>
              </a:r>
              <a:r>
                <a:rPr lang="en-US" sz="2400" b="1" dirty="0">
                  <a:latin typeface="Arial Black" panose="020B0A04020102020204" pitchFamily="34" charset="0"/>
                </a:rPr>
                <a:t> </a:t>
              </a:r>
              <a:endParaRPr lang="ru-RU" sz="2400" b="1" dirty="0">
                <a:latin typeface="Arial Black" panose="020B0A04020102020204" pitchFamily="34" charset="0"/>
              </a:endParaRPr>
            </a:p>
            <a:p>
              <a:pPr algn="ctr"/>
              <a:r>
                <a:rPr lang="ru-RU" b="1" dirty="0"/>
                <a:t>аварийных многоквартирных домов</a:t>
              </a:r>
            </a:p>
          </p:txBody>
        </p:sp>
      </p:grp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8FAE6E2C-6851-41BA-985F-CBA06E72114C}"/>
              </a:ext>
            </a:extLst>
          </p:cNvPr>
          <p:cNvSpPr/>
          <p:nvPr/>
        </p:nvSpPr>
        <p:spPr>
          <a:xfrm>
            <a:off x="3780667" y="4744493"/>
            <a:ext cx="23671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2025 </a:t>
            </a:r>
            <a:r>
              <a:rPr lang="ru-RU" b="1" dirty="0">
                <a:solidFill>
                  <a:srgbClr val="002060"/>
                </a:solidFill>
              </a:rPr>
              <a:t>ПЛАН, переселение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xmlns="" id="{70AD62CC-50E4-41FC-B3AD-2456201682EC}"/>
              </a:ext>
            </a:extLst>
          </p:cNvPr>
          <p:cNvSpPr/>
          <p:nvPr/>
        </p:nvSpPr>
        <p:spPr>
          <a:xfrm>
            <a:off x="4108809" y="6146587"/>
            <a:ext cx="3549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3838"/>
                </a:solidFill>
              </a:rPr>
              <a:t>НОВАЯ ПРОГРАММА </a:t>
            </a:r>
          </a:p>
        </p:txBody>
      </p:sp>
      <p:sp>
        <p:nvSpPr>
          <p:cNvPr id="66" name="Заголовок 3">
            <a:extLst>
              <a:ext uri="{FF2B5EF4-FFF2-40B4-BE49-F238E27FC236}">
                <a16:creationId xmlns:a16="http://schemas.microsoft.com/office/drawing/2014/main" xmlns="" id="{B5267158-85E3-9242-0FD9-78A5A9ADCCCC}"/>
              </a:ext>
            </a:extLst>
          </p:cNvPr>
          <p:cNvSpPr txBox="1">
            <a:spLocks/>
          </p:cNvSpPr>
          <p:nvPr/>
        </p:nvSpPr>
        <p:spPr>
          <a:xfrm>
            <a:off x="2874684" y="3659701"/>
            <a:ext cx="2346681" cy="713715"/>
          </a:xfrm>
          <a:prstGeom prst="rect">
            <a:avLst/>
          </a:prstGeom>
          <a:noFill/>
        </p:spPr>
        <p:txBody>
          <a:bodyPr vert="horz" lIns="91440" tIns="45720" rIns="9144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ПЕРЕСЕЛЕНИЕ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ИЗ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АВАРИЙНОГО ЖИЛЬЯ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Заголовок 3">
            <a:extLst>
              <a:ext uri="{FF2B5EF4-FFF2-40B4-BE49-F238E27FC236}">
                <a16:creationId xmlns:a16="http://schemas.microsoft.com/office/drawing/2014/main" xmlns="" id="{B5267158-85E3-9242-0FD9-78A5A9ADCCCC}"/>
              </a:ext>
            </a:extLst>
          </p:cNvPr>
          <p:cNvSpPr txBox="1">
            <a:spLocks/>
          </p:cNvSpPr>
          <p:nvPr/>
        </p:nvSpPr>
        <p:spPr>
          <a:xfrm>
            <a:off x="2905355" y="2490372"/>
            <a:ext cx="2346681" cy="979016"/>
          </a:xfrm>
          <a:prstGeom prst="rect">
            <a:avLst/>
          </a:prstGeom>
          <a:noFill/>
        </p:spPr>
        <p:txBody>
          <a:bodyPr vert="horz" lIns="91440" tIns="45720" rIns="91440" bIns="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КАПИТАЛЬНЫЙ РЕМОНТ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МКД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9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5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: шеврон 66">
            <a:extLst>
              <a:ext uri="{FF2B5EF4-FFF2-40B4-BE49-F238E27FC236}">
                <a16:creationId xmlns:a16="http://schemas.microsoft.com/office/drawing/2014/main" xmlns="" id="{0FFEE44C-B10A-497D-BFFE-5D914DCEDEEC}"/>
              </a:ext>
            </a:extLst>
          </p:cNvPr>
          <p:cNvSpPr/>
          <p:nvPr/>
        </p:nvSpPr>
        <p:spPr bwMode="auto">
          <a:xfrm>
            <a:off x="4490480" y="0"/>
            <a:ext cx="7581557" cy="6874401"/>
          </a:xfrm>
          <a:prstGeom prst="chevron">
            <a:avLst>
              <a:gd name="adj" fmla="val 1079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11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08" y="0"/>
            <a:ext cx="6083344" cy="3814512"/>
          </a:xfrm>
          <a:prstGeom prst="rect">
            <a:avLst/>
          </a:prstGeom>
        </p:spPr>
      </p:pic>
      <p:pic>
        <p:nvPicPr>
          <p:cNvPr id="15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t="15278" r="1875" b="11944"/>
          <a:stretch/>
        </p:blipFill>
        <p:spPr bwMode="auto">
          <a:xfrm>
            <a:off x="1684846" y="3832904"/>
            <a:ext cx="5084996" cy="29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0588140A-5D44-C317-4A91-030E56667533}"/>
              </a:ext>
            </a:extLst>
          </p:cNvPr>
          <p:cNvSpPr/>
          <p:nvPr/>
        </p:nvSpPr>
        <p:spPr>
          <a:xfrm>
            <a:off x="1841022" y="-5087"/>
            <a:ext cx="1146860" cy="6872456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xmlns="" id="{AD741F77-4D4B-C0AF-6C2B-FB30F2ED9C3E}"/>
              </a:ext>
            </a:extLst>
          </p:cNvPr>
          <p:cNvSpPr/>
          <p:nvPr/>
        </p:nvSpPr>
        <p:spPr>
          <a:xfrm>
            <a:off x="0" y="0"/>
            <a:ext cx="2655132" cy="6858000"/>
          </a:xfrm>
          <a:prstGeom prst="homePlate">
            <a:avLst>
              <a:gd name="adj" fmla="val 2479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7774D8B-77E8-F0C9-AA97-BCDCDC8EEC6D}"/>
              </a:ext>
            </a:extLst>
          </p:cNvPr>
          <p:cNvSpPr txBox="1">
            <a:spLocks/>
          </p:cNvSpPr>
          <p:nvPr/>
        </p:nvSpPr>
        <p:spPr>
          <a:xfrm>
            <a:off x="57502" y="2801161"/>
            <a:ext cx="2433517" cy="1877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КОМПЛЕКСНОЕ РАЗВИТИЕ ТЕРРИТОРИЙ</a:t>
            </a:r>
          </a:p>
        </p:txBody>
      </p:sp>
      <p:pic>
        <p:nvPicPr>
          <p:cNvPr id="122" name="object 15">
            <a:extLst>
              <a:ext uri="{FF2B5EF4-FFF2-40B4-BE49-F238E27FC236}">
                <a16:creationId xmlns:a16="http://schemas.microsoft.com/office/drawing/2014/main" xmlns="" id="{0A97CF26-C9FC-4B6A-BE3B-A7B587C7875C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123" name="object 16">
            <a:extLst>
              <a:ext uri="{FF2B5EF4-FFF2-40B4-BE49-F238E27FC236}">
                <a16:creationId xmlns:a16="http://schemas.microsoft.com/office/drawing/2014/main" xmlns="" id="{9BC17577-9817-4B8C-921F-A54271DE9183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80097"/>
              </p:ext>
            </p:extLst>
          </p:nvPr>
        </p:nvGraphicFramePr>
        <p:xfrm>
          <a:off x="6107289" y="24258"/>
          <a:ext cx="5288945" cy="68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07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ПРОЕКТЫ</a:t>
                      </a:r>
                      <a:r>
                        <a:rPr lang="ru-RU" sz="1400" baseline="0" dirty="0"/>
                        <a:t> КРТ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6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Адрес, площадь участка,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Градостроительный потенциал</a:t>
                      </a:r>
                      <a:r>
                        <a:rPr lang="ru-RU" sz="1200" b="1" dirty="0"/>
                        <a:t>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48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Воронина-Огарева-Московская, 3,2</a:t>
                      </a:r>
                      <a:r>
                        <a:rPr lang="ru-RU" sz="1200" b="1" baseline="0" dirty="0" smtClean="0"/>
                        <a:t> га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31 тыс</a:t>
                      </a:r>
                      <a:r>
                        <a:rPr lang="ru-RU" sz="1200" b="1" baseline="0" dirty="0" smtClean="0"/>
                        <a:t>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</a:t>
                      </a:r>
                      <a:r>
                        <a:rPr lang="ru-RU" sz="1200" b="1" baseline="0" dirty="0" smtClean="0"/>
                        <a:t> Телевизионная, 3,6 га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35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</a:t>
                      </a:r>
                      <a:r>
                        <a:rPr lang="ru-RU" sz="1200" b="1" baseline="0" dirty="0" smtClean="0"/>
                        <a:t>Беляева-Знаменская, 2 га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</a:t>
                      </a:r>
                      <a:r>
                        <a:rPr lang="ru-RU" sz="1200" b="1" baseline="0" dirty="0" smtClean="0"/>
                        <a:t>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Никитина-Энгельса, 2,4 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с. </a:t>
                      </a:r>
                      <a:r>
                        <a:rPr lang="ru-RU" sz="1200" b="1" dirty="0" err="1" smtClean="0"/>
                        <a:t>Некрасово</a:t>
                      </a:r>
                      <a:r>
                        <a:rPr lang="ru-RU" sz="1200" b="1" dirty="0" smtClean="0"/>
                        <a:t>,</a:t>
                      </a:r>
                      <a:r>
                        <a:rPr lang="ru-RU" sz="1200" b="1" baseline="0" dirty="0" smtClean="0"/>
                        <a:t> 21 га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144</a:t>
                      </a:r>
                      <a:r>
                        <a:rPr lang="ru-RU" sz="1200" b="1" baseline="0" dirty="0" smtClean="0"/>
                        <a:t>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с. </a:t>
                      </a:r>
                      <a:r>
                        <a:rPr lang="ru-RU" sz="1200" b="1" dirty="0" err="1" smtClean="0"/>
                        <a:t>Некрасово</a:t>
                      </a:r>
                      <a:r>
                        <a:rPr lang="ru-RU" sz="1200" b="1" dirty="0" smtClean="0"/>
                        <a:t>, 156,9</a:t>
                      </a:r>
                      <a:r>
                        <a:rPr lang="ru-RU" sz="1200" b="1" baseline="0" dirty="0" smtClean="0"/>
                        <a:t> га 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1085,8 тыс.</a:t>
                      </a:r>
                      <a:r>
                        <a:rPr lang="ru-RU" sz="1200" b="1" baseline="0" dirty="0" smtClean="0"/>
                        <a:t>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д. </a:t>
                      </a:r>
                      <a:r>
                        <a:rPr lang="ru-RU" sz="1200" b="1" dirty="0" err="1" smtClean="0"/>
                        <a:t>Пучково</a:t>
                      </a:r>
                      <a:r>
                        <a:rPr lang="ru-RU" sz="1200" b="1" dirty="0" smtClean="0"/>
                        <a:t>,</a:t>
                      </a:r>
                      <a:r>
                        <a:rPr lang="ru-RU" sz="1200" b="1" baseline="0" dirty="0" smtClean="0"/>
                        <a:t> 39,9 га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383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Калужского</a:t>
                      </a:r>
                      <a:r>
                        <a:rPr lang="ru-RU" sz="1200" b="1" baseline="0" dirty="0" smtClean="0"/>
                        <a:t> ополчения, 11,1 га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74 тыс. кв. м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Новая, 19 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114 тыс. кв. м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Небесная, </a:t>
                      </a:r>
                      <a:r>
                        <a:rPr lang="ru-RU" sz="1200" b="1" baseline="0" dirty="0" smtClean="0"/>
                        <a:t>7</a:t>
                      </a:r>
                      <a:r>
                        <a:rPr lang="ru-RU" sz="1200" b="1" dirty="0" smtClean="0"/>
                        <a:t>,9 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106 тыс. кв.</a:t>
                      </a:r>
                      <a:r>
                        <a:rPr lang="ru-RU" sz="1200" b="1" baseline="0" dirty="0" smtClean="0"/>
                        <a:t> м</a:t>
                      </a:r>
                      <a:endParaRPr lang="ru-RU" sz="12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Тепличная,</a:t>
                      </a:r>
                      <a:r>
                        <a:rPr lang="ru-RU" sz="1200" b="1" baseline="0" dirty="0" smtClean="0"/>
                        <a:t> 36,8 га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340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ул</a:t>
                      </a:r>
                      <a:r>
                        <a:rPr lang="ru-RU" sz="1200" b="1" dirty="0" smtClean="0"/>
                        <a:t>. </a:t>
                      </a:r>
                      <a:r>
                        <a:rPr lang="ru-RU" sz="1200" b="1" dirty="0" err="1" smtClean="0"/>
                        <a:t>Краснопивцева</a:t>
                      </a:r>
                      <a:r>
                        <a:rPr lang="ru-RU" sz="1200" b="1" dirty="0"/>
                        <a:t>,</a:t>
                      </a:r>
                      <a:r>
                        <a:rPr lang="ru-RU" sz="1200" b="1" baseline="0" dirty="0"/>
                        <a:t> 3 </a:t>
                      </a:r>
                      <a:r>
                        <a:rPr lang="ru-RU" sz="1200" b="1" baseline="0" dirty="0" smtClean="0"/>
                        <a:t>га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70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5823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40-летия Октября, 16,4 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157,4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ул</a:t>
                      </a:r>
                      <a:r>
                        <a:rPr lang="ru-RU" sz="1200" b="1" dirty="0" smtClean="0"/>
                        <a:t>. Молодежная</a:t>
                      </a:r>
                      <a:r>
                        <a:rPr lang="ru-RU" sz="1200" b="1" dirty="0"/>
                        <a:t>,</a:t>
                      </a:r>
                      <a:r>
                        <a:rPr lang="ru-RU" sz="1200" b="1" baseline="0" dirty="0"/>
                        <a:t> 5,9 га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57</a:t>
                      </a:r>
                      <a:r>
                        <a:rPr lang="ru-RU" sz="1200" b="1" baseline="0" dirty="0" smtClean="0"/>
                        <a:t> тыс. кв. м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8671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ул. Осенняя, 11,6 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111,4</a:t>
                      </a:r>
                      <a:r>
                        <a:rPr lang="ru-RU" sz="1200" b="1" baseline="0" dirty="0" smtClean="0"/>
                        <a:t> тыс. кв. м</a:t>
                      </a:r>
                      <a:endParaRPr lang="ru-RU" sz="12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13C489-BACE-DB45-0726-283C18E190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774"/>
          <a:stretch/>
        </p:blipFill>
        <p:spPr>
          <a:xfrm>
            <a:off x="11322756" y="5799"/>
            <a:ext cx="873929" cy="68464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3DD596-080D-15E0-C000-7DA98B22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F146C1C-1796-4248-AEB2-79472C711C66}"/>
              </a:ext>
            </a:extLst>
          </p:cNvPr>
          <p:cNvGrpSpPr/>
          <p:nvPr/>
        </p:nvGrpSpPr>
        <p:grpSpPr>
          <a:xfrm>
            <a:off x="2413553" y="0"/>
            <a:ext cx="4215406" cy="6858749"/>
            <a:chOff x="2515153" y="0"/>
            <a:chExt cx="4215406" cy="6858749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B4E0819B-5447-536B-CBC3-9D8432CFE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7" t="4757" r="99" b="4121"/>
            <a:stretch/>
          </p:blipFill>
          <p:spPr>
            <a:xfrm>
              <a:off x="2537097" y="2093992"/>
              <a:ext cx="4193462" cy="2406457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3B04F44A-BA1E-A39D-2342-365794FDD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" t="1653" r="4429" b="7965"/>
            <a:stretch/>
          </p:blipFill>
          <p:spPr>
            <a:xfrm>
              <a:off x="2543096" y="0"/>
              <a:ext cx="4182251" cy="2162242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xmlns="" id="{B6AD3F9E-821F-4528-5692-2D0E43B6C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81" r="24469" b="6572"/>
            <a:stretch/>
          </p:blipFill>
          <p:spPr>
            <a:xfrm>
              <a:off x="2515153" y="4497172"/>
              <a:ext cx="4212908" cy="2361577"/>
            </a:xfrm>
            <a:prstGeom prst="rect">
              <a:avLst/>
            </a:prstGeom>
          </p:spPr>
        </p:pic>
      </p:grpSp>
      <p:sp>
        <p:nvSpPr>
          <p:cNvPr id="48" name="Стрелка: шеврон 47">
            <a:extLst>
              <a:ext uri="{FF2B5EF4-FFF2-40B4-BE49-F238E27FC236}">
                <a16:creationId xmlns:a16="http://schemas.microsoft.com/office/drawing/2014/main" xmlns="" id="{D2B8CB30-00B6-1945-7974-A17FF71D0F05}"/>
              </a:ext>
            </a:extLst>
          </p:cNvPr>
          <p:cNvSpPr/>
          <p:nvPr/>
        </p:nvSpPr>
        <p:spPr>
          <a:xfrm>
            <a:off x="5799770" y="20585"/>
            <a:ext cx="698812" cy="6872456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шеврон 52">
            <a:extLst>
              <a:ext uri="{FF2B5EF4-FFF2-40B4-BE49-F238E27FC236}">
                <a16:creationId xmlns:a16="http://schemas.microsoft.com/office/drawing/2014/main" xmlns="" id="{B26F4212-6486-C3A8-C78F-221058948D4A}"/>
              </a:ext>
            </a:extLst>
          </p:cNvPr>
          <p:cNvSpPr/>
          <p:nvPr/>
        </p:nvSpPr>
        <p:spPr>
          <a:xfrm>
            <a:off x="5948862" y="-1"/>
            <a:ext cx="1393199" cy="6872455"/>
          </a:xfrm>
          <a:prstGeom prst="chevron">
            <a:avLst>
              <a:gd name="adj" fmla="val 46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D8298DC2-7FBB-D41B-911C-3B4250C6AD17}"/>
              </a:ext>
            </a:extLst>
          </p:cNvPr>
          <p:cNvSpPr/>
          <p:nvPr/>
        </p:nvSpPr>
        <p:spPr>
          <a:xfrm>
            <a:off x="1812118" y="0"/>
            <a:ext cx="1393199" cy="6858000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xmlns="" id="{2DAFCE69-2DB7-92B3-F18B-BBE66F66E066}"/>
              </a:ext>
            </a:extLst>
          </p:cNvPr>
          <p:cNvSpPr/>
          <p:nvPr/>
        </p:nvSpPr>
        <p:spPr>
          <a:xfrm>
            <a:off x="0" y="0"/>
            <a:ext cx="2677212" cy="6858000"/>
          </a:xfrm>
          <a:prstGeom prst="homePlate">
            <a:avLst>
              <a:gd name="adj" fmla="val 2479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7F4E1015-EAD8-6AA9-7D2B-536E32A8534E}"/>
              </a:ext>
            </a:extLst>
          </p:cNvPr>
          <p:cNvSpPr txBox="1">
            <a:spLocks/>
          </p:cNvSpPr>
          <p:nvPr/>
        </p:nvSpPr>
        <p:spPr>
          <a:xfrm>
            <a:off x="261216" y="2863733"/>
            <a:ext cx="2154780" cy="1118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СОХРАНЕНИЕ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ОКН</a:t>
            </a:r>
          </a:p>
          <a:p>
            <a:pPr algn="ctr"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25EF1E-3540-835F-0FD1-8EF6BE9CE7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774"/>
          <a:stretch/>
        </p:blipFill>
        <p:spPr>
          <a:xfrm>
            <a:off x="11315137" y="0"/>
            <a:ext cx="885621" cy="6846401"/>
          </a:xfrm>
          <a:prstGeom prst="rect">
            <a:avLst/>
          </a:prstGeom>
        </p:spPr>
      </p:pic>
      <p:sp>
        <p:nvSpPr>
          <p:cNvPr id="50" name="Заголовок 3">
            <a:extLst>
              <a:ext uri="{FF2B5EF4-FFF2-40B4-BE49-F238E27FC236}">
                <a16:creationId xmlns:a16="http://schemas.microsoft.com/office/drawing/2014/main" xmlns="" id="{96970180-BBB2-09D2-1279-835D2B5CDD8E}"/>
              </a:ext>
            </a:extLst>
          </p:cNvPr>
          <p:cNvSpPr txBox="1">
            <a:spLocks/>
          </p:cNvSpPr>
          <p:nvPr/>
        </p:nvSpPr>
        <p:spPr>
          <a:xfrm>
            <a:off x="6441177" y="297102"/>
            <a:ext cx="5118034" cy="804312"/>
          </a:xfrm>
          <a:prstGeom prst="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ОКН ПЕРЕДАНЫ ИНВЕСТОРАМ ДЛЯ РЕСТАВРАЦИИ:</a:t>
            </a:r>
          </a:p>
          <a:p>
            <a:pPr algn="l">
              <a:lnSpc>
                <a:spcPct val="100000"/>
              </a:lnSpc>
            </a:pPr>
            <a:endParaRPr lang="ru-RU" sz="1800" dirty="0">
              <a:solidFill>
                <a:srgbClr val="425A89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7" name="object 15">
            <a:extLst>
              <a:ext uri="{FF2B5EF4-FFF2-40B4-BE49-F238E27FC236}">
                <a16:creationId xmlns:a16="http://schemas.microsoft.com/office/drawing/2014/main" xmlns="" id="{8E576368-13A3-436C-8108-484754C12E4F}"/>
              </a:ext>
            </a:extLst>
          </p:cNvPr>
          <p:cNvPicPr/>
          <p:nvPr/>
        </p:nvPicPr>
        <p:blipFill>
          <a:blip r:embed="rId8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60" name="object 16">
            <a:extLst>
              <a:ext uri="{FF2B5EF4-FFF2-40B4-BE49-F238E27FC236}">
                <a16:creationId xmlns:a16="http://schemas.microsoft.com/office/drawing/2014/main" xmlns="" id="{212E0240-A03F-4863-B789-74BC2D4001CE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6304616C-D7CE-44A7-A1C3-7AE533FDEEEB}"/>
              </a:ext>
            </a:extLst>
          </p:cNvPr>
          <p:cNvGrpSpPr/>
          <p:nvPr/>
        </p:nvGrpSpPr>
        <p:grpSpPr>
          <a:xfrm>
            <a:off x="7214779" y="991453"/>
            <a:ext cx="3597706" cy="2196000"/>
            <a:chOff x="7246826" y="1912998"/>
            <a:chExt cx="3597706" cy="2196000"/>
          </a:xfrm>
        </p:grpSpPr>
        <p:cxnSp>
          <p:nvCxnSpPr>
            <p:cNvPr id="108" name="直接连接符 68">
              <a:extLst>
                <a:ext uri="{FF2B5EF4-FFF2-40B4-BE49-F238E27FC236}">
                  <a16:creationId xmlns:a16="http://schemas.microsoft.com/office/drawing/2014/main" xmlns="" id="{A1756B30-30C7-F872-893A-3171DE881571}"/>
                </a:ext>
              </a:extLst>
            </p:cNvPr>
            <p:cNvCxnSpPr>
              <a:cxnSpLocks/>
            </p:cNvCxnSpPr>
            <p:nvPr/>
          </p:nvCxnSpPr>
          <p:spPr>
            <a:xfrm>
              <a:off x="9254088" y="2743281"/>
              <a:ext cx="150498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68AA8C7D-32AB-4883-B404-A186704FFA1A}"/>
                </a:ext>
              </a:extLst>
            </p:cNvPr>
            <p:cNvGrpSpPr/>
            <p:nvPr/>
          </p:nvGrpSpPr>
          <p:grpSpPr>
            <a:xfrm>
              <a:off x="7246826" y="1912998"/>
              <a:ext cx="3597706" cy="2196000"/>
              <a:chOff x="7246826" y="1912998"/>
              <a:chExt cx="3597706" cy="2196000"/>
            </a:xfrm>
          </p:grpSpPr>
          <p:sp>
            <p:nvSpPr>
              <p:cNvPr id="109" name="文本框 25">
                <a:extLst>
                  <a:ext uri="{FF2B5EF4-FFF2-40B4-BE49-F238E27FC236}">
                    <a16:creationId xmlns:a16="http://schemas.microsoft.com/office/drawing/2014/main" xmlns="" id="{0F4099A9-5C5D-3E12-CFE7-9B85F63FF5E3}"/>
                  </a:ext>
                </a:extLst>
              </p:cNvPr>
              <p:cNvSpPr txBox="1"/>
              <p:nvPr/>
            </p:nvSpPr>
            <p:spPr>
              <a:xfrm>
                <a:off x="9395439" y="2736767"/>
                <a:ext cx="144909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zh-CN" sz="1200" b="1" dirty="0">
                    <a:solidFill>
                      <a:schemeClr val="bg2">
                        <a:lumMod val="25000"/>
                      </a:schemeClr>
                    </a:solidFill>
                    <a:sym typeface="+mn-lt"/>
                  </a:rPr>
                  <a:t>в 2024 году</a:t>
                </a:r>
                <a:endParaRPr lang="zh-CN" altLang="en-US" sz="1200" b="1" dirty="0">
                  <a:solidFill>
                    <a:schemeClr val="bg2">
                      <a:lumMod val="25000"/>
                    </a:schemeClr>
                  </a:solidFill>
                  <a:sym typeface="+mn-lt"/>
                </a:endParaRPr>
              </a:p>
            </p:txBody>
          </p:sp>
          <p:sp>
            <p:nvSpPr>
              <p:cNvPr id="110" name="Заголовок 3">
                <a:extLst>
                  <a:ext uri="{FF2B5EF4-FFF2-40B4-BE49-F238E27FC236}">
                    <a16:creationId xmlns:a16="http://schemas.microsoft.com/office/drawing/2014/main" xmlns="" id="{911574D6-A07C-BFDA-5254-85987EF3A6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968" y="2496995"/>
                <a:ext cx="1303675" cy="216394"/>
              </a:xfrm>
              <a:prstGeom prst="rect">
                <a:avLst/>
              </a:prstGeom>
              <a:noFill/>
            </p:spPr>
            <p:txBody>
              <a:bodyPr vert="horz" lIns="91440" tIns="45720" rIns="91440" bIns="0" rtlCol="0" anchor="b">
                <a:noAutofit/>
              </a:bodyPr>
              <a:lstStyle>
                <a:defPPr>
                  <a:defRPr lang="ru-RU"/>
                </a:defPPr>
                <a:lvl1pPr indent="0" algn="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 sz="1400" b="0">
                    <a:solidFill>
                      <a:schemeClr val="bg2">
                        <a:lumMod val="25000"/>
                      </a:schemeClr>
                    </a:solidFill>
                  </a:defRPr>
                </a:lvl1pPr>
              </a:lstStyle>
              <a:p>
                <a:r>
                  <a:rPr lang="ru-RU" sz="2000" b="1" dirty="0">
                    <a:latin typeface="Arial Black" panose="020B0A04020102020204" pitchFamily="34" charset="0"/>
                  </a:rPr>
                  <a:t>7</a:t>
                </a:r>
                <a:r>
                  <a:rPr lang="ru-RU" b="1" dirty="0"/>
                  <a:t> ОКН</a:t>
                </a:r>
              </a:p>
            </p:txBody>
          </p:sp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xmlns="" id="{8D32A1C6-6550-4AAB-B785-2C421FB87D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46826" y="1912998"/>
                <a:ext cx="2196000" cy="2196000"/>
                <a:chOff x="240982" y="1926263"/>
                <a:chExt cx="3023999" cy="3024000"/>
              </a:xfrm>
            </p:grpSpPr>
            <p:grpSp>
              <p:nvGrpSpPr>
                <p:cNvPr id="83" name="组合 87">
                  <a:extLst>
                    <a:ext uri="{FF2B5EF4-FFF2-40B4-BE49-F238E27FC236}">
                      <a16:creationId xmlns:a16="http://schemas.microsoft.com/office/drawing/2014/main" xmlns="" id="{5DBDB5E4-798F-4391-B81E-E6FE85445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0982" y="1926263"/>
                  <a:ext cx="3023999" cy="3024000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86" name="同心圆 89">
                    <a:extLst>
                      <a:ext uri="{FF2B5EF4-FFF2-40B4-BE49-F238E27FC236}">
                        <a16:creationId xmlns:a16="http://schemas.microsoft.com/office/drawing/2014/main" xmlns="" id="{FEB812FF-0156-4185-8FB4-EBD9C781EA68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  <p:sp>
                <p:nvSpPr>
                  <p:cNvPr id="89" name="椭圆 90">
                    <a:extLst>
                      <a:ext uri="{FF2B5EF4-FFF2-40B4-BE49-F238E27FC236}">
                        <a16:creationId xmlns:a16="http://schemas.microsoft.com/office/drawing/2014/main" xmlns="" id="{6918B74C-DE57-40A3-8C8D-B462254443E7}"/>
                      </a:ext>
                    </a:extLst>
                  </p:cNvPr>
                  <p:cNvSpPr/>
                  <p:nvPr/>
                </p:nvSpPr>
                <p:spPr>
                  <a:xfrm>
                    <a:off x="392110" y="760413"/>
                    <a:ext cx="3825873" cy="3825873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</p:grpSp>
            <p:sp>
              <p:nvSpPr>
                <p:cNvPr id="85" name="Овал 84">
                  <a:extLst>
                    <a:ext uri="{FF2B5EF4-FFF2-40B4-BE49-F238E27FC236}">
                      <a16:creationId xmlns:a16="http://schemas.microsoft.com/office/drawing/2014/main" xmlns="" id="{BE136513-5072-4328-ADE2-DB4EC58244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643" y="2077685"/>
                  <a:ext cx="2757176" cy="2757176"/>
                </a:xfrm>
                <a:prstGeom prst="ellipse">
                  <a:avLst/>
                </a:prstGeom>
                <a:solidFill>
                  <a:srgbClr val="2038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73" name="Часть круга 72">
              <a:extLst>
                <a:ext uri="{FF2B5EF4-FFF2-40B4-BE49-F238E27FC236}">
                  <a16:creationId xmlns:a16="http://schemas.microsoft.com/office/drawing/2014/main" xmlns="" id="{CE8D0D6E-E2AB-4A1D-9A7E-BA075A6CF1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7131" y="2022959"/>
              <a:ext cx="2002235" cy="2002235"/>
            </a:xfrm>
            <a:prstGeom prst="pie">
              <a:avLst>
                <a:gd name="adj1" fmla="val 4208331"/>
                <a:gd name="adj2" fmla="val 16200000"/>
              </a:avLst>
            </a:prstGeom>
            <a:solidFill>
              <a:srgbClr val="9EAF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xmlns="" id="{91F1A338-8DFE-4B66-8612-7B8E0E930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0075" y="2376076"/>
              <a:ext cx="1296001" cy="129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Заголовок 3">
              <a:extLst>
                <a:ext uri="{FF2B5EF4-FFF2-40B4-BE49-F238E27FC236}">
                  <a16:creationId xmlns:a16="http://schemas.microsoft.com/office/drawing/2014/main" xmlns="" id="{EA555700-7EA5-4072-956A-D34C65D09C77}"/>
                </a:ext>
              </a:extLst>
            </p:cNvPr>
            <p:cNvSpPr txBox="1">
              <a:spLocks/>
            </p:cNvSpPr>
            <p:nvPr/>
          </p:nvSpPr>
          <p:spPr>
            <a:xfrm>
              <a:off x="7361160" y="3092846"/>
              <a:ext cx="1873829" cy="270226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pPr algn="ctr"/>
              <a:r>
                <a:rPr lang="ru-RU" sz="3600" dirty="0">
                  <a:latin typeface="Arial Black" panose="020B0A04020102020204" pitchFamily="34" charset="0"/>
                </a:rPr>
                <a:t>17</a:t>
              </a:r>
            </a:p>
            <a:p>
              <a:pPr algn="ctr"/>
              <a:r>
                <a:rPr lang="ru-RU" b="1" dirty="0">
                  <a:latin typeface="Calibri" panose="020F0502020204030204" pitchFamily="34" charset="0"/>
                </a:rPr>
                <a:t>ОКН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56C48C0-25B1-49AA-BB94-CC3DC1E61EDF}"/>
              </a:ext>
            </a:extLst>
          </p:cNvPr>
          <p:cNvSpPr txBox="1"/>
          <p:nvPr/>
        </p:nvSpPr>
        <p:spPr>
          <a:xfrm>
            <a:off x="6623746" y="3349024"/>
            <a:ext cx="53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ОКН ПЕРЕДАНЫ 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ОБЩЕСТВЕННЫМ ОРГАНИЗАЦИЯМ И УЧРЕЖДЕНИЯМ:</a:t>
            </a:r>
          </a:p>
        </p:txBody>
      </p:sp>
      <p:sp>
        <p:nvSpPr>
          <p:cNvPr id="35" name="TextBox 1794269529">
            <a:extLst>
              <a:ext uri="{FF2B5EF4-FFF2-40B4-BE49-F238E27FC236}">
                <a16:creationId xmlns:a16="http://schemas.microsoft.com/office/drawing/2014/main" xmlns="" id="{C358AF25-B85C-483D-8DB2-5E4A96D4071B}"/>
              </a:ext>
            </a:extLst>
          </p:cNvPr>
          <p:cNvSpPr txBox="1"/>
          <p:nvPr/>
        </p:nvSpPr>
        <p:spPr bwMode="auto">
          <a:xfrm>
            <a:off x="6327875" y="4266910"/>
            <a:ext cx="4831579" cy="137338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«Дом Толмачевых» – музей калужского кинематографа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«Палаты Макарова» – Краеведческий музей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«Дом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Кадмина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» – Ассоциация юристов России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Помещение на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ул.Тетральная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-Дарвина – «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КотМузей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»</a:t>
            </a:r>
            <a:endParaRPr sz="1400" b="1" dirty="0">
              <a:solidFill>
                <a:schemeClr val="bg2">
                  <a:lumMod val="2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36" name="Заголовок 3">
            <a:extLst>
              <a:ext uri="{FF2B5EF4-FFF2-40B4-BE49-F238E27FC236}">
                <a16:creationId xmlns:a16="http://schemas.microsoft.com/office/drawing/2014/main" xmlns="" id="{96970180-BBB2-09D2-1279-835D2B5CDD8E}"/>
              </a:ext>
            </a:extLst>
          </p:cNvPr>
          <p:cNvSpPr txBox="1">
            <a:spLocks/>
          </p:cNvSpPr>
          <p:nvPr/>
        </p:nvSpPr>
        <p:spPr>
          <a:xfrm>
            <a:off x="6149176" y="5741347"/>
            <a:ext cx="5118034" cy="1185839"/>
          </a:xfrm>
          <a:prstGeom prst="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ЗА 5 ЛЕТ РЕАЛИЗАЦИИ ПРОЕКТА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ОКН БЫЛИ ОТРЕСТАВРИРОВАНЫ ЗА СЧЕТ ВНЕБЮДЖЕТНЫХ ИСТОЧНИКОВ</a:t>
            </a:r>
          </a:p>
          <a:p>
            <a:pPr algn="l">
              <a:lnSpc>
                <a:spcPct val="100000"/>
              </a:lnSpc>
            </a:pPr>
            <a:endParaRPr lang="ru-RU" sz="1800" dirty="0">
              <a:solidFill>
                <a:srgbClr val="425A89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21834E-CED9-FC9F-3291-AAB79C97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14C3AD-547B-47E0-B8AC-05241F603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6" t="59473" r="3982" b="13804"/>
          <a:stretch/>
        </p:blipFill>
        <p:spPr>
          <a:xfrm>
            <a:off x="2588964" y="5179867"/>
            <a:ext cx="9178166" cy="16890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32C1AE0-A5E9-4854-AFB0-CD10F780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4" t="27769" r="7854" b="47852"/>
          <a:stretch/>
        </p:blipFill>
        <p:spPr>
          <a:xfrm>
            <a:off x="7110662" y="668981"/>
            <a:ext cx="4656468" cy="1728630"/>
          </a:xfrm>
          <a:prstGeom prst="rect">
            <a:avLst/>
          </a:prstGeom>
        </p:spPr>
      </p:pic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696ABD77-01C2-8489-C837-50AEF536A55C}"/>
              </a:ext>
            </a:extLst>
          </p:cNvPr>
          <p:cNvSpPr/>
          <p:nvPr/>
        </p:nvSpPr>
        <p:spPr>
          <a:xfrm>
            <a:off x="1812118" y="-1"/>
            <a:ext cx="1393199" cy="6874023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xmlns="" id="{2BB5658F-4E46-7B34-C514-EBCE177A742E}"/>
              </a:ext>
            </a:extLst>
          </p:cNvPr>
          <p:cNvSpPr/>
          <p:nvPr/>
        </p:nvSpPr>
        <p:spPr>
          <a:xfrm>
            <a:off x="0" y="0"/>
            <a:ext cx="2677212" cy="6858000"/>
          </a:xfrm>
          <a:prstGeom prst="homePlate">
            <a:avLst>
              <a:gd name="adj" fmla="val 2479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433E4305-488D-8224-D29B-1BBBB7A4CDC3}"/>
              </a:ext>
            </a:extLst>
          </p:cNvPr>
          <p:cNvSpPr txBox="1">
            <a:spLocks/>
          </p:cNvSpPr>
          <p:nvPr/>
        </p:nvSpPr>
        <p:spPr>
          <a:xfrm>
            <a:off x="141299" y="3126878"/>
            <a:ext cx="3082606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МАСТЕР-ПЛАН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388C58-8AFD-B3D9-BC99-FF29ACE57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74"/>
          <a:stretch/>
        </p:blipFill>
        <p:spPr>
          <a:xfrm>
            <a:off x="11234465" y="0"/>
            <a:ext cx="966293" cy="6862398"/>
          </a:xfrm>
          <a:prstGeom prst="rect">
            <a:avLst/>
          </a:prstGeom>
        </p:spPr>
      </p:pic>
      <p:pic>
        <p:nvPicPr>
          <p:cNvPr id="48" name="object 15">
            <a:extLst>
              <a:ext uri="{FF2B5EF4-FFF2-40B4-BE49-F238E27FC236}">
                <a16:creationId xmlns:a16="http://schemas.microsoft.com/office/drawing/2014/main" xmlns="" id="{7309C06A-A8FE-486B-8B64-5147FD17A236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49" name="object 16">
            <a:extLst>
              <a:ext uri="{FF2B5EF4-FFF2-40B4-BE49-F238E27FC236}">
                <a16:creationId xmlns:a16="http://schemas.microsoft.com/office/drawing/2014/main" xmlns="" id="{5512A82C-C94B-4D51-997B-12C594D33E30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E164E80C-CC33-4F71-9264-5C1397295793}"/>
              </a:ext>
            </a:extLst>
          </p:cNvPr>
          <p:cNvSpPr txBox="1">
            <a:spLocks/>
          </p:cNvSpPr>
          <p:nvPr/>
        </p:nvSpPr>
        <p:spPr>
          <a:xfrm>
            <a:off x="5408512" y="153883"/>
            <a:ext cx="5118034" cy="614778"/>
          </a:xfrm>
          <a:prstGeom prst="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ru-RU" sz="1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ЦЕЛИ И ЗАДАЧИ МАСТЕР-ПЛАНА</a:t>
            </a:r>
          </a:p>
          <a:p>
            <a:pPr algn="l">
              <a:lnSpc>
                <a:spcPct val="100000"/>
              </a:lnSpc>
            </a:pPr>
            <a:endParaRPr lang="ru-RU" sz="1800" dirty="0">
              <a:solidFill>
                <a:srgbClr val="425A89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0AC96BE-49AA-49D0-8539-BEABEA73FEF2}"/>
              </a:ext>
            </a:extLst>
          </p:cNvPr>
          <p:cNvGrpSpPr/>
          <p:nvPr/>
        </p:nvGrpSpPr>
        <p:grpSpPr>
          <a:xfrm>
            <a:off x="8386011" y="2526632"/>
            <a:ext cx="2883827" cy="2534864"/>
            <a:chOff x="7428823" y="688276"/>
            <a:chExt cx="4312173" cy="4117378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34A9CEC4-5371-488F-A7AF-A500649BEC89}"/>
                </a:ext>
              </a:extLst>
            </p:cNvPr>
            <p:cNvGrpSpPr/>
            <p:nvPr/>
          </p:nvGrpSpPr>
          <p:grpSpPr>
            <a:xfrm>
              <a:off x="7428823" y="688276"/>
              <a:ext cx="4312173" cy="4117378"/>
              <a:chOff x="7428823" y="847930"/>
              <a:chExt cx="4312173" cy="4117378"/>
            </a:xfrm>
          </p:grpSpPr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xmlns="" id="{2C522E0E-8789-418B-A903-36EB05C99142}"/>
                  </a:ext>
                </a:extLst>
              </p:cNvPr>
              <p:cNvSpPr/>
              <p:nvPr/>
            </p:nvSpPr>
            <p:spPr>
              <a:xfrm>
                <a:off x="7428823" y="1660374"/>
                <a:ext cx="2438400" cy="242612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9568B092-5855-41DB-95E9-2A42140DAD31}"/>
                  </a:ext>
                </a:extLst>
              </p:cNvPr>
              <p:cNvSpPr/>
              <p:nvPr/>
            </p:nvSpPr>
            <p:spPr>
              <a:xfrm>
                <a:off x="8365820" y="2539180"/>
                <a:ext cx="2438400" cy="242612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7CA19F4B-2914-4970-8ABA-9D3A77EA9195}"/>
                  </a:ext>
                </a:extLst>
              </p:cNvPr>
              <p:cNvSpPr/>
              <p:nvPr/>
            </p:nvSpPr>
            <p:spPr>
              <a:xfrm>
                <a:off x="8365820" y="847930"/>
                <a:ext cx="2438400" cy="242612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D27DB0A5-6B8F-4101-9EF8-F577C9B03ED6}"/>
                  </a:ext>
                </a:extLst>
              </p:cNvPr>
              <p:cNvSpPr/>
              <p:nvPr/>
            </p:nvSpPr>
            <p:spPr>
              <a:xfrm>
                <a:off x="9302596" y="1647467"/>
                <a:ext cx="2438400" cy="242612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84EBC978-7836-4F78-83A9-C69C00B2CA86}"/>
                </a:ext>
              </a:extLst>
            </p:cNvPr>
            <p:cNvGrpSpPr/>
            <p:nvPr/>
          </p:nvGrpSpPr>
          <p:grpSpPr>
            <a:xfrm>
              <a:off x="7837715" y="1054409"/>
              <a:ext cx="3576374" cy="3408869"/>
              <a:chOff x="7837715" y="1054409"/>
              <a:chExt cx="3576374" cy="340886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2E479A4-9BFC-489B-BE4D-E3D7B8459D7E}"/>
                  </a:ext>
                </a:extLst>
              </p:cNvPr>
              <p:cNvSpPr txBox="1"/>
              <p:nvPr/>
            </p:nvSpPr>
            <p:spPr>
              <a:xfrm>
                <a:off x="8844454" y="1054409"/>
                <a:ext cx="1577908" cy="37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</a:rPr>
                  <a:t>ЭКСПЕРТЫ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72444CA-DC5F-469E-A369-B61CC10E309F}"/>
                  </a:ext>
                </a:extLst>
              </p:cNvPr>
              <p:cNvSpPr txBox="1"/>
              <p:nvPr/>
            </p:nvSpPr>
            <p:spPr>
              <a:xfrm>
                <a:off x="9009393" y="4084994"/>
                <a:ext cx="1577908" cy="37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</a:rPr>
                  <a:t>БИЗНЕС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761F17E-7959-4CE6-952E-C3C311F2CCF6}"/>
                  </a:ext>
                </a:extLst>
              </p:cNvPr>
              <p:cNvSpPr txBox="1"/>
              <p:nvPr/>
            </p:nvSpPr>
            <p:spPr>
              <a:xfrm>
                <a:off x="7837715" y="1690123"/>
                <a:ext cx="511820" cy="191830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</a:rPr>
                  <a:t>УПРАВЛЕНИЕ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7B97FCA-5C07-4460-9F84-C37D62A7C9C4}"/>
                  </a:ext>
                </a:extLst>
              </p:cNvPr>
              <p:cNvSpPr txBox="1"/>
              <p:nvPr/>
            </p:nvSpPr>
            <p:spPr>
              <a:xfrm rot="10800000">
                <a:off x="10902269" y="2024273"/>
                <a:ext cx="511820" cy="191830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</a:rPr>
                  <a:t>ГОРОЖАНЕ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3C5DE91F-F03B-4B0F-906B-CD951DF8C9D8}"/>
                  </a:ext>
                </a:extLst>
              </p:cNvPr>
              <p:cNvSpPr txBox="1"/>
              <p:nvPr/>
            </p:nvSpPr>
            <p:spPr>
              <a:xfrm>
                <a:off x="9318465" y="2566859"/>
                <a:ext cx="641224" cy="37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</a:rPr>
                  <a:t>МП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50D56AA-FF06-4C3B-ADAB-AC88AD6D9D8A}"/>
              </a:ext>
            </a:extLst>
          </p:cNvPr>
          <p:cNvSpPr txBox="1"/>
          <p:nvPr/>
        </p:nvSpPr>
        <p:spPr>
          <a:xfrm>
            <a:off x="3212916" y="607978"/>
            <a:ext cx="43500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ЧТО ЭТО</a:t>
            </a:r>
            <a:endParaRPr lang="ru-RU" sz="1600" dirty="0"/>
          </a:p>
          <a:p>
            <a:r>
              <a:rPr lang="ru-RU" sz="1400" dirty="0"/>
              <a:t>Это комплексная концепция </a:t>
            </a:r>
            <a:br>
              <a:rPr lang="ru-RU" sz="1400" dirty="0"/>
            </a:br>
            <a:r>
              <a:rPr lang="ru-RU" sz="1400" dirty="0"/>
              <a:t>пространственного развития. Он определяет</a:t>
            </a:r>
            <a:br>
              <a:rPr lang="ru-RU" sz="1400" dirty="0"/>
            </a:br>
            <a:r>
              <a:rPr lang="ru-RU" sz="1400" dirty="0"/>
              <a:t>принципиальные решения по планированию</a:t>
            </a:r>
            <a:br>
              <a:rPr lang="ru-RU" sz="1400" dirty="0"/>
            </a:br>
            <a:r>
              <a:rPr lang="ru-RU" sz="1400" dirty="0"/>
              <a:t>территории, основные приоритеты развития</a:t>
            </a:r>
            <a:br>
              <a:rPr lang="ru-RU" sz="1400" dirty="0"/>
            </a:br>
            <a:r>
              <a:rPr lang="ru-RU" sz="1400" dirty="0"/>
              <a:t>и ключевые этапы изменений.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0CB87D2-D2DC-452E-84A3-7627365848B7}"/>
              </a:ext>
            </a:extLst>
          </p:cNvPr>
          <p:cNvSpPr/>
          <p:nvPr/>
        </p:nvSpPr>
        <p:spPr>
          <a:xfrm>
            <a:off x="3223906" y="2121028"/>
            <a:ext cx="676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ЦЕЛЬ СОЗДАНИЯ</a:t>
            </a:r>
            <a:r>
              <a:rPr lang="ru-RU" b="1" dirty="0">
                <a:solidFill>
                  <a:srgbClr val="CC0000"/>
                </a:solidFill>
                <a:latin typeface="+mj-lt"/>
                <a:ea typeface="Calibri" panose="020F0502020204030204" pitchFamily="34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</a:rPr>
              <a:t>Налаживание эффективной коммуникации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между различными</a:t>
            </a:r>
            <a:endParaRPr lang="en-US" sz="1400" dirty="0">
              <a:latin typeface="+mj-lt"/>
              <a:ea typeface="Calibri" panose="020F0502020204030204" pitchFamily="34" charset="0"/>
            </a:endParaRPr>
          </a:p>
          <a:p>
            <a:r>
              <a:rPr lang="ru-RU" sz="1400" dirty="0">
                <a:latin typeface="+mj-lt"/>
                <a:ea typeface="Calibri" panose="020F0502020204030204" pitchFamily="34" charset="0"/>
              </a:rPr>
              <a:t>интересами городских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преобразований. </a:t>
            </a:r>
            <a:r>
              <a:rPr lang="ru-RU" sz="1400" dirty="0" smtClean="0">
                <a:latin typeface="+mj-lt"/>
                <a:ea typeface="Calibri" panose="020F0502020204030204" pitchFamily="34" charset="0"/>
              </a:rPr>
              <a:t>Мастер-план – это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/>
            </a:r>
            <a:br>
              <a:rPr lang="ru-RU" sz="1400" dirty="0"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</a:rPr>
              <a:t>договоренности о том, какие проекты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должны реализовываться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</a:p>
          <a:p>
            <a:r>
              <a:rPr lang="ru-RU" sz="1400" dirty="0">
                <a:latin typeface="+mj-lt"/>
                <a:ea typeface="Calibri" panose="020F0502020204030204" pitchFamily="34" charset="0"/>
              </a:rPr>
              <a:t>в городе в течение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ближайших лет.</a:t>
            </a:r>
            <a:endParaRPr lang="ru-RU" sz="1400" dirty="0">
              <a:latin typeface="+mj-lt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917F3EB7-63D9-46F2-8B3E-B71EC2AC5217}"/>
              </a:ext>
            </a:extLst>
          </p:cNvPr>
          <p:cNvSpPr/>
          <p:nvPr/>
        </p:nvSpPr>
        <p:spPr>
          <a:xfrm>
            <a:off x="3223905" y="3506736"/>
            <a:ext cx="5938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КОМУ БУДЕТ ПОЛЕЗЕН?</a:t>
            </a:r>
            <a:r>
              <a:rPr lang="ru-RU" sz="1400" b="1" dirty="0">
                <a:latin typeface="+mj-lt"/>
                <a:ea typeface="Calibri" panose="020F0502020204030204" pitchFamily="34" charset="0"/>
              </a:rPr>
              <a:t/>
            </a:r>
            <a:br>
              <a:rPr lang="ru-RU" sz="1400" b="1" dirty="0"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</a:rPr>
              <a:t>Мастер-план предназначен для всех, кто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заинтересован </a:t>
            </a:r>
            <a:endParaRPr lang="en-US" sz="1400" dirty="0">
              <a:latin typeface="+mj-lt"/>
              <a:ea typeface="Calibri" panose="020F0502020204030204" pitchFamily="34" charset="0"/>
            </a:endParaRPr>
          </a:p>
          <a:p>
            <a:r>
              <a:rPr lang="ru-RU" sz="1400" dirty="0">
                <a:latin typeface="+mj-lt"/>
                <a:ea typeface="Calibri" panose="020F0502020204030204" pitchFamily="34" charset="0"/>
              </a:rPr>
              <a:t>в развитии города и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конкретной территории – </a:t>
            </a:r>
            <a:endParaRPr lang="en-US" sz="1400" dirty="0">
              <a:latin typeface="+mj-lt"/>
              <a:ea typeface="Calibri" panose="020F0502020204030204" pitchFamily="34" charset="0"/>
            </a:endParaRPr>
          </a:p>
          <a:p>
            <a:r>
              <a:rPr lang="ru-RU" sz="1400" dirty="0">
                <a:latin typeface="+mj-lt"/>
                <a:ea typeface="Calibri" panose="020F0502020204030204" pitchFamily="34" charset="0"/>
              </a:rPr>
              <a:t>администрации,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девелоперов, малого и среднего бизнеса,</a:t>
            </a:r>
            <a:br>
              <a:rPr lang="ru-RU" sz="1400" dirty="0"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</a:rPr>
              <a:t>городских сообществ и активных горожан.</a:t>
            </a:r>
            <a:endParaRPr lang="ru-RU" sz="1400" dirty="0">
              <a:latin typeface="+mj-lt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6DA24B1-094A-ABC7-3727-E06D0AEFA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60" t="12671" r="28756" b="331"/>
          <a:stretch/>
        </p:blipFill>
        <p:spPr>
          <a:xfrm>
            <a:off x="8229364" y="26606"/>
            <a:ext cx="3782596" cy="6822297"/>
          </a:xfrm>
          <a:prstGeom prst="chevron">
            <a:avLst>
              <a:gd name="adj" fmla="val 14763"/>
            </a:avLst>
          </a:prstGeom>
        </p:spPr>
      </p:pic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696ABD77-01C2-8489-C837-50AEF536A55C}"/>
              </a:ext>
            </a:extLst>
          </p:cNvPr>
          <p:cNvSpPr/>
          <p:nvPr/>
        </p:nvSpPr>
        <p:spPr>
          <a:xfrm>
            <a:off x="1812118" y="0"/>
            <a:ext cx="1393199" cy="6847802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пятиугольник 9">
            <a:extLst>
              <a:ext uri="{FF2B5EF4-FFF2-40B4-BE49-F238E27FC236}">
                <a16:creationId xmlns:a16="http://schemas.microsoft.com/office/drawing/2014/main" xmlns="" id="{2BB5658F-4E46-7B34-C514-EBCE177A742E}"/>
              </a:ext>
            </a:extLst>
          </p:cNvPr>
          <p:cNvSpPr/>
          <p:nvPr/>
        </p:nvSpPr>
        <p:spPr>
          <a:xfrm>
            <a:off x="-1914" y="0"/>
            <a:ext cx="2679126" cy="6858000"/>
          </a:xfrm>
          <a:prstGeom prst="homePlate">
            <a:avLst>
              <a:gd name="adj" fmla="val 2479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33E4305-488D-8224-D29B-1BBBB7A4CDC3}"/>
              </a:ext>
            </a:extLst>
          </p:cNvPr>
          <p:cNvSpPr txBox="1">
            <a:spLocks/>
          </p:cNvSpPr>
          <p:nvPr/>
        </p:nvSpPr>
        <p:spPr>
          <a:xfrm>
            <a:off x="7325" y="3150151"/>
            <a:ext cx="3082606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БЛАГОУСТРОЙСТВО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388C58-8AFD-B3D9-BC99-FF29ACE57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465" y="0"/>
            <a:ext cx="966293" cy="6846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BBF31C-AE3C-E74B-63A6-8B288D2CFBDA}"/>
              </a:ext>
            </a:extLst>
          </p:cNvPr>
          <p:cNvSpPr txBox="1"/>
          <p:nvPr/>
        </p:nvSpPr>
        <p:spPr>
          <a:xfrm>
            <a:off x="5898349" y="1659234"/>
            <a:ext cx="26360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ИНИЦИАТИВНОЕ БЛАГОУСТРОЙСТВО ТЕРРИТОРИЙ</a:t>
            </a:r>
          </a:p>
          <a:p>
            <a:pPr lvl="0" algn="ctr"/>
            <a:endParaRPr lang="ru-RU" sz="800" dirty="0">
              <a:solidFill>
                <a:srgbClr val="425A89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1400" dirty="0">
                <a:solidFill>
                  <a:srgbClr val="425A89"/>
                </a:solidFill>
                <a:latin typeface="Arial Black" panose="020B0A04020102020204" pitchFamily="34" charset="0"/>
              </a:rPr>
              <a:t>9 </a:t>
            </a:r>
            <a:r>
              <a:rPr lang="ru-RU" sz="1400" dirty="0">
                <a:solidFill>
                  <a:prstClr val="black"/>
                </a:solidFill>
              </a:rPr>
              <a:t>общественных пространств</a:t>
            </a:r>
          </a:p>
        </p:txBody>
      </p:sp>
      <p:grpSp>
        <p:nvGrpSpPr>
          <p:cNvPr id="11" name="组合 87">
            <a:extLst>
              <a:ext uri="{FF2B5EF4-FFF2-40B4-BE49-F238E27FC236}">
                <a16:creationId xmlns:a16="http://schemas.microsoft.com/office/drawing/2014/main" xmlns="" id="{B8DC8791-A514-5373-6251-96E94D471AE8}"/>
              </a:ext>
            </a:extLst>
          </p:cNvPr>
          <p:cNvGrpSpPr>
            <a:grpSpLocks noChangeAspect="1"/>
          </p:cNvGrpSpPr>
          <p:nvPr/>
        </p:nvGrpSpPr>
        <p:grpSpPr>
          <a:xfrm>
            <a:off x="6730384" y="379340"/>
            <a:ext cx="972000" cy="972000"/>
            <a:chOff x="304800" y="673100"/>
            <a:chExt cx="4000500" cy="4000499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89">
              <a:extLst>
                <a:ext uri="{FF2B5EF4-FFF2-40B4-BE49-F238E27FC236}">
                  <a16:creationId xmlns:a16="http://schemas.microsoft.com/office/drawing/2014/main" xmlns="" id="{D2CB52FE-7FA0-4939-D9B0-625C0195D167}"/>
                </a:ext>
              </a:extLst>
            </p:cNvPr>
            <p:cNvSpPr/>
            <p:nvPr/>
          </p:nvSpPr>
          <p:spPr>
            <a:xfrm>
              <a:off x="304800" y="673100"/>
              <a:ext cx="4000500" cy="4000499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13" name="椭圆 90">
              <a:extLst>
                <a:ext uri="{FF2B5EF4-FFF2-40B4-BE49-F238E27FC236}">
                  <a16:creationId xmlns:a16="http://schemas.microsoft.com/office/drawing/2014/main" xmlns="" id="{F4AC8489-D0CE-16AA-A1BE-602F3F3B856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85533D9-A2C8-DE84-9A9D-5FBF25838386}"/>
              </a:ext>
            </a:extLst>
          </p:cNvPr>
          <p:cNvGrpSpPr/>
          <p:nvPr/>
        </p:nvGrpSpPr>
        <p:grpSpPr>
          <a:xfrm>
            <a:off x="2974016" y="436968"/>
            <a:ext cx="4499866" cy="2729233"/>
            <a:chOff x="6626026" y="-704301"/>
            <a:chExt cx="4499866" cy="2729233"/>
          </a:xfrm>
        </p:grpSpPr>
        <p:grpSp>
          <p:nvGrpSpPr>
            <p:cNvPr id="15" name="组合 87">
              <a:extLst>
                <a:ext uri="{FF2B5EF4-FFF2-40B4-BE49-F238E27FC236}">
                  <a16:creationId xmlns:a16="http://schemas.microsoft.com/office/drawing/2014/main" xmlns="" id="{1E1785D2-DEB9-B90B-215F-24B14C9860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55418" y="-704301"/>
              <a:ext cx="1008000" cy="1008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89">
                <a:extLst>
                  <a:ext uri="{FF2B5EF4-FFF2-40B4-BE49-F238E27FC236}">
                    <a16:creationId xmlns:a16="http://schemas.microsoft.com/office/drawing/2014/main" xmlns="" id="{884D9E34-BA41-E5D9-806E-9AA854492D5E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20" name="椭圆 90">
                <a:extLst>
                  <a:ext uri="{FF2B5EF4-FFF2-40B4-BE49-F238E27FC236}">
                    <a16:creationId xmlns:a16="http://schemas.microsoft.com/office/drawing/2014/main" xmlns="" id="{E10555E9-08D1-F217-9A08-6904C17FFA5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0D820233-14D5-4E7F-429C-D657C8DE5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>
              <a:off x="10585892" y="-560158"/>
              <a:ext cx="540000" cy="540000"/>
            </a:xfrm>
            <a:prstGeom prst="rect">
              <a:avLst/>
            </a:prstGeom>
          </p:spPr>
        </p:pic>
        <p:sp>
          <p:nvSpPr>
            <p:cNvPr id="17" name="Заголовок 3">
              <a:extLst>
                <a:ext uri="{FF2B5EF4-FFF2-40B4-BE49-F238E27FC236}">
                  <a16:creationId xmlns:a16="http://schemas.microsoft.com/office/drawing/2014/main" xmlns="" id="{ADB3B1D4-5C63-BD02-9D8C-8CA00819C47C}"/>
                </a:ext>
              </a:extLst>
            </p:cNvPr>
            <p:cNvSpPr txBox="1">
              <a:spLocks/>
            </p:cNvSpPr>
            <p:nvPr/>
          </p:nvSpPr>
          <p:spPr>
            <a:xfrm>
              <a:off x="6626026" y="645199"/>
              <a:ext cx="2679126" cy="861159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endParaRPr lang="ru-RU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l">
                <a:lnSpc>
                  <a:spcPct val="100000"/>
                </a:lnSpc>
              </a:pPr>
              <a:endParaRPr lang="ru-RU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БЛАГОУСТРОЙСТВО ЯЧЕНСКОГО ВОДОХРАНИЛИЩА</a:t>
              </a:r>
            </a:p>
            <a:p>
              <a:pPr algn="l">
                <a:lnSpc>
                  <a:spcPct val="100000"/>
                </a:lnSpc>
              </a:pPr>
              <a:endParaRPr lang="ru-RU" sz="1800" dirty="0">
                <a:solidFill>
                  <a:srgbClr val="425A89"/>
                </a:solidFill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75B5D95-82F4-EADA-8A6C-6CF3241612F7}"/>
                </a:ext>
              </a:extLst>
            </p:cNvPr>
            <p:cNvSpPr txBox="1"/>
            <p:nvPr/>
          </p:nvSpPr>
          <p:spPr>
            <a:xfrm>
              <a:off x="6649503" y="1286268"/>
              <a:ext cx="26198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dirty="0">
                  <a:solidFill>
                    <a:srgbClr val="425A89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2 км </a:t>
              </a:r>
              <a:r>
                <a:rPr lang="ru-RU" sz="1400" dirty="0"/>
                <a:t>линий </a:t>
              </a:r>
              <a:r>
                <a:rPr lang="ru-RU" sz="1400" dirty="0" smtClean="0"/>
                <a:t>освещения</a:t>
              </a:r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dirty="0">
                  <a:solidFill>
                    <a:srgbClr val="425A89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4 </a:t>
              </a:r>
              <a:r>
                <a:rPr lang="ru-RU" sz="1400" b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лестничных </a:t>
              </a:r>
              <a:r>
                <a:rPr lang="ru-RU" sz="1400" b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марша</a:t>
              </a:r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dirty="0"/>
                <a:t>велодорожки</a:t>
              </a:r>
              <a:endParaRPr lang="ru-RU" sz="1400" b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Стрелка: шеврон 21">
            <a:extLst>
              <a:ext uri="{FF2B5EF4-FFF2-40B4-BE49-F238E27FC236}">
                <a16:creationId xmlns:a16="http://schemas.microsoft.com/office/drawing/2014/main" xmlns="" id="{3AD663FE-42F4-1ABE-E4FE-202911CFC783}"/>
              </a:ext>
            </a:extLst>
          </p:cNvPr>
          <p:cNvSpPr/>
          <p:nvPr/>
        </p:nvSpPr>
        <p:spPr>
          <a:xfrm>
            <a:off x="8327194" y="26606"/>
            <a:ext cx="632603" cy="6872456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object 15">
            <a:extLst>
              <a:ext uri="{FF2B5EF4-FFF2-40B4-BE49-F238E27FC236}">
                <a16:creationId xmlns:a16="http://schemas.microsoft.com/office/drawing/2014/main" xmlns="" id="{7309C06A-A8FE-486B-8B64-5147FD17A236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24" name="object 16">
            <a:extLst>
              <a:ext uri="{FF2B5EF4-FFF2-40B4-BE49-F238E27FC236}">
                <a16:creationId xmlns:a16="http://schemas.microsoft.com/office/drawing/2014/main" xmlns="" id="{5512A82C-C94B-4D51-997B-12C594D33E30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B8B1F55-64A4-4949-B431-286E36F59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08" y="666153"/>
            <a:ext cx="549629" cy="54962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6569EBD-9A29-493D-8E1D-D4219226DB4C}"/>
              </a:ext>
            </a:extLst>
          </p:cNvPr>
          <p:cNvSpPr/>
          <p:nvPr/>
        </p:nvSpPr>
        <p:spPr>
          <a:xfrm>
            <a:off x="4969248" y="3710082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ПЛАН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F27254-4575-40D4-A46E-CC12C51476D9}"/>
              </a:ext>
            </a:extLst>
          </p:cNvPr>
          <p:cNvSpPr txBox="1"/>
          <p:nvPr/>
        </p:nvSpPr>
        <p:spPr bwMode="auto">
          <a:xfrm>
            <a:off x="3223905" y="4288971"/>
            <a:ext cx="47444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3 этап благоустройства набережной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Яченского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 водохранилища;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благоустройство 13 общественных пространств по инициативному бюджетированию;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работа кураторов объектов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благоустройства;</a:t>
            </a:r>
            <a:endParaRPr lang="ru-RU" sz="1400" b="1" dirty="0">
              <a:solidFill>
                <a:schemeClr val="bg2">
                  <a:lumMod val="25000"/>
                </a:schemeClr>
              </a:solidFill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расширение практики кураторства;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голосование по программе ФКГС на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2026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год.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6569EBD-9A29-493D-8E1D-D4219226DB4C}"/>
              </a:ext>
            </a:extLst>
          </p:cNvPr>
          <p:cNvSpPr/>
          <p:nvPr/>
        </p:nvSpPr>
        <p:spPr>
          <a:xfrm>
            <a:off x="4811408" y="169721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2024 год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4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58B9E2-5E77-46BF-9022-8B85FCBFC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34709" r="4504" b="21615"/>
          <a:stretch/>
        </p:blipFill>
        <p:spPr>
          <a:xfrm>
            <a:off x="2438400" y="3862613"/>
            <a:ext cx="9204459" cy="29953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19F0AF-1390-4BEC-955F-AAAA31551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34" t="23622" r="4109" b="21904"/>
          <a:stretch/>
        </p:blipFill>
        <p:spPr>
          <a:xfrm>
            <a:off x="2822358" y="-16725"/>
            <a:ext cx="9050889" cy="4542161"/>
          </a:xfrm>
          <a:prstGeom prst="rect">
            <a:avLst/>
          </a:prstGeom>
        </p:spPr>
      </p:pic>
      <p:sp>
        <p:nvSpPr>
          <p:cNvPr id="4" name="Стрелка: шеврон 2">
            <a:extLst>
              <a:ext uri="{FF2B5EF4-FFF2-40B4-BE49-F238E27FC236}">
                <a16:creationId xmlns:a16="http://schemas.microsoft.com/office/drawing/2014/main" xmlns="" id="{696ABD77-01C2-8489-C837-50AEF536A55C}"/>
              </a:ext>
            </a:extLst>
          </p:cNvPr>
          <p:cNvSpPr/>
          <p:nvPr/>
        </p:nvSpPr>
        <p:spPr>
          <a:xfrm>
            <a:off x="1812118" y="-1"/>
            <a:ext cx="1393199" cy="6874023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пятиугольник 9">
            <a:extLst>
              <a:ext uri="{FF2B5EF4-FFF2-40B4-BE49-F238E27FC236}">
                <a16:creationId xmlns:a16="http://schemas.microsoft.com/office/drawing/2014/main" xmlns="" id="{2BB5658F-4E46-7B34-C514-EBCE177A742E}"/>
              </a:ext>
            </a:extLst>
          </p:cNvPr>
          <p:cNvSpPr/>
          <p:nvPr/>
        </p:nvSpPr>
        <p:spPr>
          <a:xfrm>
            <a:off x="0" y="0"/>
            <a:ext cx="2677212" cy="6858000"/>
          </a:xfrm>
          <a:prstGeom prst="homePlate">
            <a:avLst>
              <a:gd name="adj" fmla="val 2479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388C58-8AFD-B3D9-BC99-FF29ACE57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74"/>
          <a:stretch/>
        </p:blipFill>
        <p:spPr>
          <a:xfrm>
            <a:off x="11234465" y="0"/>
            <a:ext cx="966293" cy="6862398"/>
          </a:xfrm>
          <a:prstGeom prst="rect">
            <a:avLst/>
          </a:prstGeom>
        </p:spPr>
      </p:pic>
      <p:pic>
        <p:nvPicPr>
          <p:cNvPr id="10" name="object 15">
            <a:extLst>
              <a:ext uri="{FF2B5EF4-FFF2-40B4-BE49-F238E27FC236}">
                <a16:creationId xmlns:a16="http://schemas.microsoft.com/office/drawing/2014/main" xmlns="" id="{7309C06A-A8FE-486B-8B64-5147FD17A236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11" name="object 16">
            <a:extLst>
              <a:ext uri="{FF2B5EF4-FFF2-40B4-BE49-F238E27FC236}">
                <a16:creationId xmlns:a16="http://schemas.microsoft.com/office/drawing/2014/main" xmlns="" id="{5512A82C-C94B-4D51-997B-12C594D33E30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163FD532-95F9-4A30-9C07-6E27BB7DE4AC}"/>
              </a:ext>
            </a:extLst>
          </p:cNvPr>
          <p:cNvSpPr txBox="1">
            <a:spLocks/>
          </p:cNvSpPr>
          <p:nvPr/>
        </p:nvSpPr>
        <p:spPr>
          <a:xfrm>
            <a:off x="228390" y="3011444"/>
            <a:ext cx="2448822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ОЗЕЛЕНЕНИЕ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ГОРОДА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4A3185D-C707-4650-A821-1CCD246891C8}"/>
              </a:ext>
            </a:extLst>
          </p:cNvPr>
          <p:cNvGrpSpPr/>
          <p:nvPr/>
        </p:nvGrpSpPr>
        <p:grpSpPr>
          <a:xfrm>
            <a:off x="8896350" y="3552509"/>
            <a:ext cx="2438400" cy="605920"/>
            <a:chOff x="2640037" y="4078307"/>
            <a:chExt cx="2438400" cy="605920"/>
          </a:xfrm>
          <a:solidFill>
            <a:schemeClr val="bg1"/>
          </a:solidFill>
        </p:grpSpPr>
        <p:sp>
          <p:nvSpPr>
            <p:cNvPr id="15" name="Заголовок 3">
              <a:extLst>
                <a:ext uri="{FF2B5EF4-FFF2-40B4-BE49-F238E27FC236}">
                  <a16:creationId xmlns:a16="http://schemas.microsoft.com/office/drawing/2014/main" xmlns="" id="{F5355353-A198-42F0-B626-E4CFC1E01C99}"/>
                </a:ext>
              </a:extLst>
            </p:cNvPr>
            <p:cNvSpPr txBox="1">
              <a:spLocks/>
            </p:cNvSpPr>
            <p:nvPr/>
          </p:nvSpPr>
          <p:spPr>
            <a:xfrm>
              <a:off x="2640037" y="4399907"/>
              <a:ext cx="2438400" cy="284320"/>
            </a:xfrm>
            <a:prstGeom prst="rect">
              <a:avLst/>
            </a:prstGeom>
            <a:grp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1600" b="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rPr>
                <a:t>НА ОЗЕЛЕНЕНИЕ ГОРОДА</a:t>
              </a:r>
            </a:p>
          </p:txBody>
        </p:sp>
        <p:sp>
          <p:nvSpPr>
            <p:cNvPr id="16" name="Заголовок 3">
              <a:extLst>
                <a:ext uri="{FF2B5EF4-FFF2-40B4-BE49-F238E27FC236}">
                  <a16:creationId xmlns:a16="http://schemas.microsoft.com/office/drawing/2014/main" xmlns="" id="{87B1DBD0-49C3-4DA1-8122-BE4A0E9D1438}"/>
                </a:ext>
              </a:extLst>
            </p:cNvPr>
            <p:cNvSpPr txBox="1">
              <a:spLocks/>
            </p:cNvSpPr>
            <p:nvPr/>
          </p:nvSpPr>
          <p:spPr>
            <a:xfrm>
              <a:off x="2886357" y="4078307"/>
              <a:ext cx="1861407" cy="314743"/>
            </a:xfrm>
            <a:prstGeom prst="rect">
              <a:avLst/>
            </a:prstGeom>
            <a:grpFill/>
          </p:spPr>
          <p:txBody>
            <a:bodyPr vert="horz" lIns="91440" tIns="45720" rIns="91440" bIns="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400" dirty="0">
                  <a:solidFill>
                    <a:srgbClr val="252E65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50 </a:t>
              </a:r>
              <a:r>
                <a:rPr lang="ru-RU" sz="1600" dirty="0">
                  <a:solidFill>
                    <a:srgbClr val="252E65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МЛН РУБ.</a:t>
              </a:r>
              <a:endParaRPr lang="ru-RU" sz="2400" dirty="0">
                <a:solidFill>
                  <a:srgbClr val="252E65"/>
                </a:solidFill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6B67F33-4C3E-4693-8D92-CD087E16BE2C}"/>
              </a:ext>
            </a:extLst>
          </p:cNvPr>
          <p:cNvSpPr/>
          <p:nvPr/>
        </p:nvSpPr>
        <p:spPr>
          <a:xfrm>
            <a:off x="2959481" y="114300"/>
            <a:ext cx="1782356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10E8CD9-C7FF-44CA-A5F2-AA00450B17AF}"/>
              </a:ext>
            </a:extLst>
          </p:cNvPr>
          <p:cNvSpPr/>
          <p:nvPr/>
        </p:nvSpPr>
        <p:spPr>
          <a:xfrm>
            <a:off x="9196800" y="3029367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ПЛАН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3A5CDF8-E21B-4256-BBA0-A09F8732CD4C}"/>
              </a:ext>
            </a:extLst>
          </p:cNvPr>
          <p:cNvGrpSpPr/>
          <p:nvPr/>
        </p:nvGrpSpPr>
        <p:grpSpPr>
          <a:xfrm>
            <a:off x="2898920" y="84352"/>
            <a:ext cx="2986714" cy="2064828"/>
            <a:chOff x="-3277166" y="-1829565"/>
            <a:chExt cx="2908741" cy="2459698"/>
          </a:xfrm>
        </p:grpSpPr>
        <p:grpSp>
          <p:nvGrpSpPr>
            <p:cNvPr id="20" name="组合 87">
              <a:extLst>
                <a:ext uri="{FF2B5EF4-FFF2-40B4-BE49-F238E27FC236}">
                  <a16:creationId xmlns:a16="http://schemas.microsoft.com/office/drawing/2014/main" xmlns="" id="{B1CF71D4-13A7-4D7C-9E90-B70970AEB0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305515" y="-1829565"/>
              <a:ext cx="972000" cy="972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89">
                <a:extLst>
                  <a:ext uri="{FF2B5EF4-FFF2-40B4-BE49-F238E27FC236}">
                    <a16:creationId xmlns:a16="http://schemas.microsoft.com/office/drawing/2014/main" xmlns="" id="{AAC76CA5-8516-4F9E-87A7-4D994AC5EE8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27" name="椭圆 90">
                <a:extLst>
                  <a:ext uri="{FF2B5EF4-FFF2-40B4-BE49-F238E27FC236}">
                    <a16:creationId xmlns:a16="http://schemas.microsoft.com/office/drawing/2014/main" xmlns="" id="{055646D8-0B68-4D3F-8596-1BFCFD8CE3BC}"/>
                  </a:ext>
                </a:extLst>
              </p:cNvPr>
              <p:cNvSpPr/>
              <p:nvPr/>
            </p:nvSpPr>
            <p:spPr>
              <a:xfrm>
                <a:off x="392111" y="760411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915C5D2A-A71E-4ADB-A546-ECFEBD6A6D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094298" y="-1680458"/>
              <a:ext cx="582224" cy="720000"/>
              <a:chOff x="7869394" y="1838513"/>
              <a:chExt cx="669366" cy="832326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3026679A-AFDE-4DDA-8D9E-6B4CDD1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9394" y="2001473"/>
                <a:ext cx="669366" cy="669366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87B842FF-BFEB-4FEA-8FE5-A5637F9D7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84278">
                <a:off x="7895651" y="1838513"/>
                <a:ext cx="432528" cy="401885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9719989-28CD-4B83-BF73-8A286D09995C}"/>
                </a:ext>
              </a:extLst>
            </p:cNvPr>
            <p:cNvSpPr txBox="1"/>
            <p:nvPr/>
          </p:nvSpPr>
          <p:spPr>
            <a:xfrm>
              <a:off x="-3277166" y="-796549"/>
              <a:ext cx="290874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</a:rPr>
                <a:t>ЛИКВИДАЦИЯ АВАРИЙНЫХ ДЕРЕВЬЕВ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87B2C23-88FC-4F6C-A6DA-A3D882476FC1}"/>
                </a:ext>
              </a:extLst>
            </p:cNvPr>
            <p:cNvSpPr txBox="1"/>
            <p:nvPr/>
          </p:nvSpPr>
          <p:spPr>
            <a:xfrm>
              <a:off x="-3127115" y="43517"/>
              <a:ext cx="2553335" cy="586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300" dirty="0"/>
                <a:t>вырублено</a:t>
              </a:r>
            </a:p>
            <a:p>
              <a:pPr algn="ctr">
                <a:spcBef>
                  <a:spcPct val="0"/>
                </a:spcBef>
              </a:pPr>
              <a:r>
                <a:rPr lang="ru-RU" sz="1300" b="1" dirty="0">
                  <a:solidFill>
                    <a:srgbClr val="425A89"/>
                  </a:solidFill>
                  <a:latin typeface="Arial Black" panose="020B0A04020102020204" pitchFamily="34" charset="0"/>
                </a:rPr>
                <a:t>2400</a:t>
              </a:r>
              <a:r>
                <a:rPr lang="ru-RU" sz="13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300" dirty="0"/>
                <a:t>аварийных деревьев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37B7ABD-E762-402E-AB37-CBA2479C8FF9}"/>
              </a:ext>
            </a:extLst>
          </p:cNvPr>
          <p:cNvSpPr/>
          <p:nvPr/>
        </p:nvSpPr>
        <p:spPr>
          <a:xfrm>
            <a:off x="2724398" y="8004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2024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7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723921-9458-E235-B5E7-697CD1310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01"/>
          <a:stretch/>
        </p:blipFill>
        <p:spPr>
          <a:xfrm>
            <a:off x="2050362" y="-2804"/>
            <a:ext cx="3383188" cy="6846401"/>
          </a:xfrm>
          <a:prstGeom prst="chevron">
            <a:avLst>
              <a:gd name="adj" fmla="val 19917"/>
            </a:avLst>
          </a:prstGeom>
        </p:spPr>
      </p:pic>
      <p:sp>
        <p:nvSpPr>
          <p:cNvPr id="3" name="Стрелка: шеврон 6">
            <a:extLst>
              <a:ext uri="{FF2B5EF4-FFF2-40B4-BE49-F238E27FC236}">
                <a16:creationId xmlns:a16="http://schemas.microsoft.com/office/drawing/2014/main" xmlns="" id="{BC34E21E-6F44-5404-6891-1A615B693A46}"/>
              </a:ext>
            </a:extLst>
          </p:cNvPr>
          <p:cNvSpPr/>
          <p:nvPr/>
        </p:nvSpPr>
        <p:spPr>
          <a:xfrm>
            <a:off x="1716583" y="3697"/>
            <a:ext cx="1393199" cy="6847802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пятиугольник 22">
            <a:extLst>
              <a:ext uri="{FF2B5EF4-FFF2-40B4-BE49-F238E27FC236}">
                <a16:creationId xmlns:a16="http://schemas.microsoft.com/office/drawing/2014/main" xmlns="" id="{FC6E2A95-032C-FAD7-F1A8-3B4EDF8FFEB0}"/>
              </a:ext>
            </a:extLst>
          </p:cNvPr>
          <p:cNvSpPr/>
          <p:nvPr/>
        </p:nvSpPr>
        <p:spPr>
          <a:xfrm>
            <a:off x="0" y="0"/>
            <a:ext cx="2699657" cy="6858000"/>
          </a:xfrm>
          <a:prstGeom prst="homePlate">
            <a:avLst>
              <a:gd name="adj" fmla="val 2479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D893AE4-2DB4-28EA-EE86-BF6AC20DE5EF}"/>
              </a:ext>
            </a:extLst>
          </p:cNvPr>
          <p:cNvSpPr txBox="1">
            <a:spLocks/>
          </p:cNvSpPr>
          <p:nvPr/>
        </p:nvSpPr>
        <p:spPr>
          <a:xfrm>
            <a:off x="75725" y="3037221"/>
            <a:ext cx="2478692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СПОРТ</a:t>
            </a:r>
          </a:p>
          <a:p>
            <a:pPr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D97A7A-9EC7-FDB5-EE3E-81FC0E0DA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837" y="4398"/>
            <a:ext cx="966293" cy="6846401"/>
          </a:xfrm>
          <a:prstGeom prst="rect">
            <a:avLst/>
          </a:prstGeom>
        </p:spPr>
      </p:pic>
      <p:sp>
        <p:nvSpPr>
          <p:cNvPr id="10" name="Стрелка: шеврон 16">
            <a:extLst>
              <a:ext uri="{FF2B5EF4-FFF2-40B4-BE49-F238E27FC236}">
                <a16:creationId xmlns:a16="http://schemas.microsoft.com/office/drawing/2014/main" xmlns="" id="{602642B5-94A5-CBF8-EBE7-E1570D9300CE}"/>
              </a:ext>
            </a:extLst>
          </p:cNvPr>
          <p:cNvSpPr/>
          <p:nvPr/>
        </p:nvSpPr>
        <p:spPr>
          <a:xfrm>
            <a:off x="4580317" y="-8604"/>
            <a:ext cx="753502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629F300-6D52-8D3F-1A7E-824634106E9A}"/>
              </a:ext>
            </a:extLst>
          </p:cNvPr>
          <p:cNvGrpSpPr/>
          <p:nvPr/>
        </p:nvGrpSpPr>
        <p:grpSpPr>
          <a:xfrm>
            <a:off x="6503387" y="167440"/>
            <a:ext cx="864000" cy="864000"/>
            <a:chOff x="5346114" y="565767"/>
            <a:chExt cx="864000" cy="864000"/>
          </a:xfrm>
        </p:grpSpPr>
        <p:grpSp>
          <p:nvGrpSpPr>
            <p:cNvPr id="20" name="组合 87">
              <a:extLst>
                <a:ext uri="{FF2B5EF4-FFF2-40B4-BE49-F238E27FC236}">
                  <a16:creationId xmlns:a16="http://schemas.microsoft.com/office/drawing/2014/main" xmlns="" id="{17443026-F51A-39E6-E821-E9AF4B248A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6114" y="565767"/>
              <a:ext cx="864000" cy="8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89">
                <a:extLst>
                  <a:ext uri="{FF2B5EF4-FFF2-40B4-BE49-F238E27FC236}">
                    <a16:creationId xmlns:a16="http://schemas.microsoft.com/office/drawing/2014/main" xmlns="" id="{CECD6422-D731-3766-6804-B283535F884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23" name="椭圆 90">
                <a:extLst>
                  <a:ext uri="{FF2B5EF4-FFF2-40B4-BE49-F238E27FC236}">
                    <a16:creationId xmlns:a16="http://schemas.microsoft.com/office/drawing/2014/main" xmlns="" id="{3A08D54F-4738-D59F-1DD7-282B4E90613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38566FFC-A5F8-C752-E89E-8F86AE4CA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8297" y="828993"/>
              <a:ext cx="640128" cy="33606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569DFE64-FCB0-7D0A-B35D-68BD253C490E}"/>
              </a:ext>
            </a:extLst>
          </p:cNvPr>
          <p:cNvGrpSpPr/>
          <p:nvPr/>
        </p:nvGrpSpPr>
        <p:grpSpPr>
          <a:xfrm>
            <a:off x="9452488" y="186298"/>
            <a:ext cx="864000" cy="864000"/>
            <a:chOff x="5412794" y="2591557"/>
            <a:chExt cx="864000" cy="864000"/>
          </a:xfrm>
        </p:grpSpPr>
        <p:grpSp>
          <p:nvGrpSpPr>
            <p:cNvPr id="25" name="组合 87">
              <a:extLst>
                <a:ext uri="{FF2B5EF4-FFF2-40B4-BE49-F238E27FC236}">
                  <a16:creationId xmlns:a16="http://schemas.microsoft.com/office/drawing/2014/main" xmlns="" id="{F045CF2B-A1B8-B44D-BCF2-2B78117846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12794" y="2591557"/>
              <a:ext cx="864000" cy="8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89">
                <a:extLst>
                  <a:ext uri="{FF2B5EF4-FFF2-40B4-BE49-F238E27FC236}">
                    <a16:creationId xmlns:a16="http://schemas.microsoft.com/office/drawing/2014/main" xmlns="" id="{F1DB2B51-E9FA-6938-2F33-7E22F9C382C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28" name="椭圆 90">
                <a:extLst>
                  <a:ext uri="{FF2B5EF4-FFF2-40B4-BE49-F238E27FC236}">
                    <a16:creationId xmlns:a16="http://schemas.microsoft.com/office/drawing/2014/main" xmlns="" id="{1B79D946-C907-5991-2FED-00FD170B6CA5}"/>
                  </a:ext>
                </a:extLst>
              </p:cNvPr>
              <p:cNvSpPr/>
              <p:nvPr/>
            </p:nvSpPr>
            <p:spPr>
              <a:xfrm>
                <a:off x="392111" y="760412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8C626C01-CDE6-F896-1508-BF96E3D1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7748" y="2864290"/>
              <a:ext cx="407066" cy="297631"/>
            </a:xfrm>
            <a:prstGeom prst="rect">
              <a:avLst/>
            </a:prstGeom>
          </p:spPr>
        </p:pic>
      </p:grpSp>
      <p:pic>
        <p:nvPicPr>
          <p:cNvPr id="30" name="object 15">
            <a:extLst>
              <a:ext uri="{FF2B5EF4-FFF2-40B4-BE49-F238E27FC236}">
                <a16:creationId xmlns:a16="http://schemas.microsoft.com/office/drawing/2014/main" xmlns="" id="{A01F6D46-6381-47A3-AFB2-4B3C40D504BB}"/>
              </a:ext>
            </a:extLst>
          </p:cNvPr>
          <p:cNvPicPr/>
          <p:nvPr/>
        </p:nvPicPr>
        <p:blipFill>
          <a:blip r:embed="rId8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31" name="object 16">
            <a:extLst>
              <a:ext uri="{FF2B5EF4-FFF2-40B4-BE49-F238E27FC236}">
                <a16:creationId xmlns:a16="http://schemas.microsoft.com/office/drawing/2014/main" xmlns="" id="{3EA58A7A-32BB-424B-84A3-F382193A50E0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70996"/>
              </p:ext>
            </p:extLst>
          </p:nvPr>
        </p:nvGraphicFramePr>
        <p:xfrm>
          <a:off x="5522006" y="1247191"/>
          <a:ext cx="2909840" cy="544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1397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Реконструкция</a:t>
                      </a:r>
                      <a:r>
                        <a:rPr lang="ru-RU" baseline="0" dirty="0"/>
                        <a:t> сквера им. Волкова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443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1670 метров</a:t>
                      </a:r>
                      <a:r>
                        <a:rPr lang="ru-RU" sz="1400" b="1" baseline="0" dirty="0"/>
                        <a:t> вело-пешеходных дорожек и освещения;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917">
                <a:tc>
                  <a:txBody>
                    <a:bodyPr/>
                    <a:lstStyle/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/>
                        <a:t>ремонт</a:t>
                      </a:r>
                      <a:r>
                        <a:rPr lang="ru-RU" sz="1400" b="1" baseline="0" dirty="0"/>
                        <a:t> лестничных маршей;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854">
                <a:tc>
                  <a:txBody>
                    <a:bodyPr/>
                    <a:lstStyle/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/>
                        <a:t>ремонт подпорной стены;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177">
                <a:tc>
                  <a:txBody>
                    <a:bodyPr/>
                    <a:lstStyle/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dirty="0"/>
                        <a:t>новые</a:t>
                      </a:r>
                      <a:r>
                        <a:rPr lang="ru-RU" sz="1400" b="1" baseline="0" dirty="0"/>
                        <a:t> спортивные площадки.</a:t>
                      </a:r>
                      <a:endParaRPr lang="ru-RU" sz="1400" b="1" dirty="0"/>
                    </a:p>
                    <a:p>
                      <a:endParaRPr lang="ru-RU" sz="1400" b="1" dirty="0"/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2025 ПЛАН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177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400" b="1" dirty="0">
                          <a:solidFill>
                            <a:srgbClr val="3B3838"/>
                          </a:solidFill>
                          <a:ea typeface="Calibri Light"/>
                          <a:cs typeface="Arial" panose="020B0604020202020204" pitchFamily="34" charset="0"/>
                        </a:rPr>
                        <a:t>обустройство теннисных кортов; </a:t>
                      </a:r>
                    </a:p>
                    <a:p>
                      <a:pPr marL="285750" indent="-2857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400" b="1" dirty="0">
                          <a:solidFill>
                            <a:srgbClr val="3B3838"/>
                          </a:solidFill>
                          <a:ea typeface="Calibri Light"/>
                          <a:cs typeface="Arial" panose="020B0604020202020204" pitchFamily="34" charset="0"/>
                        </a:rPr>
                        <a:t>размещение баскетбольной площадки;</a:t>
                      </a:r>
                    </a:p>
                    <a:p>
                      <a:pPr marL="285750" indent="-285750"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400" b="1" dirty="0">
                          <a:solidFill>
                            <a:srgbClr val="3B3838"/>
                          </a:solidFill>
                          <a:ea typeface="Calibri Light"/>
                          <a:cs typeface="Arial" panose="020B0604020202020204" pitchFamily="34" charset="0"/>
                        </a:rPr>
                        <a:t>нанесение резинового покрытия на дорожки.</a:t>
                      </a:r>
                      <a:endParaRPr lang="ru-RU" sz="1400" b="1" dirty="0">
                        <a:solidFill>
                          <a:srgbClr val="3B3838"/>
                        </a:solidFill>
                        <a:cs typeface="Arial" panose="020B0604020202020204" pitchFamily="34" charset="0"/>
                      </a:endParaRPr>
                    </a:p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85072"/>
              </p:ext>
            </p:extLst>
          </p:nvPr>
        </p:nvGraphicFramePr>
        <p:xfrm>
          <a:off x="8762974" y="1237125"/>
          <a:ext cx="2672533" cy="3486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4421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СШ «Торпедо», </a:t>
                      </a:r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СШ </a:t>
                      </a:r>
                      <a:r>
                        <a:rPr lang="ru-RU" dirty="0"/>
                        <a:t>«Энергия»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04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капремонт футбольного поля</a:t>
                      </a:r>
                      <a:r>
                        <a:rPr lang="ru-RU" sz="1400" b="1" baseline="0" dirty="0"/>
                        <a:t>;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992">
                <a:tc>
                  <a:txBody>
                    <a:bodyPr/>
                    <a:lstStyle/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baseline="0" dirty="0"/>
                        <a:t>ремонт здания и помещений;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1636">
                <a:tc>
                  <a:txBody>
                    <a:bodyPr/>
                    <a:lstStyle/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2025 ПЛАН</a:t>
                      </a:r>
                    </a:p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капитальный ремонт внутренних помещений;</a:t>
                      </a:r>
                    </a:p>
                    <a:p>
                      <a:pPr marL="285750" marR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пола в спортивном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зале.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8748889" y="4866181"/>
            <a:ext cx="2720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Количество постоянно занимающихся физической культурой и спортом</a:t>
            </a:r>
            <a:r>
              <a:rPr lang="ru-RU" sz="1600" b="1" dirty="0"/>
              <a:t>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252E65"/>
                </a:solidFill>
                <a:latin typeface="Arial Black" panose="020B0A04020102020204" pitchFamily="34" charset="0"/>
              </a:rPr>
              <a:t>187,5</a:t>
            </a:r>
            <a:r>
              <a:rPr lang="ru-RU" b="1" dirty="0" smtClean="0">
                <a:solidFill>
                  <a:srgbClr val="252E65"/>
                </a:solidFill>
              </a:rPr>
              <a:t> </a:t>
            </a:r>
            <a:r>
              <a:rPr lang="ru-RU" sz="1400" b="1" dirty="0" smtClean="0"/>
              <a:t>тыс. </a:t>
            </a:r>
            <a:r>
              <a:rPr lang="ru-RU" sz="1400" b="1" dirty="0"/>
              <a:t>человек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: шеврон 6">
            <a:extLst>
              <a:ext uri="{FF2B5EF4-FFF2-40B4-BE49-F238E27FC236}">
                <a16:creationId xmlns:a16="http://schemas.microsoft.com/office/drawing/2014/main" xmlns="" id="{0B32881A-9854-4343-B1CA-73313100265B}"/>
              </a:ext>
            </a:extLst>
          </p:cNvPr>
          <p:cNvSpPr/>
          <p:nvPr/>
        </p:nvSpPr>
        <p:spPr>
          <a:xfrm>
            <a:off x="1731423" y="2997"/>
            <a:ext cx="1393199" cy="6847802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474D789-DD08-4C03-923E-40F2F9B38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94" y="3428"/>
            <a:ext cx="3776444" cy="6858000"/>
          </a:xfrm>
          <a:prstGeom prst="rect">
            <a:avLst/>
          </a:prstGeom>
        </p:spPr>
      </p:pic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xmlns="" id="{57D4218E-9185-C201-1214-1AA3786DE1B2}"/>
              </a:ext>
            </a:extLst>
          </p:cNvPr>
          <p:cNvSpPr/>
          <p:nvPr/>
        </p:nvSpPr>
        <p:spPr>
          <a:xfrm>
            <a:off x="6525" y="0"/>
            <a:ext cx="94593" cy="6858000"/>
          </a:xfrm>
          <a:prstGeom prst="flowChartProcess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пятиугольник 22">
            <a:extLst>
              <a:ext uri="{FF2B5EF4-FFF2-40B4-BE49-F238E27FC236}">
                <a16:creationId xmlns:a16="http://schemas.microsoft.com/office/drawing/2014/main" xmlns="" id="{FC6E2A95-032C-FAD7-F1A8-3B4EDF8FFEB0}"/>
              </a:ext>
            </a:extLst>
          </p:cNvPr>
          <p:cNvSpPr/>
          <p:nvPr/>
        </p:nvSpPr>
        <p:spPr>
          <a:xfrm>
            <a:off x="-142970" y="0"/>
            <a:ext cx="2545987" cy="6872670"/>
          </a:xfrm>
          <a:prstGeom prst="homePlate">
            <a:avLst>
              <a:gd name="adj" fmla="val 2479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D893AE4-2DB4-28EA-EE86-BF6AC20DE5EF}"/>
              </a:ext>
            </a:extLst>
          </p:cNvPr>
          <p:cNvSpPr txBox="1">
            <a:spLocks/>
          </p:cNvSpPr>
          <p:nvPr/>
        </p:nvSpPr>
        <p:spPr>
          <a:xfrm>
            <a:off x="-75674" y="3147195"/>
            <a:ext cx="2478692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КУЛЬТУРА</a:t>
            </a:r>
          </a:p>
          <a:p>
            <a:pPr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D97A7A-9EC7-FDB5-EE3E-81FC0E0DA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837" y="4398"/>
            <a:ext cx="966293" cy="6846401"/>
          </a:xfrm>
          <a:prstGeom prst="rect">
            <a:avLst/>
          </a:prstGeom>
        </p:spPr>
      </p:pic>
      <p:pic>
        <p:nvPicPr>
          <p:cNvPr id="30" name="object 15">
            <a:extLst>
              <a:ext uri="{FF2B5EF4-FFF2-40B4-BE49-F238E27FC236}">
                <a16:creationId xmlns:a16="http://schemas.microsoft.com/office/drawing/2014/main" xmlns="" id="{A01F6D46-6381-47A3-AFB2-4B3C40D504BB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31" name="object 16">
            <a:extLst>
              <a:ext uri="{FF2B5EF4-FFF2-40B4-BE49-F238E27FC236}">
                <a16:creationId xmlns:a16="http://schemas.microsoft.com/office/drawing/2014/main" xmlns="" id="{3EA58A7A-32BB-424B-84A3-F382193A50E0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86606"/>
              </p:ext>
            </p:extLst>
          </p:nvPr>
        </p:nvGraphicFramePr>
        <p:xfrm>
          <a:off x="6096000" y="189417"/>
          <a:ext cx="5112218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Проекты при поддержке</a:t>
                      </a:r>
                      <a:r>
                        <a:rPr lang="ru-RU" baseline="0" dirty="0"/>
                        <a:t> Президентского фонда культурных инициатив: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«Театральный</a:t>
                      </a:r>
                      <a:r>
                        <a:rPr lang="ru-RU" baseline="0" dirty="0"/>
                        <a:t> причал» (фестиваль кукольных театров), 15 тыс. зрителей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«Вечный огонь» (фестиваль детских духовых оркестров)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«Школа современного слушателя»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4" name="文本框 25">
            <a:extLst>
              <a:ext uri="{FF2B5EF4-FFF2-40B4-BE49-F238E27FC236}">
                <a16:creationId xmlns:a16="http://schemas.microsoft.com/office/drawing/2014/main" xmlns="" id="{0F4099A9-5C5D-3E12-CFE7-9B85F63FF5E3}"/>
              </a:ext>
            </a:extLst>
          </p:cNvPr>
          <p:cNvSpPr txBox="1"/>
          <p:nvPr/>
        </p:nvSpPr>
        <p:spPr>
          <a:xfrm>
            <a:off x="10213890" y="4184353"/>
            <a:ext cx="1449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00" b="1" dirty="0">
                <a:solidFill>
                  <a:schemeClr val="bg2">
                    <a:lumMod val="25000"/>
                  </a:schemeClr>
                </a:solidFill>
                <a:sym typeface="+mn-lt"/>
              </a:rPr>
              <a:t>в 2024 году</a:t>
            </a:r>
            <a:endParaRPr lang="zh-CN" altLang="en-US" sz="1200" b="1" dirty="0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178682" y="3298469"/>
            <a:ext cx="3553817" cy="2196000"/>
            <a:chOff x="6439689" y="4529724"/>
            <a:chExt cx="3553817" cy="2196000"/>
          </a:xfrm>
        </p:grpSpPr>
        <p:sp>
          <p:nvSpPr>
            <p:cNvPr id="25" name="Заголовок 3">
              <a:extLst>
                <a:ext uri="{FF2B5EF4-FFF2-40B4-BE49-F238E27FC236}">
                  <a16:creationId xmlns:a16="http://schemas.microsoft.com/office/drawing/2014/main" xmlns="" id="{911574D6-A07C-BFDA-5254-85987EF3A684}"/>
                </a:ext>
              </a:extLst>
            </p:cNvPr>
            <p:cNvSpPr txBox="1">
              <a:spLocks/>
            </p:cNvSpPr>
            <p:nvPr/>
          </p:nvSpPr>
          <p:spPr>
            <a:xfrm>
              <a:off x="8689831" y="5113721"/>
              <a:ext cx="1303675" cy="216394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1400" b="0">
                  <a:solidFill>
                    <a:schemeClr val="bg2">
                      <a:lumMod val="25000"/>
                    </a:schemeClr>
                  </a:solidFill>
                </a:defRPr>
              </a:lvl1pPr>
            </a:lstStyle>
            <a:p>
              <a:r>
                <a:rPr lang="ru-RU" sz="2000" b="1" dirty="0">
                  <a:latin typeface="Arial Black" panose="020B0A04020102020204" pitchFamily="34" charset="0"/>
                </a:rPr>
                <a:t>759</a:t>
              </a:r>
              <a:r>
                <a:rPr lang="ru-RU" b="1" dirty="0"/>
                <a:t> </a:t>
              </a:r>
              <a:endParaRPr lang="ru-RU" b="1" dirty="0" smtClean="0"/>
            </a:p>
            <a:p>
              <a:r>
                <a:rPr lang="ru-RU" b="1" smtClean="0"/>
                <a:t>Год </a:t>
              </a:r>
              <a:r>
                <a:rPr lang="ru-RU" b="1" dirty="0"/>
                <a:t>семьи</a:t>
              </a: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8D32A1C6-6550-4AAB-B785-2C421FB87D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9689" y="4529724"/>
              <a:ext cx="2196000" cy="2196000"/>
              <a:chOff x="240982" y="1926263"/>
              <a:chExt cx="3023999" cy="3024000"/>
            </a:xfrm>
          </p:grpSpPr>
          <p:grpSp>
            <p:nvGrpSpPr>
              <p:cNvPr id="27" name="组合 87">
                <a:extLst>
                  <a:ext uri="{FF2B5EF4-FFF2-40B4-BE49-F238E27FC236}">
                    <a16:creationId xmlns:a16="http://schemas.microsoft.com/office/drawing/2014/main" xmlns="" id="{5DBDB5E4-798F-4391-B81E-E6FE85445E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0982" y="1926263"/>
                <a:ext cx="3023999" cy="3024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9" name="同心圆 89">
                  <a:extLst>
                    <a:ext uri="{FF2B5EF4-FFF2-40B4-BE49-F238E27FC236}">
                      <a16:creationId xmlns:a16="http://schemas.microsoft.com/office/drawing/2014/main" xmlns="" id="{FEB812FF-0156-4185-8FB4-EBD9C781EA68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  <p:sp>
              <p:nvSpPr>
                <p:cNvPr id="32" name="椭圆 90">
                  <a:extLst>
                    <a:ext uri="{FF2B5EF4-FFF2-40B4-BE49-F238E27FC236}">
                      <a16:creationId xmlns:a16="http://schemas.microsoft.com/office/drawing/2014/main" xmlns="" id="{6918B74C-DE57-40A3-8C8D-B462254443E7}"/>
                    </a:ext>
                  </a:extLst>
                </p:cNvPr>
                <p:cNvSpPr/>
                <p:nvPr/>
              </p:nvSpPr>
              <p:spPr>
                <a:xfrm>
                  <a:off x="392110" y="760413"/>
                  <a:ext cx="3825873" cy="38258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</p:grp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BE136513-5072-4328-ADE2-DB4EC58244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1643" y="2077685"/>
                <a:ext cx="2757176" cy="2757176"/>
              </a:xfrm>
              <a:prstGeom prst="ellipse">
                <a:avLst/>
              </a:prstGeom>
              <a:solidFill>
                <a:srgbClr val="203864"/>
              </a:soli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6520051" y="4639685"/>
              <a:ext cx="3431887" cy="2002235"/>
              <a:chOff x="6520051" y="4639685"/>
              <a:chExt cx="3431887" cy="2002235"/>
            </a:xfrm>
          </p:grpSpPr>
          <p:sp>
            <p:nvSpPr>
              <p:cNvPr id="19" name="Часть круга 72">
                <a:extLst>
                  <a:ext uri="{FF2B5EF4-FFF2-40B4-BE49-F238E27FC236}">
                    <a16:creationId xmlns:a16="http://schemas.microsoft.com/office/drawing/2014/main" xmlns="" id="{CE8D0D6E-E2AB-4A1D-9A7E-BA075A6CF1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0051" y="4639685"/>
                <a:ext cx="2002235" cy="2002235"/>
              </a:xfrm>
              <a:prstGeom prst="pie">
                <a:avLst>
                  <a:gd name="adj1" fmla="val 21573617"/>
                  <a:gd name="adj2" fmla="val 19251064"/>
                </a:avLst>
              </a:prstGeom>
              <a:solidFill>
                <a:srgbClr val="9EAF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6554023" y="4992802"/>
                <a:ext cx="3397915" cy="1296000"/>
                <a:chOff x="6554023" y="4992802"/>
                <a:chExt cx="3397915" cy="1296000"/>
              </a:xfrm>
            </p:grpSpPr>
            <p:cxnSp>
              <p:nvCxnSpPr>
                <p:cNvPr id="17" name="直接连接符 68">
                  <a:extLst>
                    <a:ext uri="{FF2B5EF4-FFF2-40B4-BE49-F238E27FC236}">
                      <a16:creationId xmlns:a16="http://schemas.microsoft.com/office/drawing/2014/main" xmlns="" id="{A1756B30-30C7-F872-893A-3171DE881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6951" y="5360007"/>
                  <a:ext cx="1504987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xmlns="" id="{91F1A338-8DFE-4B66-8612-7B8E0E9304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42938" y="4992802"/>
                  <a:ext cx="1296001" cy="129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88900">
                    <a:prstClr val="black"/>
                  </a:inn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Заголовок 3">
                  <a:extLst>
                    <a:ext uri="{FF2B5EF4-FFF2-40B4-BE49-F238E27FC236}">
                      <a16:creationId xmlns:a16="http://schemas.microsoft.com/office/drawing/2014/main" xmlns="" id="{EA555700-7EA5-4072-956A-D34C65D09C7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54023" y="5709572"/>
                  <a:ext cx="1873829" cy="270226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0" rtlCol="0" anchor="b">
                  <a:noAutofit/>
                </a:bodyPr>
                <a:lstStyle>
                  <a:defPPr>
                    <a:defRPr lang="ru-RU"/>
                  </a:defPPr>
                  <a:lvl1pPr indent="0" algn="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  <a:defRPr sz="1400" b="0">
                      <a:solidFill>
                        <a:schemeClr val="bg2">
                          <a:lumMod val="25000"/>
                        </a:schemeClr>
                      </a:solidFill>
                    </a:defRPr>
                  </a:lvl1pPr>
                </a:lstStyle>
                <a:p>
                  <a:pPr algn="ctr"/>
                  <a:r>
                    <a:rPr lang="ru-RU" sz="2800" dirty="0">
                      <a:latin typeface="Arial Black" panose="020B0A04020102020204" pitchFamily="34" charset="0"/>
                    </a:rPr>
                    <a:t>6401</a:t>
                  </a:r>
                  <a:endParaRPr lang="ru-RU" sz="3600" dirty="0">
                    <a:latin typeface="Arial Black" panose="020B0A04020102020204" pitchFamily="34" charset="0"/>
                  </a:endParaRPr>
                </a:p>
                <a:p>
                  <a:pPr algn="ctr"/>
                  <a:r>
                    <a:rPr lang="ru-RU" b="1" dirty="0">
                      <a:latin typeface="Calibri" panose="020F0502020204030204" pitchFamily="34" charset="0"/>
                    </a:rPr>
                    <a:t>мероприятий</a:t>
                  </a:r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6272614" y="2947940"/>
            <a:ext cx="4854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Noto Sans" panose="020B0502040504020204" pitchFamily="34"/>
                <a:cs typeface="Noto Sans" panose="020B0502040504020204" pitchFamily="34"/>
              </a:rPr>
              <a:t>ВСЕГО ПРОВЕДЕНО КУЛЬТУРНЫХ МЕРОПРИЯТИЙ 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512949" y="5550069"/>
            <a:ext cx="3283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Noto Sans" panose="020B0502040504020204" pitchFamily="34"/>
                <a:cs typeface="Noto Sans" panose="020B0502040504020204" pitchFamily="34"/>
              </a:rPr>
              <a:t>посетили 563 тыс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Noto Sans" panose="020B0502040504020204" pitchFamily="34"/>
                <a:cs typeface="Noto Sans" panose="020B0502040504020204" pitchFamily="34"/>
              </a:rPr>
              <a:t>. человек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DF7FDE-CCCA-4034-A7EA-05F7BE47A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27" y="4613430"/>
            <a:ext cx="4990298" cy="277238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2491624" name="Рисунок 3024916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1154" y="414688"/>
            <a:ext cx="10289690" cy="6028621"/>
          </a:xfrm>
          <a:prstGeom prst="rect">
            <a:avLst/>
          </a:prstGeom>
        </p:spPr>
      </p:pic>
      <p:sp>
        <p:nvSpPr>
          <p:cNvPr id="764800343" name="Прямоугольник 764800342"/>
          <p:cNvSpPr/>
          <p:nvPr/>
        </p:nvSpPr>
        <p:spPr bwMode="auto">
          <a:xfrm>
            <a:off x="0" y="0"/>
            <a:ext cx="12167524" cy="6785791"/>
          </a:xfrm>
          <a:prstGeom prst="rect">
            <a:avLst/>
          </a:prstGeom>
          <a:solidFill>
            <a:schemeClr val="bg1">
              <a:alpha val="60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64755285" name="Группа 1164755284"/>
          <p:cNvGrpSpPr/>
          <p:nvPr/>
        </p:nvGrpSpPr>
        <p:grpSpPr bwMode="auto">
          <a:xfrm>
            <a:off x="115493" y="121914"/>
            <a:ext cx="1524786" cy="486153"/>
            <a:chOff x="0" y="0"/>
            <a:chExt cx="1524786" cy="486153"/>
          </a:xfrm>
        </p:grpSpPr>
        <p:pic>
          <p:nvPicPr>
            <p:cNvPr id="575653257" name="object 15"/>
            <p:cNvPicPr/>
            <p:nvPr/>
          </p:nvPicPr>
          <p:blipFill>
            <a:blip r:embed="rId4"/>
            <a:stretch/>
          </p:blipFill>
          <p:spPr bwMode="auto">
            <a:xfrm>
              <a:off x="0" y="0"/>
              <a:ext cx="374904" cy="486154"/>
            </a:xfrm>
            <a:prstGeom prst="rect">
              <a:avLst/>
            </a:prstGeom>
          </p:spPr>
        </p:pic>
        <p:sp>
          <p:nvSpPr>
            <p:cNvPr id="1183871869" name="object 16"/>
            <p:cNvSpPr txBox="1"/>
            <p:nvPr/>
          </p:nvSpPr>
          <p:spPr bwMode="auto">
            <a:xfrm>
              <a:off x="470369" y="0"/>
              <a:ext cx="1054416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5565285" name="Группа 75565284"/>
          <p:cNvGrpSpPr/>
          <p:nvPr/>
        </p:nvGrpSpPr>
        <p:grpSpPr bwMode="auto">
          <a:xfrm>
            <a:off x="522567" y="504851"/>
            <a:ext cx="5163473" cy="1489712"/>
            <a:chOff x="0" y="0"/>
            <a:chExt cx="5163473" cy="1489712"/>
          </a:xfrm>
        </p:grpSpPr>
        <p:grpSp>
          <p:nvGrpSpPr>
            <p:cNvPr id="423199415" name="Группа 423199414"/>
            <p:cNvGrpSpPr/>
            <p:nvPr/>
          </p:nvGrpSpPr>
          <p:grpSpPr bwMode="auto">
            <a:xfrm>
              <a:off x="0" y="0"/>
              <a:ext cx="5163473" cy="1189079"/>
              <a:chOff x="0" y="0"/>
              <a:chExt cx="5163473" cy="1189079"/>
            </a:xfrm>
          </p:grpSpPr>
          <p:sp>
            <p:nvSpPr>
              <p:cNvPr id="750633249" name="TextBox 750633248"/>
              <p:cNvSpPr txBox="1"/>
              <p:nvPr/>
            </p:nvSpPr>
            <p:spPr bwMode="auto">
              <a:xfrm>
                <a:off x="0" y="0"/>
                <a:ext cx="2623188" cy="118907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non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7200" dirty="0">
                    <a:solidFill>
                      <a:srgbClr val="DF322B"/>
                    </a:solidFill>
                    <a:latin typeface="Arial Black"/>
                    <a:ea typeface="Arial Black"/>
                    <a:cs typeface="Arial Black"/>
                  </a:rPr>
                  <a:t>2025</a:t>
                </a:r>
                <a:endParaRPr sz="7200" dirty="0">
                  <a:solidFill>
                    <a:srgbClr val="002060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1850365885" name="TextBox 1850365884"/>
              <p:cNvSpPr txBox="1"/>
              <p:nvPr/>
            </p:nvSpPr>
            <p:spPr bwMode="auto">
              <a:xfrm>
                <a:off x="2693053" y="182878"/>
                <a:ext cx="2470420" cy="815608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non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  <a:latin typeface="Arial Black"/>
                    <a:ea typeface="Arial Black"/>
                    <a:cs typeface="Arial Black"/>
                  </a:rPr>
                  <a:t>Год защитника </a:t>
                </a:r>
                <a:endParaRPr lang="ru-RU" sz="2000" dirty="0" smtClean="0">
                  <a:solidFill>
                    <a:srgbClr val="002060"/>
                  </a:solidFill>
                  <a:latin typeface="Arial Black"/>
                  <a:cs typeface="Arial Black"/>
                </a:endParaRPr>
              </a:p>
              <a:p>
                <a:pPr>
                  <a:defRPr/>
                </a:pPr>
                <a:r>
                  <a:rPr lang="ru-RU" sz="2000" dirty="0" smtClean="0">
                    <a:solidFill>
                      <a:srgbClr val="002060"/>
                    </a:solidFill>
                    <a:latin typeface="Arial Black"/>
                    <a:ea typeface="Arial Black"/>
                    <a:cs typeface="Arial Black"/>
                  </a:rPr>
                  <a:t>Отечества</a:t>
                </a:r>
                <a:endParaRPr lang="ru-RU" sz="2000" dirty="0">
                  <a:solidFill>
                    <a:srgbClr val="002060"/>
                  </a:solidFill>
                  <a:latin typeface="Arial Black"/>
                  <a:cs typeface="Arial Black"/>
                </a:endParaRPr>
              </a:p>
            </p:txBody>
          </p:sp>
        </p:grpSp>
        <p:sp>
          <p:nvSpPr>
            <p:cNvPr id="803892913" name="TextBox 803892912"/>
            <p:cNvSpPr txBox="1"/>
            <p:nvPr/>
          </p:nvSpPr>
          <p:spPr bwMode="auto">
            <a:xfrm>
              <a:off x="0" y="1115571"/>
              <a:ext cx="5069914" cy="374141"/>
            </a:xfrm>
            <a:prstGeom prst="rect">
              <a:avLst/>
            </a:prstGeom>
            <a:noFill/>
          </p:spPr>
          <p:txBody>
            <a:bodyPr vertOverflow="overflow" horzOverflow="overflow" vert="horz" wrap="non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b="1" dirty="0">
                  <a:solidFill>
                    <a:srgbClr val="002060"/>
                  </a:solidFill>
                  <a:latin typeface="Calibri Light"/>
                  <a:ea typeface="Calibri Light"/>
                  <a:cs typeface="Calibri Light"/>
                </a:rPr>
                <a:t>80-летие </a:t>
              </a:r>
              <a:r>
                <a:rPr lang="ru-RU" b="1" dirty="0" smtClean="0">
                  <a:solidFill>
                    <a:srgbClr val="002060"/>
                  </a:solidFill>
                  <a:latin typeface="Calibri Light"/>
                  <a:ea typeface="Calibri Light"/>
                  <a:cs typeface="Calibri Light"/>
                </a:rPr>
                <a:t>Победы в Великой Отечественной войне</a:t>
              </a:r>
              <a:endParaRPr lang="ru-RU" b="1" dirty="0">
                <a:solidFill>
                  <a:srgbClr val="002060"/>
                </a:solidFill>
                <a:latin typeface="Calibri Light"/>
                <a:cs typeface="Calibri Light"/>
              </a:endParaRPr>
            </a:p>
          </p:txBody>
        </p:sp>
      </p:grpSp>
      <p:pic>
        <p:nvPicPr>
          <p:cNvPr id="169570769" name="Рисунок 169570768"/>
          <p:cNvPicPr>
            <a:picLocks noChangeAspect="1"/>
          </p:cNvPicPr>
          <p:nvPr/>
        </p:nvPicPr>
        <p:blipFill>
          <a:blip r:embed="rId5"/>
          <a:srcRect l="36234" r="35489" b="2974"/>
          <a:stretch/>
        </p:blipFill>
        <p:spPr bwMode="auto">
          <a:xfrm>
            <a:off x="9176108" y="79373"/>
            <a:ext cx="2230618" cy="4305519"/>
          </a:xfrm>
          <a:prstGeom prst="rect">
            <a:avLst/>
          </a:prstGeom>
        </p:spPr>
      </p:pic>
      <p:pic>
        <p:nvPicPr>
          <p:cNvPr id="1523913177" name="Рисунок 1523913176"/>
          <p:cNvPicPr>
            <a:picLocks noChangeAspect="1"/>
          </p:cNvPicPr>
          <p:nvPr/>
        </p:nvPicPr>
        <p:blipFill>
          <a:blip r:embed="rId6"/>
          <a:srcRect b="11710"/>
          <a:stretch/>
        </p:blipFill>
        <p:spPr bwMode="auto">
          <a:xfrm>
            <a:off x="547317" y="2093028"/>
            <a:ext cx="7807026" cy="45837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FBE66D7-DEB2-47CF-B536-7EA6A6406F03}"/>
              </a:ext>
            </a:extLst>
          </p:cNvPr>
          <p:cNvSpPr>
            <a:spLocks/>
          </p:cNvSpPr>
          <p:nvPr/>
        </p:nvSpPr>
        <p:spPr>
          <a:xfrm>
            <a:off x="10910496" y="-20656"/>
            <a:ext cx="1325165" cy="6874401"/>
          </a:xfrm>
          <a:prstGeom prst="rect">
            <a:avLst/>
          </a:prstGeom>
          <a:blipFill dpi="0" rotWithShape="1">
            <a:blip r:embed="rId3"/>
            <a:srcRect/>
            <a:stretch>
              <a:fillRect l="-105000" r="-105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EFF9AA-680A-48A0-A050-C7B3F2BE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08754" y="4095751"/>
            <a:ext cx="2094160" cy="27579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73EF81-F6A5-490A-892E-FB3F434F2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1502" y="186298"/>
            <a:ext cx="6240170" cy="3510875"/>
          </a:xfrm>
          <a:prstGeom prst="rect">
            <a:avLst/>
          </a:prstGeom>
        </p:spPr>
      </p:pic>
      <p:sp>
        <p:nvSpPr>
          <p:cNvPr id="6" name="Стрелка: шеврон 28">
            <a:extLst>
              <a:ext uri="{FF2B5EF4-FFF2-40B4-BE49-F238E27FC236}">
                <a16:creationId xmlns:a16="http://schemas.microsoft.com/office/drawing/2014/main" xmlns="" id="{B9363F1A-61B4-4CD3-88F1-5CE77CBC2B27}"/>
              </a:ext>
            </a:extLst>
          </p:cNvPr>
          <p:cNvSpPr/>
          <p:nvPr/>
        </p:nvSpPr>
        <p:spPr bwMode="auto">
          <a:xfrm>
            <a:off x="1841022" y="-5087"/>
            <a:ext cx="1146860" cy="6872456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29">
            <a:extLst>
              <a:ext uri="{FF2B5EF4-FFF2-40B4-BE49-F238E27FC236}">
                <a16:creationId xmlns:a16="http://schemas.microsoft.com/office/drawing/2014/main" xmlns="" id="{BCB92CEB-BE71-40BF-941E-EDF9FC33C350}"/>
              </a:ext>
            </a:extLst>
          </p:cNvPr>
          <p:cNvSpPr/>
          <p:nvPr/>
        </p:nvSpPr>
        <p:spPr bwMode="auto">
          <a:xfrm>
            <a:off x="-2078" y="5362"/>
            <a:ext cx="2501462" cy="6858000"/>
          </a:xfrm>
          <a:prstGeom prst="homePlate">
            <a:avLst>
              <a:gd name="adj" fmla="val 2479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318753" y="186298"/>
            <a:ext cx="1522269" cy="486153"/>
            <a:chOff x="0" y="0"/>
            <a:chExt cx="1522269" cy="486153"/>
          </a:xfrm>
        </p:grpSpPr>
        <p:pic>
          <p:nvPicPr>
            <p:cNvPr id="9" name="object 15"/>
            <p:cNvPicPr/>
            <p:nvPr/>
          </p:nvPicPr>
          <p:blipFill>
            <a:blip r:embed="rId7"/>
            <a:stretch/>
          </p:blipFill>
          <p:spPr bwMode="auto">
            <a:xfrm>
              <a:off x="0" y="0"/>
              <a:ext cx="374904" cy="486154"/>
            </a:xfrm>
            <a:prstGeom prst="rect">
              <a:avLst/>
            </a:prstGeom>
          </p:spPr>
        </p:pic>
        <p:sp>
          <p:nvSpPr>
            <p:cNvPr id="10" name="object 16"/>
            <p:cNvSpPr txBox="1"/>
            <p:nvPr/>
          </p:nvSpPr>
          <p:spPr bwMode="auto">
            <a:xfrm>
              <a:off x="470370" y="0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  <p:grpSp>
        <p:nvGrpSpPr>
          <p:cNvPr id="13" name="组合 87">
            <a:extLst>
              <a:ext uri="{FF2B5EF4-FFF2-40B4-BE49-F238E27FC236}">
                <a16:creationId xmlns:a16="http://schemas.microsoft.com/office/drawing/2014/main" xmlns="" id="{DE7BE73F-EB6B-40FC-B569-07C043B8AFCF}"/>
              </a:ext>
            </a:extLst>
          </p:cNvPr>
          <p:cNvGrpSpPr>
            <a:grpSpLocks noChangeAspect="1"/>
          </p:cNvGrpSpPr>
          <p:nvPr/>
        </p:nvGrpSpPr>
        <p:grpSpPr>
          <a:xfrm>
            <a:off x="3172937" y="4304285"/>
            <a:ext cx="1801188" cy="1801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89">
              <a:extLst>
                <a:ext uri="{FF2B5EF4-FFF2-40B4-BE49-F238E27FC236}">
                  <a16:creationId xmlns:a16="http://schemas.microsoft.com/office/drawing/2014/main" xmlns="" id="{290ECB7C-2922-43C4-9F5B-62E2D03FBD7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22" name="椭圆 90">
              <a:extLst>
                <a:ext uri="{FF2B5EF4-FFF2-40B4-BE49-F238E27FC236}">
                  <a16:creationId xmlns:a16="http://schemas.microsoft.com/office/drawing/2014/main" xmlns="" id="{150098D6-7BD1-41CD-8864-FFDF0F00D484}"/>
                </a:ext>
              </a:extLst>
            </p:cNvPr>
            <p:cNvSpPr/>
            <p:nvPr/>
          </p:nvSpPr>
          <p:spPr>
            <a:xfrm>
              <a:off x="392110" y="760413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D188995-E1A4-42F3-B78D-8503B3059964}"/>
              </a:ext>
            </a:extLst>
          </p:cNvPr>
          <p:cNvSpPr txBox="1"/>
          <p:nvPr/>
        </p:nvSpPr>
        <p:spPr bwMode="auto">
          <a:xfrm>
            <a:off x="5158319" y="4866248"/>
            <a:ext cx="1403745" cy="6085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600" b="1" dirty="0">
                <a:ea typeface="Arial Black"/>
                <a:cs typeface="Arial Black"/>
              </a:rPr>
              <a:t>46 </a:t>
            </a:r>
            <a:r>
              <a:rPr lang="ru-RU" sz="1600" b="1" dirty="0">
                <a:ea typeface="Arial Black"/>
                <a:cs typeface="Calibri" panose="020F0502020204030204" pitchFamily="34" charset="0"/>
              </a:rPr>
              <a:t>тонн</a:t>
            </a:r>
            <a:endParaRPr sz="1400" b="1" dirty="0">
              <a:cs typeface="Calibri" panose="020F0502020204030204" pitchFamily="34" charset="0"/>
            </a:endParaRPr>
          </a:p>
          <a:p>
            <a:pPr algn="ctr">
              <a:defRPr/>
            </a:pPr>
            <a:endParaRPr sz="500" b="1" dirty="0"/>
          </a:p>
          <a:p>
            <a:pPr algn="ctr">
              <a:defRPr/>
            </a:pPr>
            <a:r>
              <a:rPr lang="ru-RU" sz="1400" dirty="0">
                <a:cs typeface="Calibri" panose="020F0502020204030204" pitchFamily="34" charset="0"/>
              </a:rPr>
              <a:t>за 2024 год</a:t>
            </a:r>
            <a:endParaRPr dirty="0">
              <a:cs typeface="Calibri" panose="020F0502020204030204" pitchFamily="34" charset="0"/>
            </a:endParaRPr>
          </a:p>
        </p:txBody>
      </p:sp>
      <p:sp>
        <p:nvSpPr>
          <p:cNvPr id="15" name="object 33">
            <a:extLst>
              <a:ext uri="{FF2B5EF4-FFF2-40B4-BE49-F238E27FC236}">
                <a16:creationId xmlns:a16="http://schemas.microsoft.com/office/drawing/2014/main" xmlns="" id="{D6EBB32D-0347-4785-A055-2BFE2201ECDA}"/>
              </a:ext>
            </a:extLst>
          </p:cNvPr>
          <p:cNvSpPr/>
          <p:nvPr/>
        </p:nvSpPr>
        <p:spPr bwMode="auto">
          <a:xfrm>
            <a:off x="3275679" y="4409745"/>
            <a:ext cx="1604850" cy="1603833"/>
          </a:xfrm>
          <a:custGeom>
            <a:avLst/>
            <a:gdLst/>
            <a:ahLst/>
            <a:cxnLst/>
            <a:rect l="l" t="t" r="r" b="b"/>
            <a:pathLst>
              <a:path w="2002790" h="2001520" extrusionOk="0">
                <a:moveTo>
                  <a:pt x="1001268" y="0"/>
                </a:moveTo>
                <a:lnTo>
                  <a:pt x="952757" y="1153"/>
                </a:lnTo>
                <a:lnTo>
                  <a:pt x="904843" y="4579"/>
                </a:lnTo>
                <a:lnTo>
                  <a:pt x="857577" y="10226"/>
                </a:lnTo>
                <a:lnTo>
                  <a:pt x="811011" y="18040"/>
                </a:lnTo>
                <a:lnTo>
                  <a:pt x="765198" y="27969"/>
                </a:lnTo>
                <a:lnTo>
                  <a:pt x="720190" y="39961"/>
                </a:lnTo>
                <a:lnTo>
                  <a:pt x="676041" y="53964"/>
                </a:lnTo>
                <a:lnTo>
                  <a:pt x="632802" y="69924"/>
                </a:lnTo>
                <a:lnTo>
                  <a:pt x="590526" y="87791"/>
                </a:lnTo>
                <a:lnTo>
                  <a:pt x="549265" y="107510"/>
                </a:lnTo>
                <a:lnTo>
                  <a:pt x="509072" y="129030"/>
                </a:lnTo>
                <a:lnTo>
                  <a:pt x="469999" y="152299"/>
                </a:lnTo>
                <a:lnTo>
                  <a:pt x="432099" y="177264"/>
                </a:lnTo>
                <a:lnTo>
                  <a:pt x="395424" y="203873"/>
                </a:lnTo>
                <a:lnTo>
                  <a:pt x="360026" y="232072"/>
                </a:lnTo>
                <a:lnTo>
                  <a:pt x="325959" y="261811"/>
                </a:lnTo>
                <a:lnTo>
                  <a:pt x="293274" y="293036"/>
                </a:lnTo>
                <a:lnTo>
                  <a:pt x="262025" y="325695"/>
                </a:lnTo>
                <a:lnTo>
                  <a:pt x="232262" y="359736"/>
                </a:lnTo>
                <a:lnTo>
                  <a:pt x="204040" y="395106"/>
                </a:lnTo>
                <a:lnTo>
                  <a:pt x="177410" y="431752"/>
                </a:lnTo>
                <a:lnTo>
                  <a:pt x="152425" y="469624"/>
                </a:lnTo>
                <a:lnTo>
                  <a:pt x="129137" y="508667"/>
                </a:lnTo>
                <a:lnTo>
                  <a:pt x="107599" y="548829"/>
                </a:lnTo>
                <a:lnTo>
                  <a:pt x="87864" y="590059"/>
                </a:lnTo>
                <a:lnTo>
                  <a:pt x="69983" y="632304"/>
                </a:lnTo>
                <a:lnTo>
                  <a:pt x="54009" y="675511"/>
                </a:lnTo>
                <a:lnTo>
                  <a:pt x="39994" y="719628"/>
                </a:lnTo>
                <a:lnTo>
                  <a:pt x="27992" y="764603"/>
                </a:lnTo>
                <a:lnTo>
                  <a:pt x="18055" y="810383"/>
                </a:lnTo>
                <a:lnTo>
                  <a:pt x="10234" y="856915"/>
                </a:lnTo>
                <a:lnTo>
                  <a:pt x="4583" y="904148"/>
                </a:lnTo>
                <a:lnTo>
                  <a:pt x="1154" y="952029"/>
                </a:lnTo>
                <a:lnTo>
                  <a:pt x="0" y="1000506"/>
                </a:lnTo>
                <a:lnTo>
                  <a:pt x="1154" y="1048982"/>
                </a:lnTo>
                <a:lnTo>
                  <a:pt x="4583" y="1096863"/>
                </a:lnTo>
                <a:lnTo>
                  <a:pt x="10234" y="1144096"/>
                </a:lnTo>
                <a:lnTo>
                  <a:pt x="18055" y="1190628"/>
                </a:lnTo>
                <a:lnTo>
                  <a:pt x="27992" y="1236408"/>
                </a:lnTo>
                <a:lnTo>
                  <a:pt x="39994" y="1281383"/>
                </a:lnTo>
                <a:lnTo>
                  <a:pt x="54009" y="1325500"/>
                </a:lnTo>
                <a:lnTo>
                  <a:pt x="69983" y="1368707"/>
                </a:lnTo>
                <a:lnTo>
                  <a:pt x="87864" y="1410952"/>
                </a:lnTo>
                <a:lnTo>
                  <a:pt x="107599" y="1452182"/>
                </a:lnTo>
                <a:lnTo>
                  <a:pt x="129137" y="1492344"/>
                </a:lnTo>
                <a:lnTo>
                  <a:pt x="152425" y="1531387"/>
                </a:lnTo>
                <a:lnTo>
                  <a:pt x="177410" y="1569259"/>
                </a:lnTo>
                <a:lnTo>
                  <a:pt x="204040" y="1605905"/>
                </a:lnTo>
                <a:lnTo>
                  <a:pt x="232262" y="1641275"/>
                </a:lnTo>
                <a:lnTo>
                  <a:pt x="262025" y="1675316"/>
                </a:lnTo>
                <a:lnTo>
                  <a:pt x="293274" y="1707975"/>
                </a:lnTo>
                <a:lnTo>
                  <a:pt x="325959" y="1739200"/>
                </a:lnTo>
                <a:lnTo>
                  <a:pt x="360026" y="1768939"/>
                </a:lnTo>
                <a:lnTo>
                  <a:pt x="395424" y="1797138"/>
                </a:lnTo>
                <a:lnTo>
                  <a:pt x="432099" y="1823747"/>
                </a:lnTo>
                <a:lnTo>
                  <a:pt x="469999" y="1848712"/>
                </a:lnTo>
                <a:lnTo>
                  <a:pt x="509072" y="1871981"/>
                </a:lnTo>
                <a:lnTo>
                  <a:pt x="549265" y="1893501"/>
                </a:lnTo>
                <a:lnTo>
                  <a:pt x="590526" y="1913220"/>
                </a:lnTo>
                <a:lnTo>
                  <a:pt x="632802" y="1931087"/>
                </a:lnTo>
                <a:lnTo>
                  <a:pt x="676041" y="1947047"/>
                </a:lnTo>
                <a:lnTo>
                  <a:pt x="720190" y="1961050"/>
                </a:lnTo>
                <a:lnTo>
                  <a:pt x="765198" y="1973042"/>
                </a:lnTo>
                <a:lnTo>
                  <a:pt x="811011" y="1982971"/>
                </a:lnTo>
                <a:lnTo>
                  <a:pt x="857577" y="1990785"/>
                </a:lnTo>
                <a:lnTo>
                  <a:pt x="904843" y="1996432"/>
                </a:lnTo>
                <a:lnTo>
                  <a:pt x="952757" y="1999858"/>
                </a:lnTo>
                <a:lnTo>
                  <a:pt x="1001268" y="2001012"/>
                </a:lnTo>
                <a:lnTo>
                  <a:pt x="1049778" y="1999858"/>
                </a:lnTo>
                <a:lnTo>
                  <a:pt x="1097692" y="1996432"/>
                </a:lnTo>
                <a:lnTo>
                  <a:pt x="1144958" y="1990785"/>
                </a:lnTo>
                <a:lnTo>
                  <a:pt x="1191524" y="1982971"/>
                </a:lnTo>
                <a:lnTo>
                  <a:pt x="1237337" y="1973042"/>
                </a:lnTo>
                <a:lnTo>
                  <a:pt x="1282345" y="1961050"/>
                </a:lnTo>
                <a:lnTo>
                  <a:pt x="1326494" y="1947047"/>
                </a:lnTo>
                <a:lnTo>
                  <a:pt x="1369733" y="1931087"/>
                </a:lnTo>
                <a:lnTo>
                  <a:pt x="1412009" y="1913220"/>
                </a:lnTo>
                <a:lnTo>
                  <a:pt x="1453270" y="1893501"/>
                </a:lnTo>
                <a:lnTo>
                  <a:pt x="1493463" y="1871981"/>
                </a:lnTo>
                <a:lnTo>
                  <a:pt x="1532536" y="1848712"/>
                </a:lnTo>
                <a:lnTo>
                  <a:pt x="1570436" y="1823747"/>
                </a:lnTo>
                <a:lnTo>
                  <a:pt x="1607111" y="1797138"/>
                </a:lnTo>
                <a:lnTo>
                  <a:pt x="1642509" y="1768939"/>
                </a:lnTo>
                <a:lnTo>
                  <a:pt x="1676576" y="1739200"/>
                </a:lnTo>
                <a:lnTo>
                  <a:pt x="1709261" y="1707975"/>
                </a:lnTo>
                <a:lnTo>
                  <a:pt x="1740510" y="1675316"/>
                </a:lnTo>
                <a:lnTo>
                  <a:pt x="1770273" y="1641275"/>
                </a:lnTo>
                <a:lnTo>
                  <a:pt x="1798495" y="1605905"/>
                </a:lnTo>
                <a:lnTo>
                  <a:pt x="1825125" y="1569259"/>
                </a:lnTo>
                <a:lnTo>
                  <a:pt x="1850110" y="1531387"/>
                </a:lnTo>
                <a:lnTo>
                  <a:pt x="1873398" y="1492344"/>
                </a:lnTo>
                <a:lnTo>
                  <a:pt x="1894936" y="1452182"/>
                </a:lnTo>
                <a:lnTo>
                  <a:pt x="1914671" y="1410952"/>
                </a:lnTo>
                <a:lnTo>
                  <a:pt x="1932552" y="1368707"/>
                </a:lnTo>
                <a:lnTo>
                  <a:pt x="1948526" y="1325500"/>
                </a:lnTo>
                <a:lnTo>
                  <a:pt x="1962541" y="1281383"/>
                </a:lnTo>
                <a:lnTo>
                  <a:pt x="1974543" y="1236408"/>
                </a:lnTo>
                <a:lnTo>
                  <a:pt x="1984480" y="1190628"/>
                </a:lnTo>
                <a:lnTo>
                  <a:pt x="1992301" y="1144096"/>
                </a:lnTo>
                <a:lnTo>
                  <a:pt x="1997952" y="1096863"/>
                </a:lnTo>
                <a:lnTo>
                  <a:pt x="2001381" y="1048982"/>
                </a:lnTo>
                <a:lnTo>
                  <a:pt x="2002535" y="1000506"/>
                </a:lnTo>
                <a:lnTo>
                  <a:pt x="2001381" y="952029"/>
                </a:lnTo>
                <a:lnTo>
                  <a:pt x="1997952" y="904148"/>
                </a:lnTo>
                <a:lnTo>
                  <a:pt x="1992301" y="856915"/>
                </a:lnTo>
                <a:lnTo>
                  <a:pt x="1984480" y="810383"/>
                </a:lnTo>
                <a:lnTo>
                  <a:pt x="1974543" y="764603"/>
                </a:lnTo>
                <a:lnTo>
                  <a:pt x="1962541" y="719628"/>
                </a:lnTo>
                <a:lnTo>
                  <a:pt x="1948526" y="675511"/>
                </a:lnTo>
                <a:lnTo>
                  <a:pt x="1932552" y="632304"/>
                </a:lnTo>
                <a:lnTo>
                  <a:pt x="1914671" y="590059"/>
                </a:lnTo>
                <a:lnTo>
                  <a:pt x="1894936" y="548829"/>
                </a:lnTo>
                <a:lnTo>
                  <a:pt x="1873398" y="508667"/>
                </a:lnTo>
                <a:lnTo>
                  <a:pt x="1850110" y="469624"/>
                </a:lnTo>
                <a:lnTo>
                  <a:pt x="1825125" y="431752"/>
                </a:lnTo>
                <a:lnTo>
                  <a:pt x="1798495" y="395106"/>
                </a:lnTo>
                <a:lnTo>
                  <a:pt x="1770273" y="359736"/>
                </a:lnTo>
                <a:lnTo>
                  <a:pt x="1740510" y="325695"/>
                </a:lnTo>
                <a:lnTo>
                  <a:pt x="1709261" y="293036"/>
                </a:lnTo>
                <a:lnTo>
                  <a:pt x="1676576" y="261811"/>
                </a:lnTo>
                <a:lnTo>
                  <a:pt x="1642509" y="232072"/>
                </a:lnTo>
                <a:lnTo>
                  <a:pt x="1607111" y="203873"/>
                </a:lnTo>
                <a:lnTo>
                  <a:pt x="1570436" y="177264"/>
                </a:lnTo>
                <a:lnTo>
                  <a:pt x="1532536" y="152299"/>
                </a:lnTo>
                <a:lnTo>
                  <a:pt x="1493463" y="129030"/>
                </a:lnTo>
                <a:lnTo>
                  <a:pt x="1453270" y="107510"/>
                </a:lnTo>
                <a:lnTo>
                  <a:pt x="1412009" y="87791"/>
                </a:lnTo>
                <a:lnTo>
                  <a:pt x="1369733" y="69924"/>
                </a:lnTo>
                <a:lnTo>
                  <a:pt x="1326494" y="53964"/>
                </a:lnTo>
                <a:lnTo>
                  <a:pt x="1282345" y="39961"/>
                </a:lnTo>
                <a:lnTo>
                  <a:pt x="1237337" y="27969"/>
                </a:lnTo>
                <a:lnTo>
                  <a:pt x="1191524" y="18040"/>
                </a:lnTo>
                <a:lnTo>
                  <a:pt x="1144958" y="10226"/>
                </a:lnTo>
                <a:lnTo>
                  <a:pt x="1097692" y="4579"/>
                </a:lnTo>
                <a:lnTo>
                  <a:pt x="1049778" y="1153"/>
                </a:lnTo>
                <a:lnTo>
                  <a:pt x="1001268" y="0"/>
                </a:lnTo>
                <a:close/>
              </a:path>
            </a:pathLst>
          </a:custGeom>
          <a:solidFill>
            <a:srgbClr val="0C215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400" dirty="0">
              <a:solidFill>
                <a:srgbClr val="002060"/>
              </a:solidFill>
            </a:endParaRPr>
          </a:p>
        </p:txBody>
      </p:sp>
      <p:sp>
        <p:nvSpPr>
          <p:cNvPr id="16" name="Часть круга 2">
            <a:extLst>
              <a:ext uri="{FF2B5EF4-FFF2-40B4-BE49-F238E27FC236}">
                <a16:creationId xmlns:a16="http://schemas.microsoft.com/office/drawing/2014/main" xmlns="" id="{261E7D28-A4A7-4EB7-8910-64BA9A640B8D}"/>
              </a:ext>
            </a:extLst>
          </p:cNvPr>
          <p:cNvSpPr/>
          <p:nvPr/>
        </p:nvSpPr>
        <p:spPr>
          <a:xfrm flipH="1">
            <a:off x="3304795" y="4409745"/>
            <a:ext cx="1580666" cy="1626168"/>
          </a:xfrm>
          <a:prstGeom prst="pie">
            <a:avLst>
              <a:gd name="adj1" fmla="val 10096660"/>
              <a:gd name="adj2" fmla="val 162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C024A8E6-06E6-4439-8031-DDBD7DD5CA32}"/>
              </a:ext>
            </a:extLst>
          </p:cNvPr>
          <p:cNvSpPr/>
          <p:nvPr/>
        </p:nvSpPr>
        <p:spPr bwMode="auto">
          <a:xfrm>
            <a:off x="3416027" y="4567003"/>
            <a:ext cx="1286764" cy="128676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40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79CEBC-880D-487A-869C-44FC0DE70DAC}"/>
              </a:ext>
            </a:extLst>
          </p:cNvPr>
          <p:cNvSpPr txBox="1"/>
          <p:nvPr/>
        </p:nvSpPr>
        <p:spPr bwMode="auto">
          <a:xfrm>
            <a:off x="3286391" y="4870632"/>
            <a:ext cx="1509228" cy="71186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a typeface="Calibri Light"/>
                <a:cs typeface="Calibri" panose="020F0502020204030204" pitchFamily="34" charset="0"/>
              </a:rPr>
              <a:t>198 тонн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  <a:ea typeface="Calibri Light"/>
                <a:cs typeface="Calibri" panose="020F0502020204030204" pitchFamily="34" charset="0"/>
              </a:rPr>
              <a:t>гуманитарного груза</a:t>
            </a:r>
            <a:endParaRPr sz="1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0FE1EE2F-8AAE-4357-9D74-3F3077B0D586}"/>
              </a:ext>
            </a:extLst>
          </p:cNvPr>
          <p:cNvCxnSpPr>
            <a:cxnSpLocks/>
          </p:cNvCxnSpPr>
          <p:nvPr/>
        </p:nvCxnSpPr>
        <p:spPr bwMode="auto">
          <a:xfrm>
            <a:off x="5286832" y="5480919"/>
            <a:ext cx="1146718" cy="0"/>
          </a:xfrm>
          <a:prstGeom prst="line">
            <a:avLst/>
          </a:prstGeom>
          <a:ln w="635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A072FA9E-2830-47F0-8213-2F2839963543}"/>
              </a:ext>
            </a:extLst>
          </p:cNvPr>
          <p:cNvSpPr txBox="1">
            <a:spLocks/>
          </p:cNvSpPr>
          <p:nvPr/>
        </p:nvSpPr>
        <p:spPr bwMode="auto">
          <a:xfrm>
            <a:off x="171058" y="2619796"/>
            <a:ext cx="2224150" cy="16437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СПЕЦИАЛЬНАЯ ВОЕННАЯ ОПЕРАЦИЯ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24CEAE4D-333C-4170-886D-D65A82776362}"/>
              </a:ext>
            </a:extLst>
          </p:cNvPr>
          <p:cNvGrpSpPr/>
          <p:nvPr/>
        </p:nvGrpSpPr>
        <p:grpSpPr>
          <a:xfrm>
            <a:off x="10390825" y="-9094"/>
            <a:ext cx="1638078" cy="6875582"/>
            <a:chOff x="6257600" y="-3725"/>
            <a:chExt cx="1638078" cy="6875582"/>
          </a:xfrm>
        </p:grpSpPr>
        <p:sp>
          <p:nvSpPr>
            <p:cNvPr id="25" name="Стрелка: шеврон 34">
              <a:extLst>
                <a:ext uri="{FF2B5EF4-FFF2-40B4-BE49-F238E27FC236}">
                  <a16:creationId xmlns:a16="http://schemas.microsoft.com/office/drawing/2014/main" xmlns="" id="{6BD9EFC0-2A21-4AA7-BD7F-6E47788BC0CC}"/>
                </a:ext>
              </a:extLst>
            </p:cNvPr>
            <p:cNvSpPr/>
            <p:nvPr/>
          </p:nvSpPr>
          <p:spPr>
            <a:xfrm>
              <a:off x="6368739" y="-2544"/>
              <a:ext cx="1526939" cy="6874401"/>
            </a:xfrm>
            <a:prstGeom prst="chevron">
              <a:avLst>
                <a:gd name="adj" fmla="val 469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трелка: шеврон 35">
              <a:extLst>
                <a:ext uri="{FF2B5EF4-FFF2-40B4-BE49-F238E27FC236}">
                  <a16:creationId xmlns:a16="http://schemas.microsoft.com/office/drawing/2014/main" xmlns="" id="{B7CA9F3A-1290-4FB0-814E-AA0D49B4C55D}"/>
                </a:ext>
              </a:extLst>
            </p:cNvPr>
            <p:cNvSpPr/>
            <p:nvPr/>
          </p:nvSpPr>
          <p:spPr>
            <a:xfrm>
              <a:off x="6257600" y="-3725"/>
              <a:ext cx="698812" cy="6872456"/>
            </a:xfrm>
            <a:prstGeom prst="chevron">
              <a:avLst>
                <a:gd name="adj" fmla="val 9335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Стрелка: шеврон 10">
            <a:extLst>
              <a:ext uri="{FF2B5EF4-FFF2-40B4-BE49-F238E27FC236}">
                <a16:creationId xmlns:a16="http://schemas.microsoft.com/office/drawing/2014/main" xmlns="" id="{BF783E59-F9BC-4070-BDCC-24D155375444}"/>
              </a:ext>
            </a:extLst>
          </p:cNvPr>
          <p:cNvSpPr/>
          <p:nvPr/>
        </p:nvSpPr>
        <p:spPr bwMode="auto">
          <a:xfrm>
            <a:off x="8834556" y="-12220"/>
            <a:ext cx="3350523" cy="6858000"/>
          </a:xfrm>
          <a:prstGeom prst="chevron">
            <a:avLst>
              <a:gd name="adj" fmla="val 16893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437894" y="104091"/>
            <a:ext cx="8418766" cy="80009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 i="0" u="none" dirty="0">
                <a:solidFill>
                  <a:srgbClr val="002060"/>
                </a:solidFill>
                <a:ea typeface="Arial Black"/>
                <a:cs typeface="Calibri" panose="020F0502020204030204" pitchFamily="34" charset="0"/>
              </a:rPr>
              <a:t>ГОРДИМСЯ, ЗАБОТИМСЯ О СЕМЬЯХ, </a:t>
            </a:r>
            <a:endParaRPr lang="en-US" sz="2400" b="1" i="0" u="none" dirty="0">
              <a:solidFill>
                <a:srgbClr val="002060"/>
              </a:solidFill>
              <a:ea typeface="Arial Black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2400" b="1" i="0" u="none" dirty="0">
                <a:solidFill>
                  <a:srgbClr val="002060"/>
                </a:solidFill>
                <a:ea typeface="Arial Black"/>
                <a:cs typeface="Calibri" panose="020F0502020204030204" pitchFamily="34" charset="0"/>
              </a:rPr>
              <a:t>ЖДЕМ С</a:t>
            </a:r>
            <a:r>
              <a:rPr lang="ru-RU" sz="2400" b="1" dirty="0">
                <a:solidFill>
                  <a:srgbClr val="002060"/>
                </a:solidFill>
                <a:ea typeface="Arial Black"/>
                <a:cs typeface="Calibri" panose="020F0502020204030204" pitchFamily="34" charset="0"/>
              </a:rPr>
              <a:t> </a:t>
            </a:r>
            <a:r>
              <a:rPr lang="ru-RU" sz="2400" b="1" i="0" u="none" dirty="0">
                <a:solidFill>
                  <a:srgbClr val="002060"/>
                </a:solidFill>
                <a:ea typeface="Arial Black"/>
                <a:cs typeface="Calibri" panose="020F0502020204030204" pitchFamily="34" charset="0"/>
              </a:rPr>
              <a:t>ПОБЕДОЙ! </a:t>
            </a:r>
            <a:endParaRPr lang="ru-RU" sz="2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9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трелка: шеврон 65">
            <a:extLst>
              <a:ext uri="{FF2B5EF4-FFF2-40B4-BE49-F238E27FC236}">
                <a16:creationId xmlns:a16="http://schemas.microsoft.com/office/drawing/2014/main" xmlns="" id="{E2F3FDE6-0CC2-431C-9C85-D66CF0AD5216}"/>
              </a:ext>
            </a:extLst>
          </p:cNvPr>
          <p:cNvSpPr/>
          <p:nvPr/>
        </p:nvSpPr>
        <p:spPr bwMode="auto">
          <a:xfrm>
            <a:off x="1841022" y="-5087"/>
            <a:ext cx="1146860" cy="6872456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: шеврон 67">
            <a:extLst>
              <a:ext uri="{FF2B5EF4-FFF2-40B4-BE49-F238E27FC236}">
                <a16:creationId xmlns:a16="http://schemas.microsoft.com/office/drawing/2014/main" xmlns="" id="{04C84F3E-4E5C-4A7F-BB00-9A9DD1F1A2F8}"/>
              </a:ext>
            </a:extLst>
          </p:cNvPr>
          <p:cNvSpPr/>
          <p:nvPr/>
        </p:nvSpPr>
        <p:spPr bwMode="auto">
          <a:xfrm>
            <a:off x="4779720" y="2168"/>
            <a:ext cx="7581557" cy="6874401"/>
          </a:xfrm>
          <a:prstGeom prst="chevron">
            <a:avLst>
              <a:gd name="adj" fmla="val 1079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11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0F967CE2-6C33-434F-97C5-58A9525C3673}"/>
              </a:ext>
            </a:extLst>
          </p:cNvPr>
          <p:cNvGrpSpPr>
            <a:grpSpLocks noChangeAspect="1"/>
          </p:cNvGrpSpPr>
          <p:nvPr/>
        </p:nvGrpSpPr>
        <p:grpSpPr>
          <a:xfrm>
            <a:off x="3157072" y="1954600"/>
            <a:ext cx="2706216" cy="2690965"/>
            <a:chOff x="9999973" y="2980833"/>
            <a:chExt cx="1764000" cy="1764000"/>
          </a:xfrm>
        </p:grpSpPr>
        <p:grpSp>
          <p:nvGrpSpPr>
            <p:cNvPr id="10" name="组合 87">
              <a:extLst>
                <a:ext uri="{FF2B5EF4-FFF2-40B4-BE49-F238E27FC236}">
                  <a16:creationId xmlns:a16="http://schemas.microsoft.com/office/drawing/2014/main" xmlns="" id="{4DE7451B-77B4-487B-BA64-B6F7FAFD68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99973" y="2980833"/>
              <a:ext cx="1764000" cy="1764000"/>
              <a:chOff x="304800" y="673101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89">
                <a:extLst>
                  <a:ext uri="{FF2B5EF4-FFF2-40B4-BE49-F238E27FC236}">
                    <a16:creationId xmlns:a16="http://schemas.microsoft.com/office/drawing/2014/main" xmlns="" id="{5C5A1572-5696-4D6A-A23A-2704B67383C6}"/>
                  </a:ext>
                </a:extLst>
              </p:cNvPr>
              <p:cNvSpPr/>
              <p:nvPr/>
            </p:nvSpPr>
            <p:spPr>
              <a:xfrm>
                <a:off x="304800" y="673101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13" name="椭圆 90">
                <a:extLst>
                  <a:ext uri="{FF2B5EF4-FFF2-40B4-BE49-F238E27FC236}">
                    <a16:creationId xmlns:a16="http://schemas.microsoft.com/office/drawing/2014/main" xmlns="" id="{9888CB6B-09A3-4159-8F73-127E1EE637CA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AA94878E-674F-418A-BE86-3F7D455F65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3803" y="3089333"/>
              <a:ext cx="1617000" cy="1617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9B1CAFBB-5906-48A9-B02A-C8D4573C5276}"/>
              </a:ext>
            </a:extLst>
          </p:cNvPr>
          <p:cNvSpPr txBox="1">
            <a:spLocks/>
          </p:cNvSpPr>
          <p:nvPr/>
        </p:nvSpPr>
        <p:spPr>
          <a:xfrm>
            <a:off x="3581344" y="2903770"/>
            <a:ext cx="1857671" cy="748406"/>
          </a:xfrm>
          <a:prstGeom prst="round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250,1</a:t>
            </a:r>
            <a:endParaRPr lang="ru-RU" sz="2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МЛРД РУБ.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F3520428-F2E3-4D12-8C68-6DB306B7FE4A}"/>
              </a:ext>
            </a:extLst>
          </p:cNvPr>
          <p:cNvSpPr txBox="1">
            <a:spLocks/>
          </p:cNvSpPr>
          <p:nvPr/>
        </p:nvSpPr>
        <p:spPr>
          <a:xfrm>
            <a:off x="2925220" y="849775"/>
            <a:ext cx="3745839" cy="1044244"/>
          </a:xfrm>
          <a:prstGeom prst="rect">
            <a:avLst/>
          </a:prstGeom>
          <a:noFill/>
        </p:spPr>
        <p:txBody>
          <a:bodyPr vert="horz" lIns="91440" tIns="45720" rIns="9144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ОБЪЕМ ОТГРУЖЕННОЙ ПРОДУКЦИИ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128 %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к уровню 2023 года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203B7473-BB0A-46C8-90B8-A4B984A65D8E}"/>
              </a:ext>
            </a:extLst>
          </p:cNvPr>
          <p:cNvGrpSpPr>
            <a:grpSpLocks noChangeAspect="1"/>
          </p:cNvGrpSpPr>
          <p:nvPr/>
        </p:nvGrpSpPr>
        <p:grpSpPr>
          <a:xfrm>
            <a:off x="6153476" y="2089269"/>
            <a:ext cx="2143886" cy="2143885"/>
            <a:chOff x="9999973" y="2980833"/>
            <a:chExt cx="1764000" cy="1764000"/>
          </a:xfrm>
        </p:grpSpPr>
        <p:grpSp>
          <p:nvGrpSpPr>
            <p:cNvPr id="19" name="组合 87">
              <a:extLst>
                <a:ext uri="{FF2B5EF4-FFF2-40B4-BE49-F238E27FC236}">
                  <a16:creationId xmlns:a16="http://schemas.microsoft.com/office/drawing/2014/main" xmlns="" id="{4FC04E7D-DEDA-4264-B21E-0EEA5DADC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99973" y="2980833"/>
              <a:ext cx="1764000" cy="17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89">
                <a:extLst>
                  <a:ext uri="{FF2B5EF4-FFF2-40B4-BE49-F238E27FC236}">
                    <a16:creationId xmlns:a16="http://schemas.microsoft.com/office/drawing/2014/main" xmlns="" id="{F32705D5-06C0-456E-8F78-2BB09F2DD47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22" name="椭圆 90">
                <a:extLst>
                  <a:ext uri="{FF2B5EF4-FFF2-40B4-BE49-F238E27FC236}">
                    <a16:creationId xmlns:a16="http://schemas.microsoft.com/office/drawing/2014/main" xmlns="" id="{726D002E-97C5-42A5-9513-DE8D374935D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456D2854-8FA0-405E-B582-AB302E549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64171" y="3057596"/>
              <a:ext cx="1617000" cy="1617000"/>
            </a:xfrm>
            <a:prstGeom prst="ellipse">
              <a:avLst/>
            </a:prstGeom>
            <a:solidFill>
              <a:srgbClr val="415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xmlns="" id="{D4937768-70D9-445E-9FF5-41C88B5180C6}"/>
              </a:ext>
            </a:extLst>
          </p:cNvPr>
          <p:cNvSpPr txBox="1">
            <a:spLocks/>
          </p:cNvSpPr>
          <p:nvPr/>
        </p:nvSpPr>
        <p:spPr>
          <a:xfrm>
            <a:off x="6231499" y="3184975"/>
            <a:ext cx="1812554" cy="266558"/>
          </a:xfrm>
          <a:prstGeom prst="round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104</a:t>
            </a:r>
            <a:endParaRPr lang="ru-RU" sz="2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МЛРД РУБ.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25" name="直接连接符 68">
            <a:extLst>
              <a:ext uri="{FF2B5EF4-FFF2-40B4-BE49-F238E27FC236}">
                <a16:creationId xmlns:a16="http://schemas.microsoft.com/office/drawing/2014/main" xmlns="" id="{D7B61645-E7A2-4458-829C-2A8685F06836}"/>
              </a:ext>
            </a:extLst>
          </p:cNvPr>
          <p:cNvCxnSpPr>
            <a:cxnSpLocks/>
          </p:cNvCxnSpPr>
          <p:nvPr/>
        </p:nvCxnSpPr>
        <p:spPr>
          <a:xfrm>
            <a:off x="9142179" y="2224953"/>
            <a:ext cx="248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C2765F53-420D-4244-97CC-CCB6AEA3CEB3}"/>
              </a:ext>
            </a:extLst>
          </p:cNvPr>
          <p:cNvGrpSpPr>
            <a:grpSpLocks noChangeAspect="1"/>
          </p:cNvGrpSpPr>
          <p:nvPr/>
        </p:nvGrpSpPr>
        <p:grpSpPr>
          <a:xfrm>
            <a:off x="7645250" y="560365"/>
            <a:ext cx="1581555" cy="1581555"/>
            <a:chOff x="9817309" y="2828613"/>
            <a:chExt cx="1764000" cy="1764000"/>
          </a:xfrm>
        </p:grpSpPr>
        <p:grpSp>
          <p:nvGrpSpPr>
            <p:cNvPr id="28" name="组合 87">
              <a:extLst>
                <a:ext uri="{FF2B5EF4-FFF2-40B4-BE49-F238E27FC236}">
                  <a16:creationId xmlns:a16="http://schemas.microsoft.com/office/drawing/2014/main" xmlns="" id="{D01B9782-A18A-4ACD-9A6E-50669ECF53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17309" y="2828613"/>
              <a:ext cx="1764000" cy="17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89">
                <a:extLst>
                  <a:ext uri="{FF2B5EF4-FFF2-40B4-BE49-F238E27FC236}">
                    <a16:creationId xmlns:a16="http://schemas.microsoft.com/office/drawing/2014/main" xmlns="" id="{F3874E10-F4D9-482E-8134-5129EBEFC2F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31" name="椭圆 90">
                <a:extLst>
                  <a:ext uri="{FF2B5EF4-FFF2-40B4-BE49-F238E27FC236}">
                    <a16:creationId xmlns:a16="http://schemas.microsoft.com/office/drawing/2014/main" xmlns="" id="{BB84348F-3843-4FC0-AB06-12967DB7115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C861319F-77CC-41AC-A607-28DEB1B74F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81507" y="2905376"/>
              <a:ext cx="1617000" cy="1617000"/>
            </a:xfrm>
            <a:prstGeom prst="ellipse">
              <a:avLst/>
            </a:prstGeom>
            <a:solidFill>
              <a:srgbClr val="737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Заголовок 3">
            <a:extLst>
              <a:ext uri="{FF2B5EF4-FFF2-40B4-BE49-F238E27FC236}">
                <a16:creationId xmlns:a16="http://schemas.microsoft.com/office/drawing/2014/main" xmlns="" id="{AECC8656-9544-4307-8484-7ED8A13313EC}"/>
              </a:ext>
            </a:extLst>
          </p:cNvPr>
          <p:cNvSpPr txBox="1">
            <a:spLocks/>
          </p:cNvSpPr>
          <p:nvPr/>
        </p:nvSpPr>
        <p:spPr>
          <a:xfrm>
            <a:off x="7665434" y="772365"/>
            <a:ext cx="1524505" cy="937181"/>
          </a:xfrm>
          <a:prstGeom prst="round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48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МЛРД РУБ.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7C96F5A0-2F60-43F4-ADA5-CEC68F2AD02A}"/>
              </a:ext>
            </a:extLst>
          </p:cNvPr>
          <p:cNvGrpSpPr/>
          <p:nvPr/>
        </p:nvGrpSpPr>
        <p:grpSpPr>
          <a:xfrm>
            <a:off x="9870630" y="2793154"/>
            <a:ext cx="1440000" cy="1440000"/>
            <a:chOff x="10154178" y="2163948"/>
            <a:chExt cx="1370681" cy="1370681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65BB1803-E06A-488E-9F8B-D009AE4051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54178" y="2163948"/>
              <a:ext cx="1370681" cy="1370681"/>
              <a:chOff x="9999973" y="2980833"/>
              <a:chExt cx="1764000" cy="1764000"/>
            </a:xfrm>
          </p:grpSpPr>
          <p:grpSp>
            <p:nvGrpSpPr>
              <p:cNvPr id="38" name="组合 87">
                <a:extLst>
                  <a:ext uri="{FF2B5EF4-FFF2-40B4-BE49-F238E27FC236}">
                    <a16:creationId xmlns:a16="http://schemas.microsoft.com/office/drawing/2014/main" xmlns="" id="{7D4444AA-5917-442E-BCE3-689A3F5DBA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99973" y="2980833"/>
                <a:ext cx="1764000" cy="1764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0" name="同心圆 89">
                  <a:extLst>
                    <a:ext uri="{FF2B5EF4-FFF2-40B4-BE49-F238E27FC236}">
                      <a16:creationId xmlns:a16="http://schemas.microsoft.com/office/drawing/2014/main" xmlns="" id="{614DC3F8-FE11-4A47-A3E6-A95C738FBC72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  <p:sp>
              <p:nvSpPr>
                <p:cNvPr id="41" name="椭圆 90">
                  <a:extLst>
                    <a:ext uri="{FF2B5EF4-FFF2-40B4-BE49-F238E27FC236}">
                      <a16:creationId xmlns:a16="http://schemas.microsoft.com/office/drawing/2014/main" xmlns="" id="{79F6E7A5-911A-4634-A81B-D433B4A4B2DE}"/>
                    </a:ext>
                  </a:extLst>
                </p:cNvPr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</p:grp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B5FAEC0A-9380-42B7-B59A-0AFDE247CE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64171" y="3057596"/>
                <a:ext cx="1617000" cy="1617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Заголовок 3">
              <a:extLst>
                <a:ext uri="{FF2B5EF4-FFF2-40B4-BE49-F238E27FC236}">
                  <a16:creationId xmlns:a16="http://schemas.microsoft.com/office/drawing/2014/main" xmlns="" id="{8833F7F2-BF33-4BF6-BEA5-CF15C9945E50}"/>
                </a:ext>
              </a:extLst>
            </p:cNvPr>
            <p:cNvSpPr txBox="1">
              <a:spLocks/>
            </p:cNvSpPr>
            <p:nvPr/>
          </p:nvSpPr>
          <p:spPr>
            <a:xfrm>
              <a:off x="10239669" y="2474653"/>
              <a:ext cx="1234730" cy="651349"/>
            </a:xfrm>
            <a:prstGeom prst="round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+mn-cs"/>
                </a:rPr>
                <a:t>19,6 </a:t>
              </a:r>
              <a:r>
                <a:rPr lang="ru-RU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МЛРД РУБ.</a:t>
              </a:r>
              <a:endPara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740B613-B3E5-4350-B0A9-F1EE8E6B7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774"/>
          <a:stretch/>
        </p:blipFill>
        <p:spPr bwMode="auto">
          <a:xfrm>
            <a:off x="11620856" y="-7032"/>
            <a:ext cx="966293" cy="6874401"/>
          </a:xfrm>
          <a:prstGeom prst="rect">
            <a:avLst/>
          </a:prstGeom>
        </p:spPr>
      </p:pic>
      <p:sp>
        <p:nvSpPr>
          <p:cNvPr id="44" name="Стрелка: пятиугольник 66">
            <a:extLst>
              <a:ext uri="{FF2B5EF4-FFF2-40B4-BE49-F238E27FC236}">
                <a16:creationId xmlns:a16="http://schemas.microsoft.com/office/drawing/2014/main" xmlns="" id="{ADABE6C3-4C99-4EFF-AD74-AFC4E51CF99A}"/>
              </a:ext>
            </a:extLst>
          </p:cNvPr>
          <p:cNvSpPr/>
          <p:nvPr/>
        </p:nvSpPr>
        <p:spPr bwMode="auto">
          <a:xfrm>
            <a:off x="0" y="9369"/>
            <a:ext cx="2501462" cy="6858000"/>
          </a:xfrm>
          <a:prstGeom prst="homePlate">
            <a:avLst>
              <a:gd name="adj" fmla="val 2479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65D217D0-EC05-40FE-B39C-4C8C1C1090FE}"/>
              </a:ext>
            </a:extLst>
          </p:cNvPr>
          <p:cNvSpPr txBox="1">
            <a:spLocks/>
          </p:cNvSpPr>
          <p:nvPr/>
        </p:nvSpPr>
        <p:spPr bwMode="auto">
          <a:xfrm>
            <a:off x="96409" y="3038021"/>
            <a:ext cx="2345806" cy="8006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ЭКОНОМИКА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CCF0538C-9752-4B03-BE4B-B8CD7812AF80}"/>
              </a:ext>
            </a:extLst>
          </p:cNvPr>
          <p:cNvGrpSpPr/>
          <p:nvPr/>
        </p:nvGrpSpPr>
        <p:grpSpPr bwMode="auto">
          <a:xfrm>
            <a:off x="318753" y="186298"/>
            <a:ext cx="1522269" cy="486153"/>
            <a:chOff x="0" y="0"/>
            <a:chExt cx="1522269" cy="486153"/>
          </a:xfrm>
        </p:grpSpPr>
        <p:pic>
          <p:nvPicPr>
            <p:cNvPr id="60" name="object 15">
              <a:extLst>
                <a:ext uri="{FF2B5EF4-FFF2-40B4-BE49-F238E27FC236}">
                  <a16:creationId xmlns:a16="http://schemas.microsoft.com/office/drawing/2014/main" xmlns="" id="{3C77B91D-9F10-4AF4-BEC8-365AC5A23114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0" y="0"/>
              <a:ext cx="374904" cy="486154"/>
            </a:xfrm>
            <a:prstGeom prst="rect">
              <a:avLst/>
            </a:prstGeom>
          </p:spPr>
        </p:pic>
        <p:sp>
          <p:nvSpPr>
            <p:cNvPr id="61" name="object 16">
              <a:extLst>
                <a:ext uri="{FF2B5EF4-FFF2-40B4-BE49-F238E27FC236}">
                  <a16:creationId xmlns:a16="http://schemas.microsoft.com/office/drawing/2014/main" xmlns="" id="{272C9980-AE5F-4C2C-AB43-26D03161F000}"/>
                </a:ext>
              </a:extLst>
            </p:cNvPr>
            <p:cNvSpPr txBox="1"/>
            <p:nvPr/>
          </p:nvSpPr>
          <p:spPr bwMode="auto">
            <a:xfrm>
              <a:off x="470370" y="0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FF27254-4575-40D4-A46E-CC12C51476D9}"/>
              </a:ext>
            </a:extLst>
          </p:cNvPr>
          <p:cNvSpPr txBox="1"/>
          <p:nvPr/>
        </p:nvSpPr>
        <p:spPr bwMode="auto">
          <a:xfrm>
            <a:off x="2524502" y="5860339"/>
            <a:ext cx="43009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сокращение муниципального долга;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погашение коммерческого кредита;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перезапуск автомобильного кластера;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рекордно низкий уровень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безработицы.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67" name="Заголовок 3">
            <a:extLst>
              <a:ext uri="{FF2B5EF4-FFF2-40B4-BE49-F238E27FC236}">
                <a16:creationId xmlns:a16="http://schemas.microsoft.com/office/drawing/2014/main" xmlns="" id="{F3520428-F2E3-4D12-8C68-6DB306B7FE4A}"/>
              </a:ext>
            </a:extLst>
          </p:cNvPr>
          <p:cNvSpPr txBox="1">
            <a:spLocks/>
          </p:cNvSpPr>
          <p:nvPr/>
        </p:nvSpPr>
        <p:spPr>
          <a:xfrm>
            <a:off x="6581921" y="4912420"/>
            <a:ext cx="2851987" cy="622693"/>
          </a:xfrm>
          <a:prstGeom prst="rect">
            <a:avLst/>
          </a:prstGeom>
          <a:noFill/>
        </p:spPr>
        <p:txBody>
          <a:bodyPr vert="horz" lIns="91440" tIns="45720" rIns="9144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ОБЪЕМ РОЗНИЧНОЙ ТОРГОВЛИ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+ 8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%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к уровню 2023 года</a:t>
            </a:r>
          </a:p>
        </p:txBody>
      </p:sp>
      <p:sp>
        <p:nvSpPr>
          <p:cNvPr id="68" name="Заголовок 3">
            <a:extLst>
              <a:ext uri="{FF2B5EF4-FFF2-40B4-BE49-F238E27FC236}">
                <a16:creationId xmlns:a16="http://schemas.microsoft.com/office/drawing/2014/main" xmlns="" id="{F3520428-F2E3-4D12-8C68-6DB306B7FE4A}"/>
              </a:ext>
            </a:extLst>
          </p:cNvPr>
          <p:cNvSpPr txBox="1">
            <a:spLocks/>
          </p:cNvSpPr>
          <p:nvPr/>
        </p:nvSpPr>
        <p:spPr>
          <a:xfrm>
            <a:off x="9164636" y="876956"/>
            <a:ext cx="2851987" cy="1212313"/>
          </a:xfrm>
          <a:prstGeom prst="rect">
            <a:avLst/>
          </a:prstGeom>
          <a:noFill/>
        </p:spPr>
        <p:txBody>
          <a:bodyPr vert="horz" lIns="91440" tIns="45720" rIns="9144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ОБЪЕМ ИНВЕСТИЦИЙ В ОСНОВНОЙ КАПИТАЛ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95,4 %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к уровню 2023 года</a:t>
            </a:r>
          </a:p>
        </p:txBody>
      </p:sp>
      <p:cxnSp>
        <p:nvCxnSpPr>
          <p:cNvPr id="71" name="直接连接符 68">
            <a:extLst>
              <a:ext uri="{FF2B5EF4-FFF2-40B4-BE49-F238E27FC236}">
                <a16:creationId xmlns:a16="http://schemas.microsoft.com/office/drawing/2014/main" xmlns="" id="{97403C32-B73E-4A67-BE65-013D81F36D36}"/>
              </a:ext>
            </a:extLst>
          </p:cNvPr>
          <p:cNvCxnSpPr>
            <a:cxnSpLocks/>
          </p:cNvCxnSpPr>
          <p:nvPr/>
        </p:nvCxnSpPr>
        <p:spPr bwMode="auto">
          <a:xfrm>
            <a:off x="5516546" y="4334219"/>
            <a:ext cx="1787704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68">
            <a:extLst>
              <a:ext uri="{FF2B5EF4-FFF2-40B4-BE49-F238E27FC236}">
                <a16:creationId xmlns:a16="http://schemas.microsoft.com/office/drawing/2014/main" xmlns="" id="{97403C32-B73E-4A67-BE65-013D81F36D36}"/>
              </a:ext>
            </a:extLst>
          </p:cNvPr>
          <p:cNvCxnSpPr>
            <a:cxnSpLocks/>
          </p:cNvCxnSpPr>
          <p:nvPr/>
        </p:nvCxnSpPr>
        <p:spPr bwMode="auto">
          <a:xfrm>
            <a:off x="2448960" y="755413"/>
            <a:ext cx="1787704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Заголовок 3">
            <a:extLst>
              <a:ext uri="{FF2B5EF4-FFF2-40B4-BE49-F238E27FC236}">
                <a16:creationId xmlns:a16="http://schemas.microsoft.com/office/drawing/2014/main" xmlns="" id="{F3520428-F2E3-4D12-8C68-6DB306B7FE4A}"/>
              </a:ext>
            </a:extLst>
          </p:cNvPr>
          <p:cNvSpPr txBox="1">
            <a:spLocks/>
          </p:cNvSpPr>
          <p:nvPr/>
        </p:nvSpPr>
        <p:spPr>
          <a:xfrm>
            <a:off x="8712840" y="4562736"/>
            <a:ext cx="3303783" cy="1322062"/>
          </a:xfrm>
          <a:prstGeom prst="rect">
            <a:avLst/>
          </a:prstGeom>
          <a:noFill/>
        </p:spPr>
        <p:txBody>
          <a:bodyPr vert="horz" lIns="91440" tIns="45720" rIns="9144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БЮДЖЕТ ГОРОДА НА 2024 год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+ 8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%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к уровню 2023 года,</a:t>
            </a:r>
          </a:p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в том числе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11,7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млрд руб.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+mn-lt"/>
              <a:ea typeface="Noto Sans" panose="020B0502040504020204" pitchFamily="34"/>
              <a:cs typeface="Noto Sans" panose="020B0502040504020204" pitchFamily="34"/>
            </a:endParaRPr>
          </a:p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расходы СОЦИАЛЬНОЙ СФЕРЫ</a:t>
            </a:r>
          </a:p>
          <a:p>
            <a:pPr algn="l">
              <a:lnSpc>
                <a:spcPct val="100000"/>
              </a:lnSpc>
            </a:pPr>
            <a:endParaRPr lang="ru-RU" sz="1100" dirty="0">
              <a:solidFill>
                <a:schemeClr val="bg2">
                  <a:lumMod val="25000"/>
                </a:schemeClr>
              </a:solidFill>
              <a:latin typeface="+mn-lt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1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16" y="0"/>
            <a:ext cx="11083242" cy="688312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740B613-B3E5-4350-B0A9-F1EE8E6B7B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 bwMode="auto">
          <a:xfrm>
            <a:off x="11654013" y="-16401"/>
            <a:ext cx="537985" cy="6908246"/>
          </a:xfrm>
          <a:prstGeom prst="rect">
            <a:avLst/>
          </a:prstGeom>
        </p:spPr>
      </p:pic>
      <p:sp>
        <p:nvSpPr>
          <p:cNvPr id="43" name="Стрелка: шеврон 65">
            <a:extLst>
              <a:ext uri="{FF2B5EF4-FFF2-40B4-BE49-F238E27FC236}">
                <a16:creationId xmlns:a16="http://schemas.microsoft.com/office/drawing/2014/main" xmlns="" id="{E2F3FDE6-0CC2-431C-9C85-D66CF0AD5216}"/>
              </a:ext>
            </a:extLst>
          </p:cNvPr>
          <p:cNvSpPr/>
          <p:nvPr/>
        </p:nvSpPr>
        <p:spPr bwMode="auto">
          <a:xfrm>
            <a:off x="1706292" y="-19466"/>
            <a:ext cx="1146860" cy="6896932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пятиугольник 66">
            <a:extLst>
              <a:ext uri="{FF2B5EF4-FFF2-40B4-BE49-F238E27FC236}">
                <a16:creationId xmlns:a16="http://schemas.microsoft.com/office/drawing/2014/main" xmlns="" id="{ADABE6C3-4C99-4EFF-AD74-AFC4E51CF99A}"/>
              </a:ext>
            </a:extLst>
          </p:cNvPr>
          <p:cNvSpPr/>
          <p:nvPr/>
        </p:nvSpPr>
        <p:spPr bwMode="auto">
          <a:xfrm>
            <a:off x="1" y="0"/>
            <a:ext cx="2509956" cy="6880532"/>
          </a:xfrm>
          <a:prstGeom prst="homePlate">
            <a:avLst>
              <a:gd name="adj" fmla="val 2479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65D217D0-EC05-40FE-B39C-4C8C1C1090FE}"/>
              </a:ext>
            </a:extLst>
          </p:cNvPr>
          <p:cNvSpPr txBox="1">
            <a:spLocks/>
          </p:cNvSpPr>
          <p:nvPr/>
        </p:nvSpPr>
        <p:spPr bwMode="auto">
          <a:xfrm>
            <a:off x="-60129" y="2646111"/>
            <a:ext cx="2479962" cy="16503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НАЦИОНАЛЬНЫЕ ПРОЕКТЫ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2019-2024 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CCF0538C-9752-4B03-BE4B-B8CD7812AF80}"/>
              </a:ext>
            </a:extLst>
          </p:cNvPr>
          <p:cNvGrpSpPr/>
          <p:nvPr/>
        </p:nvGrpSpPr>
        <p:grpSpPr bwMode="auto">
          <a:xfrm>
            <a:off x="318753" y="186298"/>
            <a:ext cx="1522269" cy="486153"/>
            <a:chOff x="0" y="0"/>
            <a:chExt cx="1522269" cy="486153"/>
          </a:xfrm>
        </p:grpSpPr>
        <p:pic>
          <p:nvPicPr>
            <p:cNvPr id="60" name="object 15">
              <a:extLst>
                <a:ext uri="{FF2B5EF4-FFF2-40B4-BE49-F238E27FC236}">
                  <a16:creationId xmlns:a16="http://schemas.microsoft.com/office/drawing/2014/main" xmlns="" id="{3C77B91D-9F10-4AF4-BEC8-365AC5A23114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0" y="0"/>
              <a:ext cx="374904" cy="486154"/>
            </a:xfrm>
            <a:prstGeom prst="rect">
              <a:avLst/>
            </a:prstGeom>
          </p:spPr>
        </p:pic>
        <p:sp>
          <p:nvSpPr>
            <p:cNvPr id="61" name="object 16">
              <a:extLst>
                <a:ext uri="{FF2B5EF4-FFF2-40B4-BE49-F238E27FC236}">
                  <a16:creationId xmlns:a16="http://schemas.microsoft.com/office/drawing/2014/main" xmlns="" id="{272C9980-AE5F-4C2C-AB43-26D03161F000}"/>
                </a:ext>
              </a:extLst>
            </p:cNvPr>
            <p:cNvSpPr txBox="1"/>
            <p:nvPr/>
          </p:nvSpPr>
          <p:spPr bwMode="auto">
            <a:xfrm>
              <a:off x="470370" y="0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279B52-3D8E-704C-2735-B22220C36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трелка: шеврон 67">
            <a:extLst>
              <a:ext uri="{FF2B5EF4-FFF2-40B4-BE49-F238E27FC236}">
                <a16:creationId xmlns:a16="http://schemas.microsoft.com/office/drawing/2014/main" xmlns="" id="{04C84F3E-4E5C-4A7F-BB00-9A9DD1F1A2F8}"/>
              </a:ext>
            </a:extLst>
          </p:cNvPr>
          <p:cNvSpPr/>
          <p:nvPr/>
        </p:nvSpPr>
        <p:spPr bwMode="auto">
          <a:xfrm>
            <a:off x="6293382" y="2168"/>
            <a:ext cx="5842115" cy="6874401"/>
          </a:xfrm>
          <a:prstGeom prst="chevron">
            <a:avLst>
              <a:gd name="adj" fmla="val 1079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11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xmlns="" id="{4C4E7817-C19F-4AF2-9A56-8818974EC7B7}"/>
              </a:ext>
            </a:extLst>
          </p:cNvPr>
          <p:cNvSpPr/>
          <p:nvPr/>
        </p:nvSpPr>
        <p:spPr>
          <a:xfrm>
            <a:off x="1732664" y="11599"/>
            <a:ext cx="3287407" cy="6846401"/>
          </a:xfrm>
          <a:prstGeom prst="chevron">
            <a:avLst>
              <a:gd name="adj" fmla="val 1801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C90B36D3-2CC9-8686-BF12-AAD450E48568}"/>
              </a:ext>
            </a:extLst>
          </p:cNvPr>
          <p:cNvSpPr/>
          <p:nvPr/>
        </p:nvSpPr>
        <p:spPr>
          <a:xfrm>
            <a:off x="1473273" y="-2984"/>
            <a:ext cx="1393199" cy="6847802"/>
          </a:xfrm>
          <a:prstGeom prst="chevron">
            <a:avLst>
              <a:gd name="adj" fmla="val 46927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xmlns="" id="{F5ACB6D9-B021-1BC5-F21D-8E391F52E085}"/>
              </a:ext>
            </a:extLst>
          </p:cNvPr>
          <p:cNvSpPr/>
          <p:nvPr/>
        </p:nvSpPr>
        <p:spPr>
          <a:xfrm>
            <a:off x="0" y="0"/>
            <a:ext cx="2575932" cy="6858000"/>
          </a:xfrm>
          <a:prstGeom prst="homePlate">
            <a:avLst>
              <a:gd name="adj" fmla="val 2479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376C4909-7AE3-0C5C-2D93-A559E8BDBD4B}"/>
              </a:ext>
            </a:extLst>
          </p:cNvPr>
          <p:cNvSpPr txBox="1">
            <a:spLocks/>
          </p:cNvSpPr>
          <p:nvPr/>
        </p:nvSpPr>
        <p:spPr>
          <a:xfrm>
            <a:off x="451498" y="3090802"/>
            <a:ext cx="1650158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КАДРЫ</a:t>
            </a:r>
          </a:p>
          <a:p>
            <a:pPr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6" name="组合 87">
            <a:extLst>
              <a:ext uri="{FF2B5EF4-FFF2-40B4-BE49-F238E27FC236}">
                <a16:creationId xmlns:a16="http://schemas.microsoft.com/office/drawing/2014/main" xmlns="" id="{356687BB-D533-44ED-DF0E-7DAA6879FD39}"/>
              </a:ext>
            </a:extLst>
          </p:cNvPr>
          <p:cNvGrpSpPr>
            <a:grpSpLocks noChangeAspect="1"/>
          </p:cNvGrpSpPr>
          <p:nvPr/>
        </p:nvGrpSpPr>
        <p:grpSpPr>
          <a:xfrm>
            <a:off x="5083973" y="69228"/>
            <a:ext cx="684000" cy="684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89">
              <a:extLst>
                <a:ext uri="{FF2B5EF4-FFF2-40B4-BE49-F238E27FC236}">
                  <a16:creationId xmlns:a16="http://schemas.microsoft.com/office/drawing/2014/main" xmlns="" id="{E6019E32-1897-4CC8-92E5-6D6A640966A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39" name="椭圆 90">
              <a:extLst>
                <a:ext uri="{FF2B5EF4-FFF2-40B4-BE49-F238E27FC236}">
                  <a16:creationId xmlns:a16="http://schemas.microsoft.com/office/drawing/2014/main" xmlns="" id="{69B87A8E-6485-4272-39AB-F1CC84032582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grpSp>
        <p:nvGrpSpPr>
          <p:cNvPr id="44" name="组合 87">
            <a:extLst>
              <a:ext uri="{FF2B5EF4-FFF2-40B4-BE49-F238E27FC236}">
                <a16:creationId xmlns:a16="http://schemas.microsoft.com/office/drawing/2014/main" xmlns="" id="{AEB8723B-3D11-5B76-F6E9-85576295291E}"/>
              </a:ext>
            </a:extLst>
          </p:cNvPr>
          <p:cNvGrpSpPr>
            <a:grpSpLocks noChangeAspect="1"/>
          </p:cNvGrpSpPr>
          <p:nvPr/>
        </p:nvGrpSpPr>
        <p:grpSpPr>
          <a:xfrm>
            <a:off x="5101380" y="2903300"/>
            <a:ext cx="684000" cy="684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同心圆 89">
              <a:extLst>
                <a:ext uri="{FF2B5EF4-FFF2-40B4-BE49-F238E27FC236}">
                  <a16:creationId xmlns:a16="http://schemas.microsoft.com/office/drawing/2014/main" xmlns="" id="{21D934D0-CB21-65F3-3EC6-D8C4999EF0C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46" name="椭圆 90">
              <a:extLst>
                <a:ext uri="{FF2B5EF4-FFF2-40B4-BE49-F238E27FC236}">
                  <a16:creationId xmlns:a16="http://schemas.microsoft.com/office/drawing/2014/main" xmlns="" id="{190A1EC1-7D8D-BFDD-AA52-07EBF944E6B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180A955-F4F7-7C07-302D-EFD3C4A0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823" y="3051289"/>
            <a:ext cx="388021" cy="388021"/>
          </a:xfrm>
          <a:prstGeom prst="rect">
            <a:avLst/>
          </a:prstGeom>
        </p:spPr>
      </p:pic>
      <p:grpSp>
        <p:nvGrpSpPr>
          <p:cNvPr id="41" name="组合 87">
            <a:extLst>
              <a:ext uri="{FF2B5EF4-FFF2-40B4-BE49-F238E27FC236}">
                <a16:creationId xmlns:a16="http://schemas.microsoft.com/office/drawing/2014/main" xmlns="" id="{5DAF41B5-F20F-0C5A-8CB6-E7CC762A6BBE}"/>
              </a:ext>
            </a:extLst>
          </p:cNvPr>
          <p:cNvGrpSpPr>
            <a:grpSpLocks noChangeAspect="1"/>
          </p:cNvGrpSpPr>
          <p:nvPr/>
        </p:nvGrpSpPr>
        <p:grpSpPr>
          <a:xfrm>
            <a:off x="5084868" y="1344194"/>
            <a:ext cx="684000" cy="684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89">
              <a:extLst>
                <a:ext uri="{FF2B5EF4-FFF2-40B4-BE49-F238E27FC236}">
                  <a16:creationId xmlns:a16="http://schemas.microsoft.com/office/drawing/2014/main" xmlns="" id="{B5AA9747-79C3-D32D-00EB-B85DCA68DD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43" name="椭圆 90">
              <a:extLst>
                <a:ext uri="{FF2B5EF4-FFF2-40B4-BE49-F238E27FC236}">
                  <a16:creationId xmlns:a16="http://schemas.microsoft.com/office/drawing/2014/main" xmlns="" id="{B3346CA6-2417-D1B0-9668-153B5875475F}"/>
                </a:ext>
              </a:extLst>
            </p:cNvPr>
            <p:cNvSpPr/>
            <p:nvPr/>
          </p:nvSpPr>
          <p:spPr>
            <a:xfrm>
              <a:off x="392115" y="760415"/>
              <a:ext cx="3825876" cy="3825876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A5EA743-E569-85E5-CFEF-E94AE0AFC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361" y="1506608"/>
            <a:ext cx="369992" cy="369992"/>
          </a:xfrm>
          <a:prstGeom prst="rect">
            <a:avLst/>
          </a:prstGeom>
        </p:spPr>
      </p:pic>
      <p:grpSp>
        <p:nvGrpSpPr>
          <p:cNvPr id="9" name="组合 87">
            <a:extLst>
              <a:ext uri="{FF2B5EF4-FFF2-40B4-BE49-F238E27FC236}">
                <a16:creationId xmlns:a16="http://schemas.microsoft.com/office/drawing/2014/main" xmlns="" id="{1786A0F4-D557-97DD-29E5-99D029BA5D7F}"/>
              </a:ext>
            </a:extLst>
          </p:cNvPr>
          <p:cNvGrpSpPr>
            <a:grpSpLocks noChangeAspect="1"/>
          </p:cNvGrpSpPr>
          <p:nvPr/>
        </p:nvGrpSpPr>
        <p:grpSpPr>
          <a:xfrm>
            <a:off x="5086113" y="4708027"/>
            <a:ext cx="684000" cy="684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89">
              <a:extLst>
                <a:ext uri="{FF2B5EF4-FFF2-40B4-BE49-F238E27FC236}">
                  <a16:creationId xmlns:a16="http://schemas.microsoft.com/office/drawing/2014/main" xmlns="" id="{EF0A8093-2C53-5D58-FB81-966D9E7F08F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11" name="椭圆 90">
              <a:extLst>
                <a:ext uri="{FF2B5EF4-FFF2-40B4-BE49-F238E27FC236}">
                  <a16:creationId xmlns:a16="http://schemas.microsoft.com/office/drawing/2014/main" xmlns="" id="{A42C5155-6814-5AC1-D774-E0E94D4E231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9B30F37-A780-4751-84BE-6DC7F113CC5F}"/>
              </a:ext>
            </a:extLst>
          </p:cNvPr>
          <p:cNvGrpSpPr/>
          <p:nvPr/>
        </p:nvGrpSpPr>
        <p:grpSpPr>
          <a:xfrm>
            <a:off x="318753" y="186298"/>
            <a:ext cx="1522267" cy="486154"/>
            <a:chOff x="318753" y="186298"/>
            <a:chExt cx="1522267" cy="486154"/>
          </a:xfrm>
        </p:grpSpPr>
        <p:pic>
          <p:nvPicPr>
            <p:cNvPr id="57" name="object 15">
              <a:extLst>
                <a:ext uri="{FF2B5EF4-FFF2-40B4-BE49-F238E27FC236}">
                  <a16:creationId xmlns:a16="http://schemas.microsoft.com/office/drawing/2014/main" xmlns="" id="{320F5B66-2AD2-445D-8EE1-B4ED7EE639F8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318753" y="186298"/>
              <a:ext cx="374904" cy="486154"/>
            </a:xfrm>
            <a:prstGeom prst="rect">
              <a:avLst/>
            </a:prstGeom>
          </p:spPr>
        </p:pic>
        <p:sp>
          <p:nvSpPr>
            <p:cNvPr id="65" name="object 16">
              <a:extLst>
                <a:ext uri="{FF2B5EF4-FFF2-40B4-BE49-F238E27FC236}">
                  <a16:creationId xmlns:a16="http://schemas.microsoft.com/office/drawing/2014/main" xmlns="" id="{B3A44A9E-BE72-4F8E-B6D6-EF90A725123F}"/>
                </a:ext>
              </a:extLst>
            </p:cNvPr>
            <p:cNvSpPr txBox="1"/>
            <p:nvPr/>
          </p:nvSpPr>
          <p:spPr bwMode="auto">
            <a:xfrm>
              <a:off x="789123" y="186298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0BB97463-87E7-78B0-5B83-C9EFE0092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0993" y="4910975"/>
            <a:ext cx="334240" cy="334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7DF6D5-8FF3-0156-8220-F05F0FA68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4423" y="218836"/>
            <a:ext cx="315121" cy="315121"/>
          </a:xfrm>
          <a:prstGeom prst="rect">
            <a:avLst/>
          </a:prstGeom>
        </p:spPr>
      </p:pic>
      <p:grpSp>
        <p:nvGrpSpPr>
          <p:cNvPr id="98" name="组合 87">
            <a:extLst>
              <a:ext uri="{FF2B5EF4-FFF2-40B4-BE49-F238E27FC236}">
                <a16:creationId xmlns:a16="http://schemas.microsoft.com/office/drawing/2014/main" xmlns="" id="{CC4FA1C3-E3EA-441A-8E2F-F55FB45F9A37}"/>
              </a:ext>
            </a:extLst>
          </p:cNvPr>
          <p:cNvGrpSpPr>
            <a:grpSpLocks noChangeAspect="1"/>
          </p:cNvGrpSpPr>
          <p:nvPr/>
        </p:nvGrpSpPr>
        <p:grpSpPr>
          <a:xfrm>
            <a:off x="5063615" y="5760116"/>
            <a:ext cx="684000" cy="6840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89">
              <a:extLst>
                <a:ext uri="{FF2B5EF4-FFF2-40B4-BE49-F238E27FC236}">
                  <a16:creationId xmlns:a16="http://schemas.microsoft.com/office/drawing/2014/main" xmlns="" id="{5DDA4AE4-70F9-4BB5-9054-FBD3D52F453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  <p:sp>
          <p:nvSpPr>
            <p:cNvPr id="100" name="椭圆 90">
              <a:extLst>
                <a:ext uri="{FF2B5EF4-FFF2-40B4-BE49-F238E27FC236}">
                  <a16:creationId xmlns:a16="http://schemas.microsoft.com/office/drawing/2014/main" xmlns="" id="{700C8AC1-B669-454F-83EA-F58F8B2708F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Arial" panose="020B0604020202020204" pitchFamily="34" charset="0"/>
                <a:ea typeface="Elsie" panose="02000000000000000000" charset="0"/>
              </a:endParaRPr>
            </a:p>
          </p:txBody>
        </p:sp>
      </p:grp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924B851F-19DF-4EEF-B22B-0244465D8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2551" y="5945918"/>
            <a:ext cx="640128" cy="336067"/>
          </a:xfrm>
          <a:prstGeom prst="rect">
            <a:avLst/>
          </a:prstGeom>
        </p:spPr>
      </p:pic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78556"/>
              </p:ext>
            </p:extLst>
          </p:nvPr>
        </p:nvGraphicFramePr>
        <p:xfrm>
          <a:off x="5907431" y="64480"/>
          <a:ext cx="540282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2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71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ДОШКОЛЬНОЕ ОБРАЗОВАНИЕ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17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2025 ПЛАН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закрыта</a:t>
                      </a:r>
                      <a:r>
                        <a:rPr lang="ru-RU" sz="1400" b="1" baseline="0" dirty="0"/>
                        <a:t> потребность в целом по городу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Детский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1" baseline="0" dirty="0" smtClean="0"/>
                        <a:t>сад, </a:t>
                      </a:r>
                      <a:r>
                        <a:rPr lang="ru-RU" sz="1400" b="1" baseline="0" dirty="0"/>
                        <a:t>ул. Хорошая;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baseline="0" dirty="0"/>
                        <a:t>Детский </a:t>
                      </a:r>
                      <a:r>
                        <a:rPr lang="ru-RU" sz="1400" b="1" baseline="0" dirty="0" smtClean="0"/>
                        <a:t>сад, ул.65 лет </a:t>
                      </a:r>
                      <a:r>
                        <a:rPr lang="ru-RU" sz="1400" b="1" baseline="0" dirty="0"/>
                        <a:t>Победы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379899"/>
              </p:ext>
            </p:extLst>
          </p:nvPr>
        </p:nvGraphicFramePr>
        <p:xfrm>
          <a:off x="5909333" y="1489155"/>
          <a:ext cx="542269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1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3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31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ШКОЛЫ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2025 ПЛАН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147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новая</a:t>
                      </a:r>
                      <a:r>
                        <a:rPr lang="ru-RU" sz="1400" b="1" baseline="0" dirty="0"/>
                        <a:t> школа на 1125 мест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baseline="0" dirty="0" smtClean="0"/>
                        <a:t>      ул</a:t>
                      </a:r>
                      <a:r>
                        <a:rPr lang="ru-RU" sz="1400" b="1" baseline="0" dirty="0"/>
                        <a:t>. </a:t>
                      </a:r>
                      <a:r>
                        <a:rPr lang="ru-RU" sz="1400" b="1" baseline="0" dirty="0" err="1" smtClean="0"/>
                        <a:t>Байконурская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начало</a:t>
                      </a:r>
                      <a:r>
                        <a:rPr lang="ru-RU" sz="1400" b="1" baseline="0" dirty="0"/>
                        <a:t> строительства </a:t>
                      </a:r>
                      <a:r>
                        <a:rPr lang="ru-RU" sz="1400" b="1" baseline="0" dirty="0" smtClean="0"/>
                        <a:t>школ </a:t>
                      </a:r>
                      <a:r>
                        <a:rPr lang="ru-RU" sz="1400" b="1" baseline="0" dirty="0"/>
                        <a:t>в </a:t>
                      </a:r>
                      <a:r>
                        <a:rPr lang="ru-RU" sz="1400" b="1" baseline="0" dirty="0" err="1"/>
                        <a:t>мкр</a:t>
                      </a:r>
                      <a:r>
                        <a:rPr lang="ru-RU" sz="1400" b="1" baseline="0" dirty="0"/>
                        <a:t>. Тайфун, </a:t>
                      </a:r>
                      <a:r>
                        <a:rPr lang="ru-RU" sz="1400" b="1" baseline="0" dirty="0" err="1"/>
                        <a:t>мкр</a:t>
                      </a:r>
                      <a:r>
                        <a:rPr lang="ru-RU" sz="1400" b="1" baseline="0" dirty="0"/>
                        <a:t>. </a:t>
                      </a:r>
                      <a:r>
                        <a:rPr lang="ru-RU" sz="1400" b="1" baseline="0" dirty="0" err="1"/>
                        <a:t>Мстихино</a:t>
                      </a:r>
                      <a:r>
                        <a:rPr lang="ru-RU" sz="1400" b="1" baseline="0" dirty="0"/>
                        <a:t>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baseline="0" dirty="0"/>
                        <a:t>капремонт школ №2 и №33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92914"/>
              </p:ext>
            </p:extLst>
          </p:nvPr>
        </p:nvGraphicFramePr>
        <p:xfrm>
          <a:off x="5908290" y="3087337"/>
          <a:ext cx="5467282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8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7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31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ОБРАЗОВАТЕЛЬНЫЕ ПРОЕКТЫ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2025 ПЛАН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147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err="1"/>
                        <a:t>кванториумы</a:t>
                      </a:r>
                      <a:r>
                        <a:rPr lang="ru-RU" sz="1400" b="1" dirty="0"/>
                        <a:t> в школах №6</a:t>
                      </a:r>
                      <a:r>
                        <a:rPr lang="ru-RU" sz="1400" b="1" baseline="0" dirty="0"/>
                        <a:t> и №46;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baseline="0" dirty="0"/>
                        <a:t>центр доп. образования «Галактика»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проектирование ДШИ на </a:t>
                      </a:r>
                      <a:r>
                        <a:rPr lang="ru-RU" sz="1400" b="1" dirty="0" smtClean="0"/>
                        <a:t>Правобережье,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 smtClean="0"/>
                        <a:t>      Сиреневый </a:t>
                      </a:r>
                      <a:r>
                        <a:rPr lang="ru-RU" sz="1400" b="1" dirty="0"/>
                        <a:t>бульвар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73020"/>
              </p:ext>
            </p:extLst>
          </p:nvPr>
        </p:nvGraphicFramePr>
        <p:xfrm>
          <a:off x="5912112" y="4804764"/>
          <a:ext cx="550700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70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53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ВЫСШЕЕ ОБРАЗОВАНИЕ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МГТУ</a:t>
                      </a:r>
                      <a:r>
                        <a:rPr lang="ru-RU" sz="1400" b="1" baseline="0" dirty="0"/>
                        <a:t> им. Н.Э. Баумана </a:t>
                      </a:r>
                      <a:r>
                        <a:rPr lang="ru-RU" sz="1400" b="1" baseline="0" dirty="0" smtClean="0"/>
                        <a:t>переехал </a:t>
                      </a:r>
                      <a:r>
                        <a:rPr lang="ru-RU" sz="1400" b="1" baseline="0" dirty="0"/>
                        <a:t>в новый комплекс </a:t>
                      </a:r>
                      <a:r>
                        <a:rPr lang="ru-RU" sz="1400" b="1" baseline="0" dirty="0" smtClean="0"/>
                        <a:t>зданий (Калужский кампус) 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44836"/>
              </p:ext>
            </p:extLst>
          </p:nvPr>
        </p:nvGraphicFramePr>
        <p:xfrm>
          <a:off x="5910943" y="5775045"/>
          <a:ext cx="55190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90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53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СтартАпФабрика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Победителями конкурса</a:t>
                      </a:r>
                      <a:r>
                        <a:rPr lang="ru-RU" sz="1400" b="1" baseline="0" dirty="0"/>
                        <a:t> стали 8 </a:t>
                      </a:r>
                      <a:r>
                        <a:rPr lang="ru-RU" sz="1400" b="1" baseline="0" dirty="0" smtClean="0"/>
                        <a:t>проектов;</a:t>
                      </a:r>
                      <a:endParaRPr lang="ru-RU" sz="1400" b="1" baseline="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baseline="0" dirty="0" err="1"/>
                        <a:t>СтартАпФабрика</a:t>
                      </a:r>
                      <a:r>
                        <a:rPr lang="ru-RU" sz="1400" b="1" baseline="0" dirty="0"/>
                        <a:t> заняла 2 место во Всероссийском конкурсе «</a:t>
                      </a:r>
                      <a:r>
                        <a:rPr lang="ru-RU" sz="1400" b="1" baseline="0" dirty="0" err="1"/>
                        <a:t>Проф</a:t>
                      </a:r>
                      <a:r>
                        <a:rPr lang="ru-RU" sz="1400" b="1" baseline="0" dirty="0"/>
                        <a:t>-</a:t>
                      </a:r>
                      <a:r>
                        <a:rPr lang="en-US" sz="1400" b="1" baseline="0" dirty="0"/>
                        <a:t>IT</a:t>
                      </a:r>
                      <a:r>
                        <a:rPr lang="ru-RU" sz="1400" b="1" baseline="0" dirty="0"/>
                        <a:t>», 16 </a:t>
                      </a:r>
                      <a:r>
                        <a:rPr lang="ru-RU" sz="1400" b="1" baseline="0" dirty="0" smtClean="0"/>
                        <a:t>промпредприятий-участников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EEC680C7-CCD0-D227-6C01-F4E6D441FE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4774"/>
          <a:stretch/>
        </p:blipFill>
        <p:spPr>
          <a:xfrm>
            <a:off x="11202381" y="0"/>
            <a:ext cx="989619" cy="6846401"/>
          </a:xfrm>
          <a:prstGeom prst="rect">
            <a:avLst/>
          </a:prstGeom>
        </p:spPr>
      </p:pic>
      <p:sp>
        <p:nvSpPr>
          <p:cNvPr id="47" name="Стрелка: шеврон 46">
            <a:extLst>
              <a:ext uri="{FF2B5EF4-FFF2-40B4-BE49-F238E27FC236}">
                <a16:creationId xmlns:a16="http://schemas.microsoft.com/office/drawing/2014/main" xmlns="" id="{53FC6D20-E370-492E-BC6A-4740854E885B}"/>
              </a:ext>
            </a:extLst>
          </p:cNvPr>
          <p:cNvSpPr/>
          <p:nvPr/>
        </p:nvSpPr>
        <p:spPr>
          <a:xfrm>
            <a:off x="4139783" y="0"/>
            <a:ext cx="760504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3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0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28F972-C96D-DDD9-F6EF-35A0EF199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Стрелка: шеврон 103">
            <a:extLst>
              <a:ext uri="{FF2B5EF4-FFF2-40B4-BE49-F238E27FC236}">
                <a16:creationId xmlns:a16="http://schemas.microsoft.com/office/drawing/2014/main" xmlns="" id="{C37404E3-9A03-4FE6-80B7-9CC2A7EA6F06}"/>
              </a:ext>
            </a:extLst>
          </p:cNvPr>
          <p:cNvSpPr/>
          <p:nvPr/>
        </p:nvSpPr>
        <p:spPr>
          <a:xfrm>
            <a:off x="1372824" y="-13214"/>
            <a:ext cx="4038543" cy="6874230"/>
          </a:xfrm>
          <a:prstGeom prst="chevron">
            <a:avLst>
              <a:gd name="adj" fmla="val 1801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xmlns="" id="{9BA30FBB-3544-5790-EF09-1B0380920613}"/>
              </a:ext>
            </a:extLst>
          </p:cNvPr>
          <p:cNvSpPr/>
          <p:nvPr/>
        </p:nvSpPr>
        <p:spPr>
          <a:xfrm>
            <a:off x="1716583" y="-22731"/>
            <a:ext cx="1230095" cy="6874230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xmlns="" id="{A0D46DBC-EDBD-5B5A-3494-116BB1D06C26}"/>
              </a:ext>
            </a:extLst>
          </p:cNvPr>
          <p:cNvSpPr/>
          <p:nvPr/>
        </p:nvSpPr>
        <p:spPr>
          <a:xfrm>
            <a:off x="0" y="0"/>
            <a:ext cx="2498064" cy="6904260"/>
          </a:xfrm>
          <a:prstGeom prst="homePlate">
            <a:avLst>
              <a:gd name="adj" fmla="val 23714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41F69BB-6220-7339-216E-739B1D4A28E8}"/>
              </a:ext>
            </a:extLst>
          </p:cNvPr>
          <p:cNvSpPr txBox="1">
            <a:spLocks/>
          </p:cNvSpPr>
          <p:nvPr/>
        </p:nvSpPr>
        <p:spPr>
          <a:xfrm>
            <a:off x="-15093" y="2866914"/>
            <a:ext cx="2328749" cy="9395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ГЕНЕРАЛЬНАЯ УБОРКА 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8618890-60CF-6AB6-0EF6-2C318F4CE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837" y="4398"/>
            <a:ext cx="998856" cy="6846401"/>
          </a:xfrm>
          <a:prstGeom prst="rect">
            <a:avLst/>
          </a:prstGeom>
        </p:spPr>
      </p:pic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xmlns="" id="{744E503E-1454-CACE-AF9C-AB7F03367C5F}"/>
              </a:ext>
            </a:extLst>
          </p:cNvPr>
          <p:cNvSpPr/>
          <p:nvPr/>
        </p:nvSpPr>
        <p:spPr>
          <a:xfrm>
            <a:off x="4454080" y="-7201"/>
            <a:ext cx="760504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CBCB8AD-956D-7B21-BE09-4C3AAEE6FE76}"/>
              </a:ext>
            </a:extLst>
          </p:cNvPr>
          <p:cNvSpPr txBox="1">
            <a:spLocks/>
          </p:cNvSpPr>
          <p:nvPr/>
        </p:nvSpPr>
        <p:spPr>
          <a:xfrm>
            <a:off x="5179586" y="340752"/>
            <a:ext cx="2241361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УБОРКА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МУСОРА</a:t>
            </a:r>
          </a:p>
          <a:p>
            <a:pPr>
              <a:lnSpc>
                <a:spcPct val="150000"/>
              </a:lnSpc>
            </a:pPr>
            <a:endParaRPr lang="ru-RU" sz="1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6A33083E-99B4-119E-54EE-883E568939C1}"/>
              </a:ext>
            </a:extLst>
          </p:cNvPr>
          <p:cNvGrpSpPr/>
          <p:nvPr/>
        </p:nvGrpSpPr>
        <p:grpSpPr>
          <a:xfrm>
            <a:off x="7269376" y="158509"/>
            <a:ext cx="4203229" cy="2196000"/>
            <a:chOff x="6776553" y="3041385"/>
            <a:chExt cx="4203229" cy="2196000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xmlns="" id="{5EE3E7E3-7967-0E56-5CB1-A2C9FA277678}"/>
                </a:ext>
              </a:extLst>
            </p:cNvPr>
            <p:cNvGrpSpPr/>
            <p:nvPr/>
          </p:nvGrpSpPr>
          <p:grpSpPr>
            <a:xfrm>
              <a:off x="8339584" y="3853801"/>
              <a:ext cx="2640198" cy="999352"/>
              <a:chOff x="7147138" y="4390600"/>
              <a:chExt cx="2640198" cy="999352"/>
            </a:xfrm>
          </p:grpSpPr>
          <p:cxnSp>
            <p:nvCxnSpPr>
              <p:cNvPr id="7" name="直接连接符 68">
                <a:extLst>
                  <a:ext uri="{FF2B5EF4-FFF2-40B4-BE49-F238E27FC236}">
                    <a16:creationId xmlns:a16="http://schemas.microsoft.com/office/drawing/2014/main" xmlns="" id="{E1C6A5F0-BD80-188D-547B-1BCDD36F71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7138" y="4759932"/>
                <a:ext cx="2465978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文本框 25">
                <a:extLst>
                  <a:ext uri="{FF2B5EF4-FFF2-40B4-BE49-F238E27FC236}">
                    <a16:creationId xmlns:a16="http://schemas.microsoft.com/office/drawing/2014/main" xmlns="" id="{78D29092-6DA2-A36A-8907-C708A50624C7}"/>
                  </a:ext>
                </a:extLst>
              </p:cNvPr>
              <p:cNvSpPr txBox="1"/>
              <p:nvPr/>
            </p:nvSpPr>
            <p:spPr>
              <a:xfrm>
                <a:off x="7302853" y="4775399"/>
                <a:ext cx="2437772" cy="349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eaLnBrk="1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zh-CN" sz="1400" dirty="0">
                    <a:solidFill>
                      <a:srgbClr val="3B3838"/>
                    </a:solidFill>
                    <a:sym typeface="+mn-lt"/>
                  </a:rPr>
                  <a:t>МУНИЦИПАЛЬНЫЕ </a:t>
                </a:r>
                <a:endParaRPr lang="zh-CN" altLang="en-US" sz="2400" dirty="0">
                  <a:solidFill>
                    <a:srgbClr val="3B3838"/>
                  </a:solidFill>
                  <a:sym typeface="+mn-lt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9A246DC9-9666-7361-74CE-78D7AFC7F479}"/>
                  </a:ext>
                </a:extLst>
              </p:cNvPr>
              <p:cNvSpPr txBox="1"/>
              <p:nvPr/>
            </p:nvSpPr>
            <p:spPr>
              <a:xfrm>
                <a:off x="8101479" y="4390600"/>
                <a:ext cx="9988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800" b="1" dirty="0">
                    <a:solidFill>
                      <a:schemeClr val="bg2">
                        <a:lumMod val="25000"/>
                      </a:schemeClr>
                    </a:solidFill>
                    <a:latin typeface="Arial Black" panose="020B0A04020102020204" pitchFamily="34" charset="0"/>
                  </a:rPr>
                  <a:t>833</a:t>
                </a:r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780D200-CF1D-19E8-6397-509965457448}"/>
                  </a:ext>
                </a:extLst>
              </p:cNvPr>
              <p:cNvSpPr txBox="1"/>
              <p:nvPr/>
            </p:nvSpPr>
            <p:spPr>
              <a:xfrm>
                <a:off x="7546788" y="5082175"/>
                <a:ext cx="22405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altLang="zh-CN" sz="1400" dirty="0">
                    <a:solidFill>
                      <a:srgbClr val="3B3838"/>
                    </a:solidFill>
                    <a:sym typeface="+mn-lt"/>
                  </a:rPr>
                  <a:t>контейнерные площадки</a:t>
                </a:r>
                <a:endParaRPr lang="ru-RU" sz="1400" dirty="0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71D6AEBC-200F-561A-DA77-AA3F1B218D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76553" y="3041385"/>
              <a:ext cx="3950127" cy="2196000"/>
              <a:chOff x="5546202" y="3218181"/>
              <a:chExt cx="4403421" cy="2448000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xmlns="" id="{C44355B0-1321-2D55-DE11-9AC4F78850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46202" y="3218181"/>
                <a:ext cx="2448000" cy="2448000"/>
                <a:chOff x="240982" y="1926263"/>
                <a:chExt cx="3023999" cy="3024000"/>
              </a:xfrm>
            </p:grpSpPr>
            <p:grpSp>
              <p:nvGrpSpPr>
                <p:cNvPr id="34" name="组合 87">
                  <a:extLst>
                    <a:ext uri="{FF2B5EF4-FFF2-40B4-BE49-F238E27FC236}">
                      <a16:creationId xmlns:a16="http://schemas.microsoft.com/office/drawing/2014/main" xmlns="" id="{5DD6E014-6505-BD52-73EC-EEB5E0381BB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0982" y="1926263"/>
                  <a:ext cx="3023999" cy="3024000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36" name="同心圆 89">
                    <a:extLst>
                      <a:ext uri="{FF2B5EF4-FFF2-40B4-BE49-F238E27FC236}">
                        <a16:creationId xmlns:a16="http://schemas.microsoft.com/office/drawing/2014/main" xmlns="" id="{9B3EA93B-BB48-FE16-33E1-68C5FE294E91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  <p:sp>
                <p:nvSpPr>
                  <p:cNvPr id="37" name="椭圆 90">
                    <a:extLst>
                      <a:ext uri="{FF2B5EF4-FFF2-40B4-BE49-F238E27FC236}">
                        <a16:creationId xmlns:a16="http://schemas.microsoft.com/office/drawing/2014/main" xmlns="" id="{FFFFD6AD-79A2-69F6-118D-F12CD42FAD1E}"/>
                      </a:ext>
                    </a:extLst>
                  </p:cNvPr>
                  <p:cNvSpPr/>
                  <p:nvPr/>
                </p:nvSpPr>
                <p:spPr>
                  <a:xfrm>
                    <a:off x="392110" y="760413"/>
                    <a:ext cx="3825873" cy="3825873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</p:grpSp>
            <p:sp>
              <p:nvSpPr>
                <p:cNvPr id="35" name="Овал 34">
                  <a:extLst>
                    <a:ext uri="{FF2B5EF4-FFF2-40B4-BE49-F238E27FC236}">
                      <a16:creationId xmlns:a16="http://schemas.microsoft.com/office/drawing/2014/main" xmlns="" id="{E133E5C4-4FDF-4D70-3254-F2A275EBE1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643" y="2077685"/>
                  <a:ext cx="2757176" cy="2757176"/>
                </a:xfrm>
                <a:prstGeom prst="ellipse">
                  <a:avLst/>
                </a:prstGeom>
                <a:solidFill>
                  <a:srgbClr val="2038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22" name="Часть круга 21">
                <a:extLst>
                  <a:ext uri="{FF2B5EF4-FFF2-40B4-BE49-F238E27FC236}">
                    <a16:creationId xmlns:a16="http://schemas.microsoft.com/office/drawing/2014/main" xmlns="" id="{283B7DDC-8441-08D4-751C-7EEC29744B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4575" y="3340761"/>
                <a:ext cx="2232000" cy="2232000"/>
              </a:xfrm>
              <a:prstGeom prst="pie">
                <a:avLst>
                  <a:gd name="adj1" fmla="val 5664281"/>
                  <a:gd name="adj2" fmla="val 16200000"/>
                </a:avLst>
              </a:prstGeom>
              <a:solidFill>
                <a:srgbClr val="9EAF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127B8C12-721C-FA3D-9DBC-C61D1FC95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5726" y="3734399"/>
                <a:ext cx="1444722" cy="14447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889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Заголовок 3">
                <a:extLst>
                  <a:ext uri="{FF2B5EF4-FFF2-40B4-BE49-F238E27FC236}">
                    <a16:creationId xmlns:a16="http://schemas.microsoft.com/office/drawing/2014/main" xmlns="" id="{9E105DF4-6566-AC1F-4444-AA7EA2C630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166" y="4606645"/>
                <a:ext cx="2088859" cy="301236"/>
              </a:xfrm>
              <a:prstGeom prst="rect">
                <a:avLst/>
              </a:prstGeom>
              <a:noFill/>
            </p:spPr>
            <p:txBody>
              <a:bodyPr vert="horz" lIns="91440" tIns="45720" rIns="91440" bIns="0" rtlCol="0" anchor="b">
                <a:noAutofit/>
              </a:bodyPr>
              <a:lstStyle>
                <a:defPPr>
                  <a:defRPr lang="ru-RU"/>
                </a:defPPr>
                <a:lvl1pPr indent="0" algn="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 sz="1400" b="0">
                    <a:solidFill>
                      <a:schemeClr val="bg2">
                        <a:lumMod val="25000"/>
                      </a:schemeClr>
                    </a:solidFill>
                  </a:defRPr>
                </a:lvl1pPr>
              </a:lstStyle>
              <a:p>
                <a:pPr algn="ctr"/>
                <a:r>
                  <a:rPr lang="ru-RU" sz="2400" dirty="0">
                    <a:latin typeface="Arial Black" panose="020B0A04020102020204" pitchFamily="34" charset="0"/>
                  </a:rPr>
                  <a:t>1562</a:t>
                </a:r>
              </a:p>
              <a:p>
                <a:pPr algn="ctr"/>
                <a:r>
                  <a:rPr lang="ru-RU" dirty="0" smtClean="0">
                    <a:latin typeface="+mj-lt"/>
                  </a:rPr>
                  <a:t>контейнерные </a:t>
                </a:r>
                <a:endParaRPr lang="ru-RU" dirty="0">
                  <a:latin typeface="+mj-lt"/>
                </a:endParaRPr>
              </a:p>
              <a:p>
                <a:pPr algn="ctr"/>
                <a:r>
                  <a:rPr lang="ru-RU" dirty="0" smtClean="0">
                    <a:latin typeface="+mj-lt"/>
                  </a:rPr>
                  <a:t>площадки</a:t>
                </a:r>
                <a:endParaRPr lang="ru-RU" dirty="0">
                  <a:latin typeface="+mj-lt"/>
                </a:endParaRPr>
              </a:p>
            </p:txBody>
          </p: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xmlns="" id="{1F3845BB-B70B-F66C-15BB-2BD305F47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99679" y="4037870"/>
                <a:ext cx="449944" cy="447476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BD05FAC-15E7-9FAE-2B05-EB6919190A1C}"/>
                  </a:ext>
                </a:extLst>
              </p:cNvPr>
              <p:cNvSpPr txBox="1"/>
              <p:nvPr/>
            </p:nvSpPr>
            <p:spPr>
              <a:xfrm>
                <a:off x="7379681" y="4293972"/>
                <a:ext cx="5581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altLang="zh-CN" sz="1400" b="1" dirty="0">
                    <a:solidFill>
                      <a:schemeClr val="bg1"/>
                    </a:solidFill>
                    <a:sym typeface="+mn-lt"/>
                  </a:rPr>
                  <a:t>53% 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91346C42-B6A3-4259-9B62-02227E858035}"/>
              </a:ext>
            </a:extLst>
          </p:cNvPr>
          <p:cNvGrpSpPr/>
          <p:nvPr/>
        </p:nvGrpSpPr>
        <p:grpSpPr>
          <a:xfrm>
            <a:off x="318753" y="186298"/>
            <a:ext cx="1522267" cy="486154"/>
            <a:chOff x="318753" y="186298"/>
            <a:chExt cx="1522267" cy="486154"/>
          </a:xfrm>
        </p:grpSpPr>
        <p:pic>
          <p:nvPicPr>
            <p:cNvPr id="67" name="object 15">
              <a:extLst>
                <a:ext uri="{FF2B5EF4-FFF2-40B4-BE49-F238E27FC236}">
                  <a16:creationId xmlns:a16="http://schemas.microsoft.com/office/drawing/2014/main" xmlns="" id="{740DA658-6021-43CE-9283-84B44D6475E0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318753" y="186298"/>
              <a:ext cx="374904" cy="486154"/>
            </a:xfrm>
            <a:prstGeom prst="rect">
              <a:avLst/>
            </a:prstGeom>
          </p:spPr>
        </p:pic>
        <p:sp>
          <p:nvSpPr>
            <p:cNvPr id="68" name="object 16">
              <a:extLst>
                <a:ext uri="{FF2B5EF4-FFF2-40B4-BE49-F238E27FC236}">
                  <a16:creationId xmlns:a16="http://schemas.microsoft.com/office/drawing/2014/main" xmlns="" id="{3C5A5007-F5B5-4710-9EAF-5ABE3F6D9766}"/>
                </a:ext>
              </a:extLst>
            </p:cNvPr>
            <p:cNvSpPr txBox="1"/>
            <p:nvPr/>
          </p:nvSpPr>
          <p:spPr bwMode="auto">
            <a:xfrm>
              <a:off x="789123" y="186298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0" name="Заголовок 1">
            <a:extLst>
              <a:ext uri="{FF2B5EF4-FFF2-40B4-BE49-F238E27FC236}">
                <a16:creationId xmlns:a16="http://schemas.microsoft.com/office/drawing/2014/main" xmlns="" id="{6D537F3A-550A-4FB9-BB39-3B808B95B724}"/>
              </a:ext>
            </a:extLst>
          </p:cNvPr>
          <p:cNvSpPr txBox="1">
            <a:spLocks/>
          </p:cNvSpPr>
          <p:nvPr/>
        </p:nvSpPr>
        <p:spPr>
          <a:xfrm>
            <a:off x="5395112" y="2626692"/>
            <a:ext cx="3944190" cy="6253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ВЫВЕЗЕНО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С УЛИЦ ГОРОДА</a:t>
            </a:r>
          </a:p>
          <a:p>
            <a:pPr>
              <a:lnSpc>
                <a:spcPct val="150000"/>
              </a:lnSpc>
            </a:pPr>
            <a:endParaRPr lang="ru-RU" sz="1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1620C82D-4B5A-4BCD-B177-2DB6A30CC8FA}"/>
              </a:ext>
            </a:extLst>
          </p:cNvPr>
          <p:cNvGrpSpPr/>
          <p:nvPr/>
        </p:nvGrpSpPr>
        <p:grpSpPr>
          <a:xfrm>
            <a:off x="4406304" y="3134478"/>
            <a:ext cx="7016975" cy="2196000"/>
            <a:chOff x="4005669" y="4495626"/>
            <a:chExt cx="7016975" cy="2196000"/>
          </a:xfrm>
        </p:grpSpPr>
        <p:cxnSp>
          <p:nvCxnSpPr>
            <p:cNvPr id="94" name="直接连接符 68">
              <a:extLst>
                <a:ext uri="{FF2B5EF4-FFF2-40B4-BE49-F238E27FC236}">
                  <a16:creationId xmlns:a16="http://schemas.microsoft.com/office/drawing/2014/main" xmlns="" id="{EC14F1DD-359A-4A28-8D15-CA78CF431F0E}"/>
                </a:ext>
              </a:extLst>
            </p:cNvPr>
            <p:cNvCxnSpPr>
              <a:cxnSpLocks/>
            </p:cNvCxnSpPr>
            <p:nvPr/>
          </p:nvCxnSpPr>
          <p:spPr>
            <a:xfrm>
              <a:off x="5417173" y="5021074"/>
              <a:ext cx="2465978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xmlns="" id="{56FF599E-2407-4F10-9416-F8B7D70E30EB}"/>
                </a:ext>
              </a:extLst>
            </p:cNvPr>
            <p:cNvGrpSpPr/>
            <p:nvPr/>
          </p:nvGrpSpPr>
          <p:grpSpPr>
            <a:xfrm>
              <a:off x="6866127" y="4495626"/>
              <a:ext cx="4156517" cy="2196000"/>
              <a:chOff x="6776554" y="3041385"/>
              <a:chExt cx="4156517" cy="2196000"/>
            </a:xfrm>
          </p:grpSpPr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xmlns="" id="{8F0A93DF-2A47-4FF2-8C36-F8BF12867DE8}"/>
                  </a:ext>
                </a:extLst>
              </p:cNvPr>
              <p:cNvGrpSpPr/>
              <p:nvPr/>
            </p:nvGrpSpPr>
            <p:grpSpPr>
              <a:xfrm>
                <a:off x="8339584" y="3853801"/>
                <a:ext cx="2593487" cy="999352"/>
                <a:chOff x="7147138" y="4390600"/>
                <a:chExt cx="2593487" cy="999352"/>
              </a:xfrm>
            </p:grpSpPr>
            <p:cxnSp>
              <p:nvCxnSpPr>
                <p:cNvPr id="86" name="直接连接符 68">
                  <a:extLst>
                    <a:ext uri="{FF2B5EF4-FFF2-40B4-BE49-F238E27FC236}">
                      <a16:creationId xmlns:a16="http://schemas.microsoft.com/office/drawing/2014/main" xmlns="" id="{8C0F90E6-6B36-48D9-8760-7BE35268A7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7138" y="4759932"/>
                  <a:ext cx="2465978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文本框 25">
                  <a:extLst>
                    <a:ext uri="{FF2B5EF4-FFF2-40B4-BE49-F238E27FC236}">
                      <a16:creationId xmlns:a16="http://schemas.microsoft.com/office/drawing/2014/main" xmlns="" id="{F0E2AD06-D50B-4382-9C02-542533037F24}"/>
                    </a:ext>
                  </a:extLst>
                </p:cNvPr>
                <p:cNvSpPr txBox="1"/>
                <p:nvPr/>
              </p:nvSpPr>
              <p:spPr>
                <a:xfrm>
                  <a:off x="7302853" y="4775399"/>
                  <a:ext cx="2437772" cy="349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altLang="zh-CN" sz="1400" dirty="0">
                      <a:solidFill>
                        <a:srgbClr val="3B3838"/>
                      </a:solidFill>
                      <a:sym typeface="+mn-lt"/>
                    </a:rPr>
                    <a:t>ТЫС.КУБ.М </a:t>
                  </a:r>
                  <a:endParaRPr lang="zh-CN" altLang="en-US" sz="2400" dirty="0">
                    <a:solidFill>
                      <a:srgbClr val="3B3838"/>
                    </a:solidFill>
                    <a:sym typeface="+mn-lt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69515855-EF12-4626-85AF-1A9B1F4E73DD}"/>
                    </a:ext>
                  </a:extLst>
                </p:cNvPr>
                <p:cNvSpPr txBox="1"/>
                <p:nvPr/>
              </p:nvSpPr>
              <p:spPr>
                <a:xfrm>
                  <a:off x="8101479" y="4390600"/>
                  <a:ext cx="9988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sz="1800" b="1" dirty="0">
                      <a:solidFill>
                        <a:schemeClr val="bg2">
                          <a:lumMod val="25000"/>
                        </a:schemeClr>
                      </a:solidFill>
                      <a:latin typeface="Arial Black" panose="020B0A04020102020204" pitchFamily="34" charset="0"/>
                    </a:rPr>
                    <a:t>40</a:t>
                  </a:r>
                  <a:endParaRPr lang="ru-RU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16D224DA-4148-44BC-A708-3941F4468DB6}"/>
                    </a:ext>
                  </a:extLst>
                </p:cNvPr>
                <p:cNvSpPr txBox="1"/>
                <p:nvPr/>
              </p:nvSpPr>
              <p:spPr>
                <a:xfrm>
                  <a:off x="7490343" y="5082175"/>
                  <a:ext cx="224054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altLang="zh-CN" sz="1400" dirty="0">
                      <a:solidFill>
                        <a:srgbClr val="3B3838"/>
                      </a:solidFill>
                      <a:sym typeface="+mn-lt"/>
                    </a:rPr>
                    <a:t>за 2024 год</a:t>
                  </a:r>
                  <a:endParaRPr lang="ru-RU" sz="1400" dirty="0"/>
                </a:p>
              </p:txBody>
            </p:sp>
          </p:grpSp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xmlns="" id="{9B718B43-1384-45CE-A9B9-48BCF03185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76554" y="3041385"/>
                <a:ext cx="2196000" cy="2196000"/>
                <a:chOff x="5546202" y="3218181"/>
                <a:chExt cx="2448000" cy="2448000"/>
              </a:xfrm>
            </p:grpSpPr>
            <p:grpSp>
              <p:nvGrpSpPr>
                <p:cNvPr id="76" name="Группа 75">
                  <a:extLst>
                    <a:ext uri="{FF2B5EF4-FFF2-40B4-BE49-F238E27FC236}">
                      <a16:creationId xmlns:a16="http://schemas.microsoft.com/office/drawing/2014/main" xmlns="" id="{8824F549-9F25-4C9A-83B3-C564AE43F75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546202" y="3218181"/>
                  <a:ext cx="2448000" cy="2448000"/>
                  <a:chOff x="240982" y="1926263"/>
                  <a:chExt cx="3023999" cy="3024000"/>
                </a:xfrm>
              </p:grpSpPr>
              <p:grpSp>
                <p:nvGrpSpPr>
                  <p:cNvPr id="82" name="组合 87">
                    <a:extLst>
                      <a:ext uri="{FF2B5EF4-FFF2-40B4-BE49-F238E27FC236}">
                        <a16:creationId xmlns:a16="http://schemas.microsoft.com/office/drawing/2014/main" xmlns="" id="{5B86B6B1-A806-48F6-A92A-D26E01AEAC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40982" y="1926263"/>
                    <a:ext cx="3023999" cy="3024000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84" name="同心圆 89">
                      <a:extLst>
                        <a:ext uri="{FF2B5EF4-FFF2-40B4-BE49-F238E27FC236}">
                          <a16:creationId xmlns:a16="http://schemas.microsoft.com/office/drawing/2014/main" xmlns="" id="{76289980-AC2E-41F8-B1B0-DD45C2D3C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ysClr val="window" lastClr="FFFFFF"/>
                        </a:gs>
                        <a:gs pos="55000">
                          <a:sysClr val="window" lastClr="FFFFFF">
                            <a:lumMod val="95000"/>
                          </a:sysClr>
                        </a:gs>
                        <a:gs pos="100000">
                          <a:sysClr val="window" lastClr="FFFFFF">
                            <a:lumMod val="65000"/>
                          </a:sysClr>
                        </a:gs>
                      </a:gsLst>
                      <a:lin ang="8100000" scaled="0"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ker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Elsie" panose="02000000000000000000" charset="0"/>
                      </a:endParaRPr>
                    </a:p>
                  </p:txBody>
                </p:sp>
                <p:sp>
                  <p:nvSpPr>
                    <p:cNvPr id="85" name="椭圆 90">
                      <a:extLst>
                        <a:ext uri="{FF2B5EF4-FFF2-40B4-BE49-F238E27FC236}">
                          <a16:creationId xmlns:a16="http://schemas.microsoft.com/office/drawing/2014/main" xmlns="" id="{45E7007F-2C13-4668-BB14-E1A5AD31C0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10" y="760413"/>
                      <a:ext cx="3825873" cy="3825873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ysClr val="window" lastClr="FFFFFF"/>
                        </a:gs>
                        <a:gs pos="51000">
                          <a:sysClr val="window" lastClr="FFFFFF">
                            <a:lumMod val="95000"/>
                          </a:sysClr>
                        </a:gs>
                        <a:gs pos="100000">
                          <a:sysClr val="window" lastClr="FFFFFF">
                            <a:lumMod val="75000"/>
                          </a:sysClr>
                        </a:gs>
                      </a:gsLst>
                      <a:lin ang="18900000" scaled="0"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kern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Elsie" panose="02000000000000000000" charset="0"/>
                      </a:endParaRPr>
                    </a:p>
                  </p:txBody>
                </p:sp>
              </p:grpSp>
              <p:sp>
                <p:nvSpPr>
                  <p:cNvPr id="83" name="Овал 82">
                    <a:extLst>
                      <a:ext uri="{FF2B5EF4-FFF2-40B4-BE49-F238E27FC236}">
                        <a16:creationId xmlns:a16="http://schemas.microsoft.com/office/drawing/2014/main" xmlns="" id="{1A9EB3F9-9244-43EF-B856-0AD8CE2198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1643" y="2077685"/>
                    <a:ext cx="2757176" cy="2757176"/>
                  </a:xfrm>
                  <a:prstGeom prst="ellipse">
                    <a:avLst/>
                  </a:prstGeom>
                  <a:solidFill>
                    <a:srgbClr val="2038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77" name="Часть круга 76">
                  <a:extLst>
                    <a:ext uri="{FF2B5EF4-FFF2-40B4-BE49-F238E27FC236}">
                      <a16:creationId xmlns:a16="http://schemas.microsoft.com/office/drawing/2014/main" xmlns="" id="{7393F6CE-AF25-45BE-89CA-6BBEFDAB46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24575" y="3340761"/>
                  <a:ext cx="2232000" cy="2232000"/>
                </a:xfrm>
                <a:prstGeom prst="pie">
                  <a:avLst>
                    <a:gd name="adj1" fmla="val 13249073"/>
                    <a:gd name="adj2" fmla="val 16200000"/>
                  </a:avLst>
                </a:prstGeom>
                <a:solidFill>
                  <a:srgbClr val="9EAF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Овал 77">
                  <a:extLst>
                    <a:ext uri="{FF2B5EF4-FFF2-40B4-BE49-F238E27FC236}">
                      <a16:creationId xmlns:a16="http://schemas.microsoft.com/office/drawing/2014/main" xmlns="" id="{16AC1C45-966F-49FC-B810-EF2F1BB109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5726" y="3734399"/>
                  <a:ext cx="1444722" cy="1444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88900">
                    <a:prstClr val="black"/>
                  </a:inn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Заголовок 3">
                  <a:extLst>
                    <a:ext uri="{FF2B5EF4-FFF2-40B4-BE49-F238E27FC236}">
                      <a16:creationId xmlns:a16="http://schemas.microsoft.com/office/drawing/2014/main" xmlns="" id="{75195BB3-FBD9-4BEB-8134-00385599D3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15166" y="3922717"/>
                  <a:ext cx="2088859" cy="985164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0" rtlCol="0" anchor="b">
                  <a:noAutofit/>
                </a:bodyPr>
                <a:lstStyle>
                  <a:defPPr>
                    <a:defRPr lang="ru-RU"/>
                  </a:defPPr>
                  <a:lvl1pPr indent="0" algn="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  <a:defRPr sz="1400" b="0">
                      <a:solidFill>
                        <a:schemeClr val="bg2">
                          <a:lumMod val="25000"/>
                        </a:schemeClr>
                      </a:solidFill>
                    </a:defRPr>
                  </a:lvl1pPr>
                </a:lstStyle>
                <a:p>
                  <a:pPr algn="ctr"/>
                  <a:r>
                    <a:rPr lang="ru-RU" sz="2400" dirty="0" smtClean="0">
                      <a:latin typeface="Arial Black" panose="020B0A04020102020204" pitchFamily="34" charset="0"/>
                    </a:rPr>
                    <a:t>49,7</a:t>
                  </a:r>
                  <a:endParaRPr lang="ru-RU" sz="2400" dirty="0">
                    <a:latin typeface="Arial Black" panose="020B0A04020102020204" pitchFamily="34" charset="0"/>
                  </a:endParaRPr>
                </a:p>
                <a:p>
                  <a:pPr algn="ctr"/>
                  <a:r>
                    <a:rPr lang="ru-RU" dirty="0">
                      <a:latin typeface="+mj-lt"/>
                    </a:rPr>
                    <a:t>ТЫС.КУБ.М</a:t>
                  </a:r>
                </a:p>
                <a:p>
                  <a:pPr algn="ctr"/>
                  <a:r>
                    <a:rPr lang="ru-RU" dirty="0">
                      <a:latin typeface="+mj-lt"/>
                    </a:rPr>
                    <a:t>мусора</a:t>
                  </a:r>
                </a:p>
              </p:txBody>
            </p:sp>
          </p:grpSp>
        </p:grpSp>
        <p:sp>
          <p:nvSpPr>
            <p:cNvPr id="91" name="文本框 25">
              <a:extLst>
                <a:ext uri="{FF2B5EF4-FFF2-40B4-BE49-F238E27FC236}">
                  <a16:creationId xmlns:a16="http://schemas.microsoft.com/office/drawing/2014/main" xmlns="" id="{02C334D1-FED7-4B74-9F3E-8A2313178204}"/>
                </a:ext>
              </a:extLst>
            </p:cNvPr>
            <p:cNvSpPr txBox="1"/>
            <p:nvPr/>
          </p:nvSpPr>
          <p:spPr>
            <a:xfrm>
              <a:off x="4005669" y="5001266"/>
              <a:ext cx="2437772" cy="349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dirty="0">
                  <a:solidFill>
                    <a:srgbClr val="3B3838"/>
                  </a:solidFill>
                  <a:sym typeface="+mn-lt"/>
                </a:rPr>
                <a:t>ТЫС.КУБ.М </a:t>
              </a:r>
              <a:endParaRPr lang="zh-CN" altLang="en-US" sz="2400" dirty="0">
                <a:solidFill>
                  <a:srgbClr val="3B3838"/>
                </a:solidFill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E8E65034-D58F-475D-B8B5-B368CB144585}"/>
                </a:ext>
              </a:extLst>
            </p:cNvPr>
            <p:cNvSpPr txBox="1"/>
            <p:nvPr/>
          </p:nvSpPr>
          <p:spPr>
            <a:xfrm>
              <a:off x="4901703" y="4651742"/>
              <a:ext cx="998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800" b="1"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</a:rPr>
                <a:t>9,7</a:t>
              </a:r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DE5FCCC0-54F6-43C8-A04A-A500BC52FA9D}"/>
                </a:ext>
              </a:extLst>
            </p:cNvPr>
            <p:cNvSpPr txBox="1"/>
            <p:nvPr/>
          </p:nvSpPr>
          <p:spPr>
            <a:xfrm>
              <a:off x="4241733" y="5308042"/>
              <a:ext cx="22405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altLang="zh-CN" sz="1400" dirty="0">
                  <a:solidFill>
                    <a:srgbClr val="3B3838"/>
                  </a:solidFill>
                  <a:sym typeface="+mn-lt"/>
                </a:rPr>
                <a:t>за 2025 год</a:t>
              </a:r>
              <a:endParaRPr lang="ru-RU" sz="14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6ED2C92C-84ED-4479-98D8-51281D02B63D}"/>
              </a:ext>
            </a:extLst>
          </p:cNvPr>
          <p:cNvGrpSpPr/>
          <p:nvPr/>
        </p:nvGrpSpPr>
        <p:grpSpPr>
          <a:xfrm>
            <a:off x="5179586" y="5835525"/>
            <a:ext cx="4210676" cy="707886"/>
            <a:chOff x="7747666" y="6105474"/>
            <a:chExt cx="4210676" cy="707886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430EA59-5E04-423F-A74B-9F5CCC9A9E61}"/>
                </a:ext>
              </a:extLst>
            </p:cNvPr>
            <p:cNvSpPr txBox="1"/>
            <p:nvPr/>
          </p:nvSpPr>
          <p:spPr>
            <a:xfrm>
              <a:off x="7747666" y="6105474"/>
              <a:ext cx="8675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203864"/>
                  </a:solidFill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FBFA5404-DB7D-4951-A598-6B56995F69B6}"/>
                </a:ext>
              </a:extLst>
            </p:cNvPr>
            <p:cNvSpPr txBox="1"/>
            <p:nvPr/>
          </p:nvSpPr>
          <p:spPr bwMode="auto">
            <a:xfrm>
              <a:off x="8522329" y="6379046"/>
              <a:ext cx="343601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</a:rPr>
                <a:t>тротуарной техники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9C5B3A37-FD1F-449E-AAB5-BB213B5AE016}"/>
                </a:ext>
              </a:extLst>
            </p:cNvPr>
            <p:cNvSpPr txBox="1"/>
            <p:nvPr/>
          </p:nvSpPr>
          <p:spPr>
            <a:xfrm>
              <a:off x="8503558" y="6117919"/>
              <a:ext cx="19473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03864"/>
                  </a:solidFill>
                  <a:latin typeface="Arial Black" panose="020B0A04020102020204" pitchFamily="34" charset="0"/>
                </a:rPr>
                <a:t>единиц</a:t>
              </a:r>
              <a:endParaRPr lang="ru-RU" dirty="0">
                <a:solidFill>
                  <a:srgbClr val="203864"/>
                </a:solidFill>
              </a:endParaRPr>
            </a:p>
          </p:txBody>
        </p:sp>
      </p:grp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xmlns="" id="{6D0884F2-6127-4807-8972-AA1AE5FF1B7E}"/>
              </a:ext>
            </a:extLst>
          </p:cNvPr>
          <p:cNvSpPr txBox="1">
            <a:spLocks/>
          </p:cNvSpPr>
          <p:nvPr/>
        </p:nvSpPr>
        <p:spPr>
          <a:xfrm>
            <a:off x="5229918" y="5426902"/>
            <a:ext cx="2977309" cy="387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ПРИОБРЕТЕНЫ</a:t>
            </a:r>
            <a:endParaRPr lang="ru-RU" sz="1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0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454930-7164-45B7-6485-C48E9F4E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Стрелка: шеврон 66">
            <a:extLst>
              <a:ext uri="{FF2B5EF4-FFF2-40B4-BE49-F238E27FC236}">
                <a16:creationId xmlns:a16="http://schemas.microsoft.com/office/drawing/2014/main" xmlns="" id="{0FFEE44C-B10A-497D-BFFE-5D914DCEDEEC}"/>
              </a:ext>
            </a:extLst>
          </p:cNvPr>
          <p:cNvSpPr/>
          <p:nvPr/>
        </p:nvSpPr>
        <p:spPr bwMode="auto">
          <a:xfrm>
            <a:off x="4490480" y="0"/>
            <a:ext cx="7581557" cy="6874401"/>
          </a:xfrm>
          <a:prstGeom prst="chevron">
            <a:avLst>
              <a:gd name="adj" fmla="val 1079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11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15AB796-4630-3C6A-6742-C0B710C2ECE8}"/>
              </a:ext>
            </a:extLst>
          </p:cNvPr>
          <p:cNvSpPr/>
          <p:nvPr/>
        </p:nvSpPr>
        <p:spPr>
          <a:xfrm>
            <a:off x="5666401" y="3625687"/>
            <a:ext cx="2421979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3B3838"/>
                </a:solidFill>
              </a:rPr>
              <a:t>КАПИТАЛЬНЫЙ РЕМОНТ </a:t>
            </a:r>
            <a:r>
              <a:rPr lang="ru-RU" sz="1600" dirty="0">
                <a:solidFill>
                  <a:srgbClr val="3B3838"/>
                </a:solidFill>
              </a:rPr>
              <a:t>ТЕПЛОВЫХ СЕТЕЙ </a:t>
            </a:r>
          </a:p>
        </p:txBody>
      </p:sp>
      <p:sp>
        <p:nvSpPr>
          <p:cNvPr id="4" name="Стрелка: шеврон 3">
            <a:extLst>
              <a:ext uri="{FF2B5EF4-FFF2-40B4-BE49-F238E27FC236}">
                <a16:creationId xmlns:a16="http://schemas.microsoft.com/office/drawing/2014/main" xmlns="" id="{5B6A1A8B-DB31-F340-17EC-6CB2F9D3CF88}"/>
              </a:ext>
            </a:extLst>
          </p:cNvPr>
          <p:cNvSpPr/>
          <p:nvPr/>
        </p:nvSpPr>
        <p:spPr>
          <a:xfrm>
            <a:off x="1645134" y="13549"/>
            <a:ext cx="1393199" cy="6847802"/>
          </a:xfrm>
          <a:prstGeom prst="chevron">
            <a:avLst>
              <a:gd name="adj" fmla="val 53970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xmlns="" id="{6E299F74-790F-5412-84AB-012013FC157B}"/>
              </a:ext>
            </a:extLst>
          </p:cNvPr>
          <p:cNvSpPr/>
          <p:nvPr/>
        </p:nvSpPr>
        <p:spPr>
          <a:xfrm>
            <a:off x="0" y="11598"/>
            <a:ext cx="2681852" cy="6846401"/>
          </a:xfrm>
          <a:prstGeom prst="homePlate">
            <a:avLst>
              <a:gd name="adj" fmla="val 28665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06A297B9-B1BB-F49D-8E60-35E6F4748F67}"/>
              </a:ext>
            </a:extLst>
          </p:cNvPr>
          <p:cNvSpPr txBox="1">
            <a:spLocks/>
          </p:cNvSpPr>
          <p:nvPr/>
        </p:nvSpPr>
        <p:spPr>
          <a:xfrm>
            <a:off x="153670" y="2807931"/>
            <a:ext cx="2583877" cy="12257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КОММУНАЛЬНАЯ ИНФРАСТРУКТУРА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8D8706-8B8A-DFD2-5FC2-AA6BCA228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837" y="4398"/>
            <a:ext cx="966293" cy="6846401"/>
          </a:xfrm>
          <a:prstGeom prst="rect">
            <a:avLst/>
          </a:prstGeom>
        </p:spPr>
      </p:pic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xmlns="" id="{7FE7C127-F736-D9D1-A4E3-20D925C677B8}"/>
              </a:ext>
            </a:extLst>
          </p:cNvPr>
          <p:cNvSpPr/>
          <p:nvPr/>
        </p:nvSpPr>
        <p:spPr>
          <a:xfrm>
            <a:off x="4717438" y="-4197"/>
            <a:ext cx="760504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D8E9088-6BDA-26F6-FB29-11E29A62F65B}"/>
              </a:ext>
            </a:extLst>
          </p:cNvPr>
          <p:cNvSpPr/>
          <p:nvPr/>
        </p:nvSpPr>
        <p:spPr>
          <a:xfrm>
            <a:off x="6025379" y="242891"/>
            <a:ext cx="4447284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3B3838"/>
                </a:solidFill>
              </a:rPr>
              <a:t>МАСШТАБНАЯ МОДЕРНИЗАЦИЯ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3B3838"/>
                </a:solidFill>
              </a:rPr>
              <a:t>СИСТЕМ КОММУНАЛЬНОЙ ИНФРАСТРУКТУРЫ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7A8B38C-4A5C-589C-B1C2-A3F751EC36B7}"/>
              </a:ext>
            </a:extLst>
          </p:cNvPr>
          <p:cNvSpPr/>
          <p:nvPr/>
        </p:nvSpPr>
        <p:spPr>
          <a:xfrm>
            <a:off x="5216488" y="277005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3B3838"/>
                </a:solidFill>
              </a:rPr>
              <a:t>2024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5E693529-256C-AD6A-D61F-9DC0D9AEEB58}"/>
              </a:ext>
            </a:extLst>
          </p:cNvPr>
          <p:cNvGrpSpPr>
            <a:grpSpLocks noChangeAspect="1"/>
          </p:cNvGrpSpPr>
          <p:nvPr/>
        </p:nvGrpSpPr>
        <p:grpSpPr>
          <a:xfrm>
            <a:off x="5920107" y="1510588"/>
            <a:ext cx="1800000" cy="1800000"/>
            <a:chOff x="9999973" y="2980833"/>
            <a:chExt cx="1764000" cy="1764000"/>
          </a:xfrm>
        </p:grpSpPr>
        <p:grpSp>
          <p:nvGrpSpPr>
            <p:cNvPr id="39" name="组合 87">
              <a:extLst>
                <a:ext uri="{FF2B5EF4-FFF2-40B4-BE49-F238E27FC236}">
                  <a16:creationId xmlns:a16="http://schemas.microsoft.com/office/drawing/2014/main" xmlns="" id="{FAEF5A7A-466F-AA6E-C7D7-C441B66C30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99973" y="2980833"/>
              <a:ext cx="1764000" cy="17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89">
                <a:extLst>
                  <a:ext uri="{FF2B5EF4-FFF2-40B4-BE49-F238E27FC236}">
                    <a16:creationId xmlns:a16="http://schemas.microsoft.com/office/drawing/2014/main" xmlns="" id="{AFDCE038-808C-EC18-1A22-96DA3A2C1C6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42" name="椭圆 90">
                <a:extLst>
                  <a:ext uri="{FF2B5EF4-FFF2-40B4-BE49-F238E27FC236}">
                    <a16:creationId xmlns:a16="http://schemas.microsoft.com/office/drawing/2014/main" xmlns="" id="{00989A25-B618-6029-44A2-A12A92B35D1F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18062967-749A-6083-E934-CD93482E8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069" y="3112513"/>
              <a:ext cx="1517040" cy="1517040"/>
            </a:xfrm>
            <a:prstGeom prst="ellipse">
              <a:avLst/>
            </a:prstGeom>
            <a:solidFill>
              <a:srgbClr val="424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xmlns="" id="{1B530AFC-B318-12EB-71AD-E4DBB7A73612}"/>
              </a:ext>
            </a:extLst>
          </p:cNvPr>
          <p:cNvSpPr txBox="1">
            <a:spLocks/>
          </p:cNvSpPr>
          <p:nvPr/>
        </p:nvSpPr>
        <p:spPr>
          <a:xfrm>
            <a:off x="6321205" y="2108551"/>
            <a:ext cx="988858" cy="593889"/>
          </a:xfrm>
          <a:prstGeom prst="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37,8</a:t>
            </a:r>
            <a:r>
              <a:rPr lang="ru-RU" sz="4000" dirty="0">
                <a:solidFill>
                  <a:srgbClr val="424F6E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КМ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B323749-7AC9-4E3C-9446-6914D1C49568}"/>
              </a:ext>
            </a:extLst>
          </p:cNvPr>
          <p:cNvGrpSpPr/>
          <p:nvPr/>
        </p:nvGrpSpPr>
        <p:grpSpPr>
          <a:xfrm>
            <a:off x="318753" y="186298"/>
            <a:ext cx="1522267" cy="486154"/>
            <a:chOff x="318753" y="186298"/>
            <a:chExt cx="1522267" cy="486154"/>
          </a:xfrm>
        </p:grpSpPr>
        <p:pic>
          <p:nvPicPr>
            <p:cNvPr id="45" name="object 15">
              <a:extLst>
                <a:ext uri="{FF2B5EF4-FFF2-40B4-BE49-F238E27FC236}">
                  <a16:creationId xmlns:a16="http://schemas.microsoft.com/office/drawing/2014/main" xmlns="" id="{73435E22-2E54-4624-8D24-D6A3133CF385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318753" y="186298"/>
              <a:ext cx="374904" cy="486154"/>
            </a:xfrm>
            <a:prstGeom prst="rect">
              <a:avLst/>
            </a:prstGeom>
          </p:spPr>
        </p:pic>
        <p:sp>
          <p:nvSpPr>
            <p:cNvPr id="46" name="object 16">
              <a:extLst>
                <a:ext uri="{FF2B5EF4-FFF2-40B4-BE49-F238E27FC236}">
                  <a16:creationId xmlns:a16="http://schemas.microsoft.com/office/drawing/2014/main" xmlns="" id="{D69FF0F7-B1A4-49F3-98E0-64885001C64A}"/>
                </a:ext>
              </a:extLst>
            </p:cNvPr>
            <p:cNvSpPr txBox="1"/>
            <p:nvPr/>
          </p:nvSpPr>
          <p:spPr bwMode="auto">
            <a:xfrm>
              <a:off x="789123" y="186298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124116EB-F207-4496-B84B-F95D16A7D930}"/>
              </a:ext>
            </a:extLst>
          </p:cNvPr>
          <p:cNvGrpSpPr>
            <a:grpSpLocks noChangeAspect="1"/>
          </p:cNvGrpSpPr>
          <p:nvPr/>
        </p:nvGrpSpPr>
        <p:grpSpPr>
          <a:xfrm>
            <a:off x="8397800" y="4085555"/>
            <a:ext cx="1573639" cy="1573639"/>
            <a:chOff x="9999973" y="2980833"/>
            <a:chExt cx="1764000" cy="1764000"/>
          </a:xfrm>
        </p:grpSpPr>
        <p:grpSp>
          <p:nvGrpSpPr>
            <p:cNvPr id="54" name="组合 87">
              <a:extLst>
                <a:ext uri="{FF2B5EF4-FFF2-40B4-BE49-F238E27FC236}">
                  <a16:creationId xmlns:a16="http://schemas.microsoft.com/office/drawing/2014/main" xmlns="" id="{139D85E9-BBF5-4F7D-8558-6BC1247FF8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99973" y="2980833"/>
              <a:ext cx="1764000" cy="17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89">
                <a:extLst>
                  <a:ext uri="{FF2B5EF4-FFF2-40B4-BE49-F238E27FC236}">
                    <a16:creationId xmlns:a16="http://schemas.microsoft.com/office/drawing/2014/main" xmlns="" id="{B2CF2D29-A6D7-4764-9AE1-A10F9558ACB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57" name="椭圆 90">
                <a:extLst>
                  <a:ext uri="{FF2B5EF4-FFF2-40B4-BE49-F238E27FC236}">
                    <a16:creationId xmlns:a16="http://schemas.microsoft.com/office/drawing/2014/main" xmlns="" id="{5C5DD363-4552-47F8-904E-B18C8BE41C8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xmlns="" id="{28ABD0F6-F52E-4888-890A-434DF0704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069" y="3112513"/>
              <a:ext cx="1517040" cy="1517040"/>
            </a:xfrm>
            <a:prstGeom prst="ellipse">
              <a:avLst/>
            </a:prstGeom>
            <a:solidFill>
              <a:srgbClr val="424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Заголовок 3">
            <a:extLst>
              <a:ext uri="{FF2B5EF4-FFF2-40B4-BE49-F238E27FC236}">
                <a16:creationId xmlns:a16="http://schemas.microsoft.com/office/drawing/2014/main" xmlns="" id="{64B25EC1-F995-4682-8B06-FCF7BA053201}"/>
              </a:ext>
            </a:extLst>
          </p:cNvPr>
          <p:cNvSpPr txBox="1">
            <a:spLocks/>
          </p:cNvSpPr>
          <p:nvPr/>
        </p:nvSpPr>
        <p:spPr>
          <a:xfrm>
            <a:off x="8686280" y="4575429"/>
            <a:ext cx="988858" cy="593889"/>
          </a:xfrm>
          <a:prstGeom prst="rect">
            <a:avLst/>
          </a:prstGeom>
          <a:noFill/>
        </p:spPr>
        <p:txBody>
          <a:bodyPr vert="horz" lIns="91440" tIns="45720" rIns="9144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IN" sz="4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19</a:t>
            </a:r>
            <a:r>
              <a:rPr lang="ru-RU" sz="4000" dirty="0">
                <a:solidFill>
                  <a:srgbClr val="424F6E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КМ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391A323-E345-4185-8455-62C26EE3E0D1}"/>
              </a:ext>
            </a:extLst>
          </p:cNvPr>
          <p:cNvSpPr/>
          <p:nvPr/>
        </p:nvSpPr>
        <p:spPr>
          <a:xfrm>
            <a:off x="9481904" y="3599500"/>
            <a:ext cx="2140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3B3838"/>
                </a:solidFill>
              </a:rPr>
              <a:t>2025 ПЛАНЫ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CD75AD-F1AB-46D0-AF6F-4ED8AC1D5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61" y="11598"/>
            <a:ext cx="3514462" cy="6858000"/>
          </a:xfrm>
          <a:prstGeom prst="rect">
            <a:avLst/>
          </a:prstGeom>
        </p:spPr>
      </p:pic>
      <p:sp>
        <p:nvSpPr>
          <p:cNvPr id="38" name="Стрелка: шеврон 37">
            <a:extLst>
              <a:ext uri="{FF2B5EF4-FFF2-40B4-BE49-F238E27FC236}">
                <a16:creationId xmlns:a16="http://schemas.microsoft.com/office/drawing/2014/main" xmlns="" id="{9E3A560D-CB89-438E-90B5-8418805636D6}"/>
              </a:ext>
            </a:extLst>
          </p:cNvPr>
          <p:cNvSpPr/>
          <p:nvPr/>
        </p:nvSpPr>
        <p:spPr>
          <a:xfrm>
            <a:off x="4709795" y="11598"/>
            <a:ext cx="760504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3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454930-7164-45B7-6485-C48E9F4E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: шеврон 33">
            <a:extLst>
              <a:ext uri="{FF2B5EF4-FFF2-40B4-BE49-F238E27FC236}">
                <a16:creationId xmlns:a16="http://schemas.microsoft.com/office/drawing/2014/main" xmlns="" id="{91D7428B-CC80-466A-9D5F-B7633983FE6C}"/>
              </a:ext>
            </a:extLst>
          </p:cNvPr>
          <p:cNvSpPr/>
          <p:nvPr/>
        </p:nvSpPr>
        <p:spPr bwMode="auto">
          <a:xfrm>
            <a:off x="8438743" y="-12288"/>
            <a:ext cx="3381422" cy="6873639"/>
          </a:xfrm>
          <a:prstGeom prst="chevron">
            <a:avLst>
              <a:gd name="adj" fmla="val 17566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34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Стрелка: шеврон 3">
            <a:extLst>
              <a:ext uri="{FF2B5EF4-FFF2-40B4-BE49-F238E27FC236}">
                <a16:creationId xmlns:a16="http://schemas.microsoft.com/office/drawing/2014/main" xmlns="" id="{5B6A1A8B-DB31-F340-17EC-6CB2F9D3CF88}"/>
              </a:ext>
            </a:extLst>
          </p:cNvPr>
          <p:cNvSpPr/>
          <p:nvPr/>
        </p:nvSpPr>
        <p:spPr>
          <a:xfrm>
            <a:off x="1645134" y="13549"/>
            <a:ext cx="1393199" cy="6847802"/>
          </a:xfrm>
          <a:prstGeom prst="chevron">
            <a:avLst>
              <a:gd name="adj" fmla="val 53970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xmlns="" id="{6E299F74-790F-5412-84AB-012013FC157B}"/>
              </a:ext>
            </a:extLst>
          </p:cNvPr>
          <p:cNvSpPr/>
          <p:nvPr/>
        </p:nvSpPr>
        <p:spPr>
          <a:xfrm>
            <a:off x="0" y="11598"/>
            <a:ext cx="2681852" cy="6846401"/>
          </a:xfrm>
          <a:prstGeom prst="homePlate">
            <a:avLst>
              <a:gd name="adj" fmla="val 28665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06A297B9-B1BB-F49D-8E60-35E6F4748F67}"/>
              </a:ext>
            </a:extLst>
          </p:cNvPr>
          <p:cNvSpPr txBox="1">
            <a:spLocks/>
          </p:cNvSpPr>
          <p:nvPr/>
        </p:nvSpPr>
        <p:spPr>
          <a:xfrm>
            <a:off x="31669" y="2804722"/>
            <a:ext cx="2586958" cy="12835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ДОРОЖНАЯ ИНФРАСТРУКТУРА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8D8706-8B8A-DFD2-5FC2-AA6BCA228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/>
          <a:stretch/>
        </p:blipFill>
        <p:spPr>
          <a:xfrm>
            <a:off x="11234837" y="4398"/>
            <a:ext cx="966293" cy="6846401"/>
          </a:xfrm>
          <a:prstGeom prst="rect">
            <a:avLst/>
          </a:prstGeom>
        </p:spPr>
      </p:pic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xmlns="" id="{7FE7C127-F736-D9D1-A4E3-20D925C677B8}"/>
              </a:ext>
            </a:extLst>
          </p:cNvPr>
          <p:cNvSpPr/>
          <p:nvPr/>
        </p:nvSpPr>
        <p:spPr>
          <a:xfrm>
            <a:off x="8639396" y="-10500"/>
            <a:ext cx="760504" cy="6858000"/>
          </a:xfrm>
          <a:prstGeom prst="chevron">
            <a:avLst>
              <a:gd name="adj" fmla="val 93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B323749-7AC9-4E3C-9446-6914D1C49568}"/>
              </a:ext>
            </a:extLst>
          </p:cNvPr>
          <p:cNvGrpSpPr/>
          <p:nvPr/>
        </p:nvGrpSpPr>
        <p:grpSpPr>
          <a:xfrm>
            <a:off x="318753" y="186298"/>
            <a:ext cx="1522267" cy="486154"/>
            <a:chOff x="318753" y="186298"/>
            <a:chExt cx="1522267" cy="486154"/>
          </a:xfrm>
        </p:grpSpPr>
        <p:pic>
          <p:nvPicPr>
            <p:cNvPr id="45" name="object 15">
              <a:extLst>
                <a:ext uri="{FF2B5EF4-FFF2-40B4-BE49-F238E27FC236}">
                  <a16:creationId xmlns:a16="http://schemas.microsoft.com/office/drawing/2014/main" xmlns="" id="{73435E22-2E54-4624-8D24-D6A3133CF385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318753" y="186298"/>
              <a:ext cx="374904" cy="486154"/>
            </a:xfrm>
            <a:prstGeom prst="rect">
              <a:avLst/>
            </a:prstGeom>
          </p:spPr>
        </p:pic>
        <p:sp>
          <p:nvSpPr>
            <p:cNvPr id="46" name="object 16">
              <a:extLst>
                <a:ext uri="{FF2B5EF4-FFF2-40B4-BE49-F238E27FC236}">
                  <a16:creationId xmlns:a16="http://schemas.microsoft.com/office/drawing/2014/main" xmlns="" id="{D69FF0F7-B1A4-49F3-98E0-64885001C64A}"/>
                </a:ext>
              </a:extLst>
            </p:cNvPr>
            <p:cNvSpPr txBox="1"/>
            <p:nvPr/>
          </p:nvSpPr>
          <p:spPr bwMode="auto">
            <a:xfrm>
              <a:off x="789123" y="186298"/>
              <a:ext cx="1051897" cy="287378"/>
            </a:xfrm>
            <a:prstGeom prst="rect">
              <a:avLst/>
            </a:prstGeom>
            <a:grpFill/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>
                <a:lnSpc>
                  <a:spcPct val="100000"/>
                </a:lnSpc>
                <a:spcBef>
                  <a:spcPts val="99"/>
                </a:spcBef>
                <a:defRPr/>
              </a:pP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ГОРОДСКАЯ</a:t>
              </a:r>
              <a:r>
                <a:rPr sz="900" b="1" spc="23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УПРАВА</a:t>
              </a:r>
              <a:r>
                <a:rPr sz="900" b="1" spc="498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2060"/>
                  </a:solidFill>
                  <a:latin typeface="Calibri"/>
                  <a:cs typeface="Calibri"/>
                </a:rPr>
                <a:t>ГОРОДА</a:t>
              </a:r>
              <a:r>
                <a:rPr sz="900" b="1" spc="-45" dirty="0">
                  <a:solidFill>
                    <a:srgbClr val="002060"/>
                  </a:solidFill>
                  <a:latin typeface="Calibri"/>
                  <a:cs typeface="Calibri"/>
                </a:rPr>
                <a:t> </a:t>
              </a:r>
              <a:r>
                <a:rPr sz="900" b="1" spc="-9" dirty="0">
                  <a:solidFill>
                    <a:srgbClr val="002060"/>
                  </a:solidFill>
                  <a:latin typeface="Calibri"/>
                  <a:cs typeface="Calibri"/>
                </a:rPr>
                <a:t>КАЛУГИ</a:t>
              </a:r>
              <a:endParaRPr sz="900" dirty="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D60C7E80-9D1B-4A56-B48E-3C5C36678F6F}"/>
              </a:ext>
            </a:extLst>
          </p:cNvPr>
          <p:cNvSpPr/>
          <p:nvPr/>
        </p:nvSpPr>
        <p:spPr>
          <a:xfrm>
            <a:off x="3056349" y="51658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2024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7189A8B2-98CD-40C8-8791-043C3EFC9AEE}"/>
              </a:ext>
            </a:extLst>
          </p:cNvPr>
          <p:cNvSpPr/>
          <p:nvPr/>
        </p:nvSpPr>
        <p:spPr>
          <a:xfrm>
            <a:off x="3059787" y="4846604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ПЛАН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3F34167-5DCF-4216-AB36-69EB9375F78A}"/>
              </a:ext>
            </a:extLst>
          </p:cNvPr>
          <p:cNvGrpSpPr/>
          <p:nvPr/>
        </p:nvGrpSpPr>
        <p:grpSpPr>
          <a:xfrm>
            <a:off x="3709772" y="3701367"/>
            <a:ext cx="5085452" cy="1022897"/>
            <a:chOff x="3335857" y="3086138"/>
            <a:chExt cx="5085452" cy="1022897"/>
          </a:xfrm>
        </p:grpSpPr>
        <p:sp>
          <p:nvSpPr>
            <p:cNvPr id="60" name="TextBox 1140182350">
              <a:extLst>
                <a:ext uri="{FF2B5EF4-FFF2-40B4-BE49-F238E27FC236}">
                  <a16:creationId xmlns:a16="http://schemas.microsoft.com/office/drawing/2014/main" xmlns="" id="{B77DCE70-7F8A-426B-ABDA-A233CA862196}"/>
                </a:ext>
              </a:extLst>
            </p:cNvPr>
            <p:cNvSpPr txBox="1"/>
            <p:nvPr/>
          </p:nvSpPr>
          <p:spPr bwMode="auto">
            <a:xfrm>
              <a:off x="3341839" y="3086138"/>
              <a:ext cx="5079470" cy="357790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3B3838"/>
                  </a:solidFill>
                  <a:ea typeface="Calibri Light"/>
                  <a:cs typeface="Calibri Light"/>
                </a:rPr>
                <a:t>РЕМОНТ МЕЖКВАРТАЛЬНЫХ ПРОЕЗДОВ</a:t>
              </a:r>
              <a:endParaRPr lang="ru-RU" b="1" dirty="0">
                <a:solidFill>
                  <a:srgbClr val="3B3838"/>
                </a:solidFill>
                <a:cs typeface="Calibri Light"/>
              </a:endParaRPr>
            </a:p>
          </p:txBody>
        </p:sp>
        <p:sp>
          <p:nvSpPr>
            <p:cNvPr id="61" name="TextBox 278173344">
              <a:extLst>
                <a:ext uri="{FF2B5EF4-FFF2-40B4-BE49-F238E27FC236}">
                  <a16:creationId xmlns:a16="http://schemas.microsoft.com/office/drawing/2014/main" xmlns="" id="{E79ACBF8-DED3-4578-8AB9-EE94B5470D2E}"/>
                </a:ext>
              </a:extLst>
            </p:cNvPr>
            <p:cNvSpPr txBox="1"/>
            <p:nvPr/>
          </p:nvSpPr>
          <p:spPr bwMode="auto">
            <a:xfrm>
              <a:off x="3335857" y="3508165"/>
              <a:ext cx="2055974" cy="381708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marL="349965" indent="-349965">
                <a:buFont typeface="Wingdings" panose="05000000000000000000" pitchFamily="2" charset="2"/>
                <a:buChar char="ü"/>
                <a:defRPr/>
              </a:pPr>
              <a:r>
                <a:rPr sz="1600" dirty="0">
                  <a:solidFill>
                    <a:srgbClr val="002060"/>
                  </a:solidFill>
                  <a:latin typeface="Arial Black"/>
                  <a:ea typeface="Arial Black"/>
                  <a:cs typeface="Arial Black"/>
                </a:rPr>
                <a:t>1</a:t>
              </a:r>
              <a:r>
                <a:rPr lang="ru-RU" sz="1600" dirty="0">
                  <a:solidFill>
                    <a:srgbClr val="002060"/>
                  </a:solidFill>
                  <a:latin typeface="Arial Black"/>
                  <a:ea typeface="Arial Black"/>
                  <a:cs typeface="Arial Black"/>
                </a:rPr>
                <a:t>15</a:t>
              </a:r>
              <a:r>
                <a:rPr lang="ru-RU" sz="1400" dirty="0">
                  <a:solidFill>
                    <a:srgbClr val="002060"/>
                  </a:solidFill>
                  <a:latin typeface="Arial Black"/>
                  <a:ea typeface="Arial Black"/>
                  <a:cs typeface="Arial Black"/>
                </a:rPr>
                <a:t> </a:t>
              </a:r>
              <a:r>
                <a:rPr lang="ru-RU" sz="1400" b="1" dirty="0">
                  <a:solidFill>
                    <a:srgbClr val="3B3838"/>
                  </a:solidFill>
                  <a:ea typeface="Calibri Light"/>
                  <a:cs typeface="Calibri Light"/>
                </a:rPr>
                <a:t>объектов</a:t>
              </a:r>
              <a:r>
                <a:rPr lang="ru-RU" sz="1400" dirty="0">
                  <a:solidFill>
                    <a:srgbClr val="3B3838"/>
                  </a:solidFill>
                  <a:ea typeface="Calibri Light"/>
                  <a:cs typeface="Calibri Light"/>
                </a:rPr>
                <a:t> </a:t>
              </a:r>
              <a:endParaRPr sz="1400" dirty="0">
                <a:solidFill>
                  <a:srgbClr val="3B3838"/>
                </a:solidFill>
                <a:cs typeface="Calibri Light"/>
              </a:endParaRPr>
            </a:p>
          </p:txBody>
        </p:sp>
        <p:sp>
          <p:nvSpPr>
            <p:cNvPr id="62" name="TextBox 1290298430">
              <a:extLst>
                <a:ext uri="{FF2B5EF4-FFF2-40B4-BE49-F238E27FC236}">
                  <a16:creationId xmlns:a16="http://schemas.microsoft.com/office/drawing/2014/main" xmlns="" id="{C6ADD1C0-6F99-44A9-937C-190EBAA881A8}"/>
                </a:ext>
              </a:extLst>
            </p:cNvPr>
            <p:cNvSpPr txBox="1"/>
            <p:nvPr/>
          </p:nvSpPr>
          <p:spPr bwMode="auto">
            <a:xfrm>
              <a:off x="5600131" y="3508165"/>
              <a:ext cx="2821178" cy="600870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marL="349965" indent="-349965">
                <a:buFont typeface="Wingdings" panose="05000000000000000000" pitchFamily="2" charset="2"/>
                <a:buChar char="ü"/>
                <a:defRPr/>
              </a:pPr>
              <a:r>
                <a:rPr lang="ru-RU" sz="1600" dirty="0">
                  <a:solidFill>
                    <a:srgbClr val="002060"/>
                  </a:solidFill>
                  <a:latin typeface="Arial Black"/>
                  <a:ea typeface="Arial Black"/>
                  <a:cs typeface="Arial Black"/>
                </a:rPr>
                <a:t>34 тыс. </a:t>
              </a:r>
              <a:r>
                <a:rPr lang="ru-RU" sz="1600" dirty="0" err="1">
                  <a:solidFill>
                    <a:srgbClr val="002060"/>
                  </a:solidFill>
                  <a:latin typeface="Arial Black"/>
                  <a:ea typeface="Arial Black"/>
                  <a:cs typeface="Arial Black"/>
                </a:rPr>
                <a:t>кв.м</a:t>
              </a:r>
              <a:r>
                <a:rPr lang="ru-RU" sz="1400" dirty="0">
                  <a:solidFill>
                    <a:srgbClr val="3B3838"/>
                  </a:solidFill>
                  <a:latin typeface="Calibri Light"/>
                  <a:ea typeface="Calibri Light"/>
                  <a:cs typeface="Calibri Light"/>
                </a:rPr>
                <a:t> </a:t>
              </a:r>
              <a:r>
                <a:rPr lang="ru-RU" sz="1400" b="1" dirty="0">
                  <a:solidFill>
                    <a:srgbClr val="3B3838"/>
                  </a:solidFill>
                  <a:ea typeface="Calibri Light"/>
                  <a:cs typeface="Calibri Light"/>
                </a:rPr>
                <a:t>отремонтировано</a:t>
              </a:r>
              <a:r>
                <a:rPr sz="1400" dirty="0">
                  <a:solidFill>
                    <a:srgbClr val="3B3838"/>
                  </a:solidFill>
                  <a:latin typeface="Calibri Light"/>
                  <a:ea typeface="Calibri Light"/>
                  <a:cs typeface="Calibri Light"/>
                </a:rPr>
                <a:t> </a:t>
              </a:r>
              <a:endParaRPr lang="ru-RU" sz="1400" dirty="0">
                <a:solidFill>
                  <a:srgbClr val="3B3838"/>
                </a:solidFill>
                <a:latin typeface="Calibri Light"/>
                <a:ea typeface="Calibri Light"/>
                <a:cs typeface="Calibri Light"/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6F60B5E2-12F0-4A9C-94CB-9E84E364F0AF}"/>
              </a:ext>
            </a:extLst>
          </p:cNvPr>
          <p:cNvGrpSpPr/>
          <p:nvPr/>
        </p:nvGrpSpPr>
        <p:grpSpPr>
          <a:xfrm>
            <a:off x="2946182" y="3544170"/>
            <a:ext cx="680700" cy="680700"/>
            <a:chOff x="8448888" y="2728871"/>
            <a:chExt cx="864000" cy="864000"/>
          </a:xfrm>
        </p:grpSpPr>
        <p:grpSp>
          <p:nvGrpSpPr>
            <p:cNvPr id="79" name="组合 87">
              <a:extLst>
                <a:ext uri="{FF2B5EF4-FFF2-40B4-BE49-F238E27FC236}">
                  <a16:creationId xmlns:a16="http://schemas.microsoft.com/office/drawing/2014/main" xmlns="" id="{32F06DE3-E839-4D3A-B37A-BD0EE8D408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48888" y="2728871"/>
              <a:ext cx="864000" cy="8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1" name="同心圆 89">
                <a:extLst>
                  <a:ext uri="{FF2B5EF4-FFF2-40B4-BE49-F238E27FC236}">
                    <a16:creationId xmlns:a16="http://schemas.microsoft.com/office/drawing/2014/main" xmlns="" id="{677FA301-9E53-4E29-92FC-AB36259E366D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82" name="椭圆 90">
                <a:extLst>
                  <a:ext uri="{FF2B5EF4-FFF2-40B4-BE49-F238E27FC236}">
                    <a16:creationId xmlns:a16="http://schemas.microsoft.com/office/drawing/2014/main" xmlns="" id="{582364B1-5891-4775-AEF5-F00ED6170A2D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8A311D5A-D2D5-4CD2-847E-2C1F66FB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0899" y="2986267"/>
              <a:ext cx="378663" cy="37866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EEE0A8E-B38E-4B4B-9D77-43AF2A78DD40}"/>
              </a:ext>
            </a:extLst>
          </p:cNvPr>
          <p:cNvGrpSpPr/>
          <p:nvPr/>
        </p:nvGrpSpPr>
        <p:grpSpPr>
          <a:xfrm>
            <a:off x="3045264" y="537479"/>
            <a:ext cx="4533214" cy="680700"/>
            <a:chOff x="3045264" y="701255"/>
            <a:chExt cx="4533214" cy="68070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4C7E98E-80DC-4380-B224-E39E14E40699}"/>
                </a:ext>
              </a:extLst>
            </p:cNvPr>
            <p:cNvSpPr txBox="1"/>
            <p:nvPr/>
          </p:nvSpPr>
          <p:spPr bwMode="auto">
            <a:xfrm>
              <a:off x="3815463" y="771115"/>
              <a:ext cx="3763015" cy="517065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3B3838"/>
                  </a:solidFill>
                  <a:cs typeface="Calibri" panose="020F0502020204030204" pitchFamily="34" charset="0"/>
                </a:rPr>
                <a:t>ЗАВЕРШЕНА РЕКОНСТРУКЦИЯ СИНИХ МОСТОВ</a:t>
              </a:r>
              <a:endParaRPr b="1" dirty="0">
                <a:solidFill>
                  <a:srgbClr val="3B3838"/>
                </a:solidFill>
                <a:cs typeface="Calibri" panose="020F0502020204030204" pitchFamily="34" charset="0"/>
              </a:endParaRPr>
            </a:p>
          </p:txBody>
        </p: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xmlns="" id="{F7F76FB7-065C-40FD-8725-D69596DD009B}"/>
                </a:ext>
              </a:extLst>
            </p:cNvPr>
            <p:cNvGrpSpPr/>
            <p:nvPr/>
          </p:nvGrpSpPr>
          <p:grpSpPr>
            <a:xfrm>
              <a:off x="3045264" y="701255"/>
              <a:ext cx="680700" cy="680700"/>
              <a:chOff x="3570763" y="2724988"/>
              <a:chExt cx="864000" cy="864000"/>
            </a:xfrm>
          </p:grpSpPr>
          <p:grpSp>
            <p:nvGrpSpPr>
              <p:cNvPr id="84" name="组合 87">
                <a:extLst>
                  <a:ext uri="{FF2B5EF4-FFF2-40B4-BE49-F238E27FC236}">
                    <a16:creationId xmlns:a16="http://schemas.microsoft.com/office/drawing/2014/main" xmlns="" id="{53808FD0-00B6-44AD-86E9-09025EEF52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70763" y="2724988"/>
                <a:ext cx="864000" cy="864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86" name="同心圆 89">
                  <a:extLst>
                    <a:ext uri="{FF2B5EF4-FFF2-40B4-BE49-F238E27FC236}">
                      <a16:creationId xmlns:a16="http://schemas.microsoft.com/office/drawing/2014/main" xmlns="" id="{C68E63FD-2476-4405-A3A3-41F82093D364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  <p:sp>
              <p:nvSpPr>
                <p:cNvPr id="87" name="椭圆 90">
                  <a:extLst>
                    <a:ext uri="{FF2B5EF4-FFF2-40B4-BE49-F238E27FC236}">
                      <a16:creationId xmlns:a16="http://schemas.microsoft.com/office/drawing/2014/main" xmlns="" id="{51C0C702-33A3-4D3C-89A9-8BE4DF054D91}"/>
                    </a:ext>
                  </a:extLst>
                </p:cNvPr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Elsie" panose="02000000000000000000" charset="0"/>
                  </a:endParaRPr>
                </a:p>
              </p:txBody>
            </p:sp>
          </p:grpSp>
          <p:pic>
            <p:nvPicPr>
              <p:cNvPr id="85" name="Рисунок 84">
                <a:extLst>
                  <a:ext uri="{FF2B5EF4-FFF2-40B4-BE49-F238E27FC236}">
                    <a16:creationId xmlns:a16="http://schemas.microsoft.com/office/drawing/2014/main" xmlns="" id="{22799EB8-F4B1-433A-A980-163A6EEE7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3447" y="2999885"/>
                <a:ext cx="324568" cy="324568"/>
              </a:xfrm>
              <a:prstGeom prst="rect">
                <a:avLst/>
              </a:prstGeom>
            </p:spPr>
          </p:pic>
        </p:grpSp>
      </p:grpSp>
      <p:sp>
        <p:nvSpPr>
          <p:cNvPr id="64" name="TextBox 1140182350">
            <a:extLst>
              <a:ext uri="{FF2B5EF4-FFF2-40B4-BE49-F238E27FC236}">
                <a16:creationId xmlns:a16="http://schemas.microsoft.com/office/drawing/2014/main" xmlns="" id="{16F6D8C6-349D-401F-8002-9205ED6E207B}"/>
              </a:ext>
            </a:extLst>
          </p:cNvPr>
          <p:cNvSpPr txBox="1"/>
          <p:nvPr/>
        </p:nvSpPr>
        <p:spPr bwMode="auto">
          <a:xfrm>
            <a:off x="3793102" y="1308974"/>
            <a:ext cx="4435115" cy="62324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3B3838"/>
                </a:solidFill>
                <a:ea typeface="Calibri Light"/>
                <a:cs typeface="Calibri Light"/>
              </a:rPr>
              <a:t>ПРИВЕДЕНЫ В НОРМАТИВНОЕ СОСТОЯНИЕ</a:t>
            </a:r>
            <a:endParaRPr lang="ru-RU" b="1" dirty="0">
              <a:solidFill>
                <a:srgbClr val="3B3838"/>
              </a:solidFill>
              <a:cs typeface="Calibri Light"/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xmlns="" id="{53B9890E-2DC6-4ED5-812D-7F5C85606D8D}"/>
              </a:ext>
            </a:extLst>
          </p:cNvPr>
          <p:cNvGrpSpPr/>
          <p:nvPr/>
        </p:nvGrpSpPr>
        <p:grpSpPr>
          <a:xfrm>
            <a:off x="3034437" y="1420859"/>
            <a:ext cx="680700" cy="680700"/>
            <a:chOff x="6689256" y="2730050"/>
            <a:chExt cx="864000" cy="864000"/>
          </a:xfrm>
        </p:grpSpPr>
        <p:grpSp>
          <p:nvGrpSpPr>
            <p:cNvPr id="89" name="组合 87">
              <a:extLst>
                <a:ext uri="{FF2B5EF4-FFF2-40B4-BE49-F238E27FC236}">
                  <a16:creationId xmlns:a16="http://schemas.microsoft.com/office/drawing/2014/main" xmlns="" id="{E043C743-9E0D-4C86-B1BA-6DCC115FD4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89256" y="2730050"/>
              <a:ext cx="864000" cy="86400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89">
                <a:extLst>
                  <a:ext uri="{FF2B5EF4-FFF2-40B4-BE49-F238E27FC236}">
                    <a16:creationId xmlns:a16="http://schemas.microsoft.com/office/drawing/2014/main" xmlns="" id="{4B0F0895-535A-42BD-85DC-9E5F32C2A8A5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  <p:sp>
            <p:nvSpPr>
              <p:cNvPr id="92" name="椭圆 90">
                <a:extLst>
                  <a:ext uri="{FF2B5EF4-FFF2-40B4-BE49-F238E27FC236}">
                    <a16:creationId xmlns:a16="http://schemas.microsoft.com/office/drawing/2014/main" xmlns="" id="{C835D9C9-0822-48C3-966E-27965726A1E1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Arial" panose="020B0604020202020204" pitchFamily="34" charset="0"/>
                  <a:ea typeface="Elsie" panose="02000000000000000000" charset="0"/>
                </a:endParaRPr>
              </a:p>
            </p:txBody>
          </p:sp>
        </p:grp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xmlns="" id="{9944657E-9C0A-46D8-B114-92B11AE2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2144" y="2973404"/>
              <a:ext cx="405710" cy="405710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D5285FD0-5B54-4A83-A308-06392B9C335E}"/>
              </a:ext>
            </a:extLst>
          </p:cNvPr>
          <p:cNvGrpSpPr/>
          <p:nvPr/>
        </p:nvGrpSpPr>
        <p:grpSpPr>
          <a:xfrm>
            <a:off x="3059787" y="1918092"/>
            <a:ext cx="4793495" cy="1582969"/>
            <a:chOff x="3923725" y="4259682"/>
            <a:chExt cx="7364336" cy="2431944"/>
          </a:xfrm>
        </p:grpSpPr>
        <p:cxnSp>
          <p:nvCxnSpPr>
            <p:cNvPr id="55" name="直接连接符 68">
              <a:extLst>
                <a:ext uri="{FF2B5EF4-FFF2-40B4-BE49-F238E27FC236}">
                  <a16:creationId xmlns:a16="http://schemas.microsoft.com/office/drawing/2014/main" xmlns="" id="{DC760B91-250C-428A-B416-A55FA46D0045}"/>
                </a:ext>
              </a:extLst>
            </p:cNvPr>
            <p:cNvCxnSpPr>
              <a:cxnSpLocks/>
            </p:cNvCxnSpPr>
            <p:nvPr/>
          </p:nvCxnSpPr>
          <p:spPr>
            <a:xfrm>
              <a:off x="5352209" y="4747916"/>
              <a:ext cx="2465977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xmlns="" id="{A03512C0-D4E7-4FA0-B4D6-D31B85D48AD6}"/>
                </a:ext>
              </a:extLst>
            </p:cNvPr>
            <p:cNvGrpSpPr/>
            <p:nvPr/>
          </p:nvGrpSpPr>
          <p:grpSpPr>
            <a:xfrm>
              <a:off x="3923725" y="4495626"/>
              <a:ext cx="7364336" cy="2196000"/>
              <a:chOff x="3834152" y="3041385"/>
              <a:chExt cx="7364336" cy="2196000"/>
            </a:xfrm>
          </p:grpSpPr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xmlns="" id="{875BB309-9DAA-4CB9-9771-453044E08447}"/>
                  </a:ext>
                </a:extLst>
              </p:cNvPr>
              <p:cNvGrpSpPr/>
              <p:nvPr/>
            </p:nvGrpSpPr>
            <p:grpSpPr>
              <a:xfrm>
                <a:off x="3834152" y="3319265"/>
                <a:ext cx="7364336" cy="1255818"/>
                <a:chOff x="2641706" y="3856064"/>
                <a:chExt cx="7364336" cy="1255818"/>
              </a:xfrm>
            </p:grpSpPr>
            <p:cxnSp>
              <p:nvCxnSpPr>
                <p:cNvPr id="97" name="直接连接符 68">
                  <a:extLst>
                    <a:ext uri="{FF2B5EF4-FFF2-40B4-BE49-F238E27FC236}">
                      <a16:creationId xmlns:a16="http://schemas.microsoft.com/office/drawing/2014/main" xmlns="" id="{AA216A82-7409-434C-BEBE-1CC3D3000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7138" y="4759932"/>
                  <a:ext cx="2465978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文本框 25">
                  <a:extLst>
                    <a:ext uri="{FF2B5EF4-FFF2-40B4-BE49-F238E27FC236}">
                      <a16:creationId xmlns:a16="http://schemas.microsoft.com/office/drawing/2014/main" xmlns="" id="{65942DEF-F360-4037-BA4E-5D9A578A9DDE}"/>
                    </a:ext>
                  </a:extLst>
                </p:cNvPr>
                <p:cNvSpPr txBox="1"/>
                <p:nvPr/>
              </p:nvSpPr>
              <p:spPr>
                <a:xfrm>
                  <a:off x="7568270" y="4667113"/>
                  <a:ext cx="2437772" cy="4447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eaLnBrk="1" fontAlgn="auto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altLang="zh-CN" sz="1100" dirty="0">
                      <a:solidFill>
                        <a:srgbClr val="3B3838"/>
                      </a:solidFill>
                      <a:sym typeface="+mn-lt"/>
                    </a:rPr>
                    <a:t>ДОРОЖНЫЙ ФОНД</a:t>
                  </a:r>
                  <a:endParaRPr lang="zh-CN" altLang="en-US" sz="1100" dirty="0">
                    <a:solidFill>
                      <a:srgbClr val="3B3838"/>
                    </a:solidFill>
                    <a:sym typeface="+mn-lt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xmlns="" id="{98DE4962-FBF5-4EBC-B385-DEA892EA8A14}"/>
                    </a:ext>
                  </a:extLst>
                </p:cNvPr>
                <p:cNvSpPr txBox="1"/>
                <p:nvPr/>
              </p:nvSpPr>
              <p:spPr>
                <a:xfrm>
                  <a:off x="7989593" y="4227360"/>
                  <a:ext cx="1880283" cy="5674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sz="1800" b="1" dirty="0">
                      <a:solidFill>
                        <a:schemeClr val="bg2">
                          <a:lumMod val="25000"/>
                        </a:schemeClr>
                      </a:solidFill>
                      <a:latin typeface="Arial Black" panose="020B0A04020102020204" pitchFamily="34" charset="0"/>
                    </a:rPr>
                    <a:t>23,4 </a:t>
                  </a:r>
                  <a:r>
                    <a:rPr lang="ru-RU" altLang="zh-CN" sz="1400" dirty="0">
                      <a:solidFill>
                        <a:srgbClr val="3B3838"/>
                      </a:solidFill>
                      <a:sym typeface="+mn-lt"/>
                    </a:rPr>
                    <a:t>КМ</a:t>
                  </a:r>
                  <a:endParaRPr lang="ru-RU" sz="14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="" id="{C2442B82-674A-446C-94A2-FBC3DBA99AD5}"/>
                    </a:ext>
                  </a:extLst>
                </p:cNvPr>
                <p:cNvSpPr txBox="1"/>
                <p:nvPr/>
              </p:nvSpPr>
              <p:spPr>
                <a:xfrm>
                  <a:off x="2641706" y="3856064"/>
                  <a:ext cx="2240549" cy="4728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sz="1400" dirty="0">
                      <a:solidFill>
                        <a:srgbClr val="3B3838"/>
                      </a:solidFill>
                      <a:sym typeface="+mn-lt"/>
                    </a:rPr>
                    <a:t>БКД</a:t>
                  </a:r>
                  <a:endParaRPr lang="ru-RU" sz="1400" dirty="0"/>
                </a:p>
              </p:txBody>
            </p:sp>
          </p:grpSp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xmlns="" id="{C09F994B-FF37-4A20-9FD2-B364DFD52A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76554" y="3041385"/>
                <a:ext cx="2196000" cy="2196000"/>
                <a:chOff x="5546202" y="3218181"/>
                <a:chExt cx="2448000" cy="2448000"/>
              </a:xfrm>
            </p:grpSpPr>
            <p:grpSp>
              <p:nvGrpSpPr>
                <p:cNvPr id="67" name="Группа 66">
                  <a:extLst>
                    <a:ext uri="{FF2B5EF4-FFF2-40B4-BE49-F238E27FC236}">
                      <a16:creationId xmlns:a16="http://schemas.microsoft.com/office/drawing/2014/main" xmlns="" id="{AC3EF8EA-D09D-43C6-8792-97506C0D1C8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546202" y="3218181"/>
                  <a:ext cx="2448000" cy="2448000"/>
                  <a:chOff x="240982" y="1926263"/>
                  <a:chExt cx="3023999" cy="3024000"/>
                </a:xfrm>
              </p:grpSpPr>
              <p:grpSp>
                <p:nvGrpSpPr>
                  <p:cNvPr id="77" name="组合 87">
                    <a:extLst>
                      <a:ext uri="{FF2B5EF4-FFF2-40B4-BE49-F238E27FC236}">
                        <a16:creationId xmlns:a16="http://schemas.microsoft.com/office/drawing/2014/main" xmlns="" id="{C39BA1E8-AC32-43D3-B884-3681627F33B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40982" y="1926263"/>
                    <a:ext cx="3023999" cy="3024000"/>
                    <a:chOff x="304800" y="673100"/>
                    <a:chExt cx="4000500" cy="4000500"/>
                  </a:xfrm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grpSpPr>
                <p:sp>
                  <p:nvSpPr>
                    <p:cNvPr id="95" name="同心圆 89">
                      <a:extLst>
                        <a:ext uri="{FF2B5EF4-FFF2-40B4-BE49-F238E27FC236}">
                          <a16:creationId xmlns:a16="http://schemas.microsoft.com/office/drawing/2014/main" xmlns="" id="{4B30974D-BDAA-4576-9CF5-D1A1B8B932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4800" y="673100"/>
                      <a:ext cx="4000500" cy="400050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ysClr val="window" lastClr="FFFFFF"/>
                        </a:gs>
                        <a:gs pos="55000">
                          <a:sysClr val="window" lastClr="FFFFFF">
                            <a:lumMod val="95000"/>
                          </a:sysClr>
                        </a:gs>
                        <a:gs pos="100000">
                          <a:sysClr val="window" lastClr="FFFFFF">
                            <a:lumMod val="65000"/>
                          </a:sysClr>
                        </a:gs>
                      </a:gsLst>
                      <a:lin ang="8100000" scaled="0"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ker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Elsie" panose="02000000000000000000" charset="0"/>
                      </a:endParaRPr>
                    </a:p>
                  </p:txBody>
                </p:sp>
                <p:sp>
                  <p:nvSpPr>
                    <p:cNvPr id="96" name="椭圆 90">
                      <a:extLst>
                        <a:ext uri="{FF2B5EF4-FFF2-40B4-BE49-F238E27FC236}">
                          <a16:creationId xmlns:a16="http://schemas.microsoft.com/office/drawing/2014/main" xmlns="" id="{C73B2FB3-3915-4A4C-8060-7354B90C59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10" y="760413"/>
                      <a:ext cx="3825873" cy="3825873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ysClr val="window" lastClr="FFFFFF"/>
                        </a:gs>
                        <a:gs pos="51000">
                          <a:sysClr val="window" lastClr="FFFFFF">
                            <a:lumMod val="95000"/>
                          </a:sysClr>
                        </a:gs>
                        <a:gs pos="100000">
                          <a:sysClr val="window" lastClr="FFFFFF">
                            <a:lumMod val="75000"/>
                          </a:sysClr>
                        </a:gs>
                      </a:gsLst>
                      <a:lin ang="18900000" scaled="0"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kern="0">
                        <a:solidFill>
                          <a:sysClr val="window" lastClr="FFFFFF"/>
                        </a:solidFill>
                        <a:latin typeface="Arial" panose="020B0604020202020204" pitchFamily="34" charset="0"/>
                        <a:ea typeface="Elsie" panose="02000000000000000000" charset="0"/>
                      </a:endParaRPr>
                    </a:p>
                  </p:txBody>
                </p:sp>
              </p:grpSp>
              <p:sp>
                <p:nvSpPr>
                  <p:cNvPr id="94" name="Овал 93">
                    <a:extLst>
                      <a:ext uri="{FF2B5EF4-FFF2-40B4-BE49-F238E27FC236}">
                        <a16:creationId xmlns:a16="http://schemas.microsoft.com/office/drawing/2014/main" xmlns="" id="{46E10C26-99AB-4FB9-85C2-D31667098B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1643" y="2077685"/>
                    <a:ext cx="2757176" cy="2757176"/>
                  </a:xfrm>
                  <a:prstGeom prst="ellipse">
                    <a:avLst/>
                  </a:prstGeom>
                  <a:solidFill>
                    <a:srgbClr val="2038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68" name="Часть круга 67">
                  <a:extLst>
                    <a:ext uri="{FF2B5EF4-FFF2-40B4-BE49-F238E27FC236}">
                      <a16:creationId xmlns:a16="http://schemas.microsoft.com/office/drawing/2014/main" xmlns="" id="{1BF9CB7C-04FA-4F9F-93EB-1BD5B5257A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24575" y="3340761"/>
                  <a:ext cx="2232000" cy="2232000"/>
                </a:xfrm>
                <a:prstGeom prst="pie">
                  <a:avLst>
                    <a:gd name="adj1" fmla="val 14160081"/>
                    <a:gd name="adj2" fmla="val 16200000"/>
                  </a:avLst>
                </a:prstGeom>
                <a:solidFill>
                  <a:srgbClr val="9EAF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Овал 70">
                  <a:extLst>
                    <a:ext uri="{FF2B5EF4-FFF2-40B4-BE49-F238E27FC236}">
                      <a16:creationId xmlns:a16="http://schemas.microsoft.com/office/drawing/2014/main" xmlns="" id="{0CBDE904-F8FD-4FBF-8684-F3E752E2BD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5726" y="3734399"/>
                  <a:ext cx="1444722" cy="1444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88900">
                    <a:prstClr val="black"/>
                  </a:inn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Заголовок 3">
                  <a:extLst>
                    <a:ext uri="{FF2B5EF4-FFF2-40B4-BE49-F238E27FC236}">
                      <a16:creationId xmlns:a16="http://schemas.microsoft.com/office/drawing/2014/main" xmlns="" id="{DEE3F37E-5A51-4D28-8484-6478A80813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15166" y="3922717"/>
                  <a:ext cx="2088859" cy="985164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0" rtlCol="0" anchor="b">
                  <a:noAutofit/>
                </a:bodyPr>
                <a:lstStyle>
                  <a:defPPr>
                    <a:defRPr lang="ru-RU"/>
                  </a:defPPr>
                  <a:lvl1pPr indent="0" algn="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  <a:defRPr sz="1400" b="0">
                      <a:solidFill>
                        <a:schemeClr val="bg2">
                          <a:lumMod val="25000"/>
                        </a:schemeClr>
                      </a:solidFill>
                    </a:defRPr>
                  </a:lvl1pPr>
                </a:lstStyle>
                <a:p>
                  <a:pPr algn="ctr"/>
                  <a:r>
                    <a:rPr lang="ru-RU" sz="1600" dirty="0">
                      <a:latin typeface="Arial Black" panose="020B0A04020102020204" pitchFamily="34" charset="0"/>
                    </a:rPr>
                    <a:t>24,8</a:t>
                  </a:r>
                </a:p>
                <a:p>
                  <a:pPr algn="ctr"/>
                  <a:r>
                    <a:rPr lang="ru-RU" sz="1600" dirty="0">
                      <a:latin typeface="+mj-lt"/>
                    </a:rPr>
                    <a:t>км</a:t>
                  </a:r>
                </a:p>
              </p:txBody>
            </p:sp>
          </p:grpSp>
        </p:grpSp>
        <p:sp>
          <p:nvSpPr>
            <p:cNvPr id="57" name="文本框 25">
              <a:extLst>
                <a:ext uri="{FF2B5EF4-FFF2-40B4-BE49-F238E27FC236}">
                  <a16:creationId xmlns:a16="http://schemas.microsoft.com/office/drawing/2014/main" xmlns="" id="{FFB728F5-4FA4-49E0-B505-CA59F6E8EEBA}"/>
                </a:ext>
              </a:extLst>
            </p:cNvPr>
            <p:cNvSpPr txBox="1"/>
            <p:nvPr/>
          </p:nvSpPr>
          <p:spPr>
            <a:xfrm>
              <a:off x="4249874" y="4279729"/>
              <a:ext cx="2437772" cy="52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dirty="0">
                  <a:solidFill>
                    <a:srgbClr val="3B3838"/>
                  </a:solidFill>
                  <a:sym typeface="+mn-lt"/>
                </a:rPr>
                <a:t>КМ </a:t>
              </a:r>
              <a:endParaRPr lang="zh-CN" altLang="en-US" sz="2400" dirty="0">
                <a:solidFill>
                  <a:srgbClr val="3B3838"/>
                </a:solidFill>
                <a:sym typeface="+mn-lt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1AE18EC-EEB6-4FB7-B01A-8670B2EB64DB}"/>
                </a:ext>
              </a:extLst>
            </p:cNvPr>
            <p:cNvSpPr txBox="1"/>
            <p:nvPr/>
          </p:nvSpPr>
          <p:spPr>
            <a:xfrm>
              <a:off x="5203182" y="4259682"/>
              <a:ext cx="998856" cy="56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800" b="1"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</a:rPr>
                <a:t>1,4</a:t>
              </a:r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BFF27254-4575-40D4-A46E-CC12C51476D9}"/>
              </a:ext>
            </a:extLst>
          </p:cNvPr>
          <p:cNvSpPr txBox="1"/>
          <p:nvPr/>
        </p:nvSpPr>
        <p:spPr bwMode="auto">
          <a:xfrm>
            <a:off x="3199147" y="5448069"/>
            <a:ext cx="47909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содержание УДС за счет дорожного фонда;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ремонт межквартальных проездов;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ремонт дворовых территорий;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улица Чижевского;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Calibri Light" panose="020F0302020204030204" pitchFamily="34" charset="0"/>
              </a:rPr>
              <a:t>тротуары, пешеходные дорожки.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0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5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93" y="2565228"/>
            <a:ext cx="6927862" cy="4611358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xmlns="" id="{EBF185B2-B6E9-4A01-B6FC-DAA7F8D32D09}"/>
              </a:ext>
            </a:extLst>
          </p:cNvPr>
          <p:cNvSpPr txBox="1">
            <a:spLocks/>
          </p:cNvSpPr>
          <p:nvPr/>
        </p:nvSpPr>
        <p:spPr>
          <a:xfrm>
            <a:off x="2901589" y="2033212"/>
            <a:ext cx="3523341" cy="9742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Необходимо </a:t>
            </a:r>
            <a:r>
              <a:rPr lang="ru-RU" sz="2000" b="1" dirty="0" smtClean="0">
                <a:solidFill>
                  <a:srgbClr val="FF0000"/>
                </a:solidFill>
              </a:rPr>
              <a:t>обновление электрического подвижного состава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Стрелка: шеврон 2">
            <a:extLst>
              <a:ext uri="{FF2B5EF4-FFF2-40B4-BE49-F238E27FC236}">
                <a16:creationId xmlns:a16="http://schemas.microsoft.com/office/drawing/2014/main" xmlns="" id="{3FAEA0C9-DFEA-FEFC-8BC6-E8FC591BF85B}"/>
              </a:ext>
            </a:extLst>
          </p:cNvPr>
          <p:cNvSpPr/>
          <p:nvPr/>
        </p:nvSpPr>
        <p:spPr>
          <a:xfrm>
            <a:off x="1841022" y="-5087"/>
            <a:ext cx="1146860" cy="6872456"/>
          </a:xfrm>
          <a:prstGeom prst="chevron">
            <a:avLst>
              <a:gd name="adj" fmla="val 50052"/>
            </a:avLst>
          </a:prstGeom>
          <a:solidFill>
            <a:srgbClr val="9EA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22">
            <a:extLst>
              <a:ext uri="{FF2B5EF4-FFF2-40B4-BE49-F238E27FC236}">
                <a16:creationId xmlns:a16="http://schemas.microsoft.com/office/drawing/2014/main" xmlns="" id="{CA1CF18E-C5CC-8D68-8458-ABD4369D5DD8}"/>
              </a:ext>
            </a:extLst>
          </p:cNvPr>
          <p:cNvSpPr/>
          <p:nvPr/>
        </p:nvSpPr>
        <p:spPr>
          <a:xfrm>
            <a:off x="6525" y="0"/>
            <a:ext cx="2648607" cy="6858000"/>
          </a:xfrm>
          <a:prstGeom prst="homePlate">
            <a:avLst>
              <a:gd name="adj" fmla="val 2479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74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07451AF0-49F9-480D-B6CB-F935273B98C9}"/>
              </a:ext>
            </a:extLst>
          </p:cNvPr>
          <p:cNvGrpSpPr/>
          <p:nvPr/>
        </p:nvGrpSpPr>
        <p:grpSpPr>
          <a:xfrm>
            <a:off x="3059286" y="463793"/>
            <a:ext cx="7252882" cy="1677486"/>
            <a:chOff x="3059286" y="832281"/>
            <a:chExt cx="7252882" cy="1677486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E103411E-F6BE-2C81-A5EA-E7F145A85709}"/>
                </a:ext>
              </a:extLst>
            </p:cNvPr>
            <p:cNvCxnSpPr/>
            <p:nvPr/>
          </p:nvCxnSpPr>
          <p:spPr>
            <a:xfrm>
              <a:off x="3280146" y="1864870"/>
              <a:ext cx="180872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AA7206AC-A48B-2616-8480-7F462BBDB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76" t="11074" r="67894" b="7804"/>
            <a:stretch/>
          </p:blipFill>
          <p:spPr>
            <a:xfrm flipH="1">
              <a:off x="4878801" y="1012139"/>
              <a:ext cx="1326047" cy="1346470"/>
            </a:xfrm>
            <a:prstGeom prst="rect">
              <a:avLst/>
            </a:prstGeom>
          </p:spPr>
        </p:pic>
        <p:sp>
          <p:nvSpPr>
            <p:cNvPr id="13" name="Заголовок 3">
              <a:extLst>
                <a:ext uri="{FF2B5EF4-FFF2-40B4-BE49-F238E27FC236}">
                  <a16:creationId xmlns:a16="http://schemas.microsoft.com/office/drawing/2014/main" xmlns="" id="{E2B3EC9C-A2AD-C456-DC57-34DD77593734}"/>
                </a:ext>
              </a:extLst>
            </p:cNvPr>
            <p:cNvSpPr txBox="1">
              <a:spLocks/>
            </p:cNvSpPr>
            <p:nvPr/>
          </p:nvSpPr>
          <p:spPr>
            <a:xfrm>
              <a:off x="3059286" y="1884294"/>
              <a:ext cx="1897776" cy="296059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ТРОЛЛЕЙБУСАМИ</a:t>
              </a:r>
            </a:p>
          </p:txBody>
        </p:sp>
        <p:sp>
          <p:nvSpPr>
            <p:cNvPr id="14" name="Заголовок 3">
              <a:extLst>
                <a:ext uri="{FF2B5EF4-FFF2-40B4-BE49-F238E27FC236}">
                  <a16:creationId xmlns:a16="http://schemas.microsoft.com/office/drawing/2014/main" xmlns="" id="{D73070E4-8B9B-9617-332B-181C9B0B3A54}"/>
                </a:ext>
              </a:extLst>
            </p:cNvPr>
            <p:cNvSpPr txBox="1">
              <a:spLocks/>
            </p:cNvSpPr>
            <p:nvPr/>
          </p:nvSpPr>
          <p:spPr>
            <a:xfrm>
              <a:off x="3187587" y="1186222"/>
              <a:ext cx="1330767" cy="606652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12,4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 МЛН </a:t>
              </a:r>
            </a:p>
            <a:p>
              <a:pPr algn="l">
                <a:lnSpc>
                  <a:spcPct val="100000"/>
                </a:lnSpc>
              </a:pPr>
              <a:r>
                <a:rPr lang="ru-RU" sz="1400" b="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пассажиров</a:t>
              </a:r>
            </a:p>
          </p:txBody>
        </p:sp>
        <p:sp>
          <p:nvSpPr>
            <p:cNvPr id="15" name="Заголовок 3">
              <a:extLst>
                <a:ext uri="{FF2B5EF4-FFF2-40B4-BE49-F238E27FC236}">
                  <a16:creationId xmlns:a16="http://schemas.microsoft.com/office/drawing/2014/main" xmlns="" id="{AA20D4D9-E547-7B15-06F2-BBDEC0279B5B}"/>
                </a:ext>
              </a:extLst>
            </p:cNvPr>
            <p:cNvSpPr txBox="1">
              <a:spLocks/>
            </p:cNvSpPr>
            <p:nvPr/>
          </p:nvSpPr>
          <p:spPr>
            <a:xfrm>
              <a:off x="8777643" y="1890502"/>
              <a:ext cx="1534525" cy="267949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АВТОБУСАМИ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4E4984EE-DEF5-F6F4-804C-E74929042C1C}"/>
                </a:ext>
              </a:extLst>
            </p:cNvPr>
            <p:cNvCxnSpPr/>
            <p:nvPr/>
          </p:nvCxnSpPr>
          <p:spPr>
            <a:xfrm>
              <a:off x="7701437" y="1851342"/>
              <a:ext cx="2565105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Заголовок 3">
              <a:extLst>
                <a:ext uri="{FF2B5EF4-FFF2-40B4-BE49-F238E27FC236}">
                  <a16:creationId xmlns:a16="http://schemas.microsoft.com/office/drawing/2014/main" xmlns="" id="{42F010E9-58A7-F26D-32F1-99E0B5109EC3}"/>
                </a:ext>
              </a:extLst>
            </p:cNvPr>
            <p:cNvSpPr txBox="1">
              <a:spLocks/>
            </p:cNvSpPr>
            <p:nvPr/>
          </p:nvSpPr>
          <p:spPr>
            <a:xfrm>
              <a:off x="9034234" y="1353360"/>
              <a:ext cx="1277934" cy="416334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20,9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 МЛН </a:t>
              </a:r>
            </a:p>
            <a:p>
              <a:pPr>
                <a:lnSpc>
                  <a:spcPct val="100000"/>
                </a:lnSpc>
              </a:pPr>
              <a:r>
                <a:rPr lang="ru-RU" sz="1400" b="0" dirty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rPr>
                <a:t>пассажиров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8BFE3FBD-833B-BA51-3E40-DE7DDFDE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128" t="3988" r="1766" b="333"/>
            <a:stretch/>
          </p:blipFill>
          <p:spPr>
            <a:xfrm>
              <a:off x="7462547" y="832281"/>
              <a:ext cx="1390656" cy="1585196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8C0AD268-1042-6D2E-0316-A90A2B621B0E}"/>
                </a:ext>
              </a:extLst>
            </p:cNvPr>
            <p:cNvGrpSpPr/>
            <p:nvPr/>
          </p:nvGrpSpPr>
          <p:grpSpPr>
            <a:xfrm>
              <a:off x="6131825" y="1033767"/>
              <a:ext cx="1476003" cy="1476000"/>
              <a:chOff x="3345901" y="926841"/>
              <a:chExt cx="1578530" cy="1578527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86727918-CA94-4669-6CA8-612D5C7298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45901" y="926841"/>
                <a:ext cx="1578530" cy="1578527"/>
                <a:chOff x="9999973" y="2980833"/>
                <a:chExt cx="1764000" cy="1764000"/>
              </a:xfrm>
            </p:grpSpPr>
            <p:grpSp>
              <p:nvGrpSpPr>
                <p:cNvPr id="25" name="组合 87">
                  <a:extLst>
                    <a:ext uri="{FF2B5EF4-FFF2-40B4-BE49-F238E27FC236}">
                      <a16:creationId xmlns:a16="http://schemas.microsoft.com/office/drawing/2014/main" xmlns="" id="{DFF8DFFE-F045-EC34-BE1A-AAE9A526C3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999973" y="2980833"/>
                  <a:ext cx="1764000" cy="1764000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27" name="同心圆 89">
                    <a:extLst>
                      <a:ext uri="{FF2B5EF4-FFF2-40B4-BE49-F238E27FC236}">
                        <a16:creationId xmlns:a16="http://schemas.microsoft.com/office/drawing/2014/main" xmlns="" id="{46B97BC0-EFAB-7678-48BD-0531E6F09F33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  <p:sp>
                <p:nvSpPr>
                  <p:cNvPr id="28" name="椭圆 90">
                    <a:extLst>
                      <a:ext uri="{FF2B5EF4-FFF2-40B4-BE49-F238E27FC236}">
                        <a16:creationId xmlns:a16="http://schemas.microsoft.com/office/drawing/2014/main" xmlns="" id="{61F03674-F669-B925-1031-9F922F7C122F}"/>
                      </a:ext>
                    </a:extLst>
                  </p:cNvPr>
                  <p:cNvSpPr/>
                  <p:nvPr/>
                </p:nvSpPr>
                <p:spPr>
                  <a:xfrm>
                    <a:off x="392113" y="760413"/>
                    <a:ext cx="3825874" cy="3825874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</p:grpSp>
            <p:sp>
              <p:nvSpPr>
                <p:cNvPr id="26" name="Часть круга 30">
                  <a:extLst>
                    <a:ext uri="{FF2B5EF4-FFF2-40B4-BE49-F238E27FC236}">
                      <a16:creationId xmlns:a16="http://schemas.microsoft.com/office/drawing/2014/main" xmlns="" id="{DAD8CABB-5B61-02E4-58EB-68D72EC391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074159" y="3049762"/>
                  <a:ext cx="1609194" cy="1609196"/>
                </a:xfrm>
                <a:prstGeom prst="pie">
                  <a:avLst>
                    <a:gd name="adj1" fmla="val 7086367"/>
                    <a:gd name="adj2" fmla="val 16200000"/>
                  </a:avLst>
                </a:prstGeom>
                <a:solidFill>
                  <a:srgbClr val="9EAF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3" name="Часть круга 40">
                <a:extLst>
                  <a:ext uri="{FF2B5EF4-FFF2-40B4-BE49-F238E27FC236}">
                    <a16:creationId xmlns:a16="http://schemas.microsoft.com/office/drawing/2014/main" xmlns="" id="{1A10542E-3F91-DE26-1313-DC56500804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9511" y="991368"/>
                <a:ext cx="1440003" cy="1440000"/>
              </a:xfrm>
              <a:prstGeom prst="pie">
                <a:avLst>
                  <a:gd name="adj1" fmla="val 16176228"/>
                  <a:gd name="adj2" fmla="val 7118070"/>
                </a:avLst>
              </a:prstGeom>
              <a:solidFill>
                <a:srgbClr val="424F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EA9A71FD-673E-D236-1568-E2561FC30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69658" y="1446104"/>
                <a:ext cx="540000" cy="540000"/>
              </a:xfrm>
              <a:prstGeom prst="ellipse">
                <a:avLst/>
              </a:prstGeom>
              <a:solidFill>
                <a:schemeClr val="bg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Заголовок 3">
              <a:extLst>
                <a:ext uri="{FF2B5EF4-FFF2-40B4-BE49-F238E27FC236}">
                  <a16:creationId xmlns:a16="http://schemas.microsoft.com/office/drawing/2014/main" xmlns="" id="{E45FF73C-C1B0-7E57-95C4-EAEE61DBA8D0}"/>
                </a:ext>
              </a:extLst>
            </p:cNvPr>
            <p:cNvSpPr txBox="1">
              <a:spLocks/>
            </p:cNvSpPr>
            <p:nvPr/>
          </p:nvSpPr>
          <p:spPr>
            <a:xfrm>
              <a:off x="5961150" y="1731687"/>
              <a:ext cx="748624" cy="180678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defPPr>
                <a:defRPr lang="ru-RU"/>
              </a:defPPr>
              <a:lvl1pPr indent="0"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b="1">
                  <a:solidFill>
                    <a:schemeClr val="bg2">
                      <a:lumMod val="25000"/>
                    </a:schemeClr>
                  </a:solidFill>
                  <a:latin typeface="+mj-lt"/>
                </a:defRPr>
              </a:lvl1pPr>
            </a:lstStyle>
            <a:p>
              <a:pPr algn="r"/>
              <a:r>
                <a:rPr lang="ru-RU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37 %</a:t>
              </a:r>
            </a:p>
          </p:txBody>
        </p:sp>
        <p:sp>
          <p:nvSpPr>
            <p:cNvPr id="21" name="Заголовок 3">
              <a:extLst>
                <a:ext uri="{FF2B5EF4-FFF2-40B4-BE49-F238E27FC236}">
                  <a16:creationId xmlns:a16="http://schemas.microsoft.com/office/drawing/2014/main" xmlns="" id="{1F1D3D05-EB8E-B6E0-98A7-20AC9507F236}"/>
                </a:ext>
              </a:extLst>
            </p:cNvPr>
            <p:cNvSpPr txBox="1">
              <a:spLocks/>
            </p:cNvSpPr>
            <p:nvPr/>
          </p:nvSpPr>
          <p:spPr>
            <a:xfrm>
              <a:off x="7094039" y="1686295"/>
              <a:ext cx="641023" cy="219427"/>
            </a:xfrm>
            <a:prstGeom prst="rect">
              <a:avLst/>
            </a:prstGeom>
            <a:noFill/>
          </p:spPr>
          <p:txBody>
            <a:bodyPr vert="horz" lIns="91440" tIns="45720" rIns="91440" bIns="0" rtlCol="0" anchor="b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IN" sz="43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63%</a:t>
              </a:r>
              <a:endParaRPr lang="ru-RU" sz="8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object 15">
            <a:extLst>
              <a:ext uri="{FF2B5EF4-FFF2-40B4-BE49-F238E27FC236}">
                <a16:creationId xmlns:a16="http://schemas.microsoft.com/office/drawing/2014/main" xmlns="" id="{6C9800FE-B270-42D3-A023-E005F7C878FB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318753" y="186298"/>
            <a:ext cx="374904" cy="486154"/>
          </a:xfrm>
          <a:prstGeom prst="rect">
            <a:avLst/>
          </a:prstGeom>
        </p:spPr>
      </p:pic>
      <p:sp>
        <p:nvSpPr>
          <p:cNvPr id="30" name="object 16">
            <a:extLst>
              <a:ext uri="{FF2B5EF4-FFF2-40B4-BE49-F238E27FC236}">
                <a16:creationId xmlns:a16="http://schemas.microsoft.com/office/drawing/2014/main" xmlns="" id="{38F8F0A8-A073-4E4C-B4B2-3E60A4B36F2D}"/>
              </a:ext>
            </a:extLst>
          </p:cNvPr>
          <p:cNvSpPr txBox="1"/>
          <p:nvPr/>
        </p:nvSpPr>
        <p:spPr bwMode="auto">
          <a:xfrm>
            <a:off x="789123" y="186298"/>
            <a:ext cx="1051897" cy="287378"/>
          </a:xfrm>
          <a:prstGeom prst="rect">
            <a:avLst/>
          </a:prstGeom>
          <a:grpFill/>
        </p:spPr>
        <p:txBody>
          <a:bodyPr vert="horz" wrap="square" lIns="0" tIns="12699" rIns="0" bIns="0" rtlCol="0">
            <a:spAutoFit/>
          </a:bodyPr>
          <a:lstStyle/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ГОРОДСКАЯ</a:t>
            </a:r>
            <a:r>
              <a:rPr sz="900" b="1" spc="2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УПРАВА</a:t>
            </a:r>
            <a:r>
              <a:rPr sz="900" b="1" spc="498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2060"/>
                </a:solidFill>
                <a:latin typeface="Calibri"/>
                <a:cs typeface="Calibri"/>
              </a:rPr>
              <a:t>ГОРОДА</a:t>
            </a:r>
            <a:r>
              <a:rPr sz="9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900" b="1" spc="-9" dirty="0">
                <a:solidFill>
                  <a:srgbClr val="002060"/>
                </a:solidFill>
                <a:latin typeface="Calibri"/>
                <a:cs typeface="Calibri"/>
              </a:rPr>
              <a:t>КАЛУГИ</a:t>
            </a:r>
            <a:endParaRPr sz="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B1B42766-DB62-45DC-A1B6-EFBD8AF59D2F}"/>
              </a:ext>
            </a:extLst>
          </p:cNvPr>
          <p:cNvSpPr/>
          <p:nvPr/>
        </p:nvSpPr>
        <p:spPr>
          <a:xfrm>
            <a:off x="3187587" y="187992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2024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8A4F943-BB70-4CDB-9AB5-D25CF8CFF0B6}"/>
              </a:ext>
            </a:extLst>
          </p:cNvPr>
          <p:cNvGrpSpPr/>
          <p:nvPr/>
        </p:nvGrpSpPr>
        <p:grpSpPr>
          <a:xfrm>
            <a:off x="7151375" y="2131256"/>
            <a:ext cx="4101925" cy="2286509"/>
            <a:chOff x="6776554" y="2950876"/>
            <a:chExt cx="4101925" cy="2286509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5097BA56-5624-4583-AE25-AFB0EDCC97CE}"/>
                </a:ext>
              </a:extLst>
            </p:cNvPr>
            <p:cNvGrpSpPr/>
            <p:nvPr/>
          </p:nvGrpSpPr>
          <p:grpSpPr>
            <a:xfrm>
              <a:off x="8339584" y="2950876"/>
              <a:ext cx="2538895" cy="1015163"/>
              <a:chOff x="7147138" y="3487675"/>
              <a:chExt cx="2538895" cy="1015163"/>
            </a:xfrm>
          </p:grpSpPr>
          <p:cxnSp>
            <p:nvCxnSpPr>
              <p:cNvPr id="43" name="直接连接符 68">
                <a:extLst>
                  <a:ext uri="{FF2B5EF4-FFF2-40B4-BE49-F238E27FC236}">
                    <a16:creationId xmlns:a16="http://schemas.microsoft.com/office/drawing/2014/main" xmlns="" id="{31D3BBEE-1E4D-43CD-90E4-93112BA03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7138" y="3872818"/>
                <a:ext cx="2465978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25">
                <a:extLst>
                  <a:ext uri="{FF2B5EF4-FFF2-40B4-BE49-F238E27FC236}">
                    <a16:creationId xmlns:a16="http://schemas.microsoft.com/office/drawing/2014/main" xmlns="" id="{915F0245-1C4C-4C35-8C55-D97C0ABF645D}"/>
                  </a:ext>
                </a:extLst>
              </p:cNvPr>
              <p:cNvSpPr txBox="1"/>
              <p:nvPr/>
            </p:nvSpPr>
            <p:spPr>
              <a:xfrm>
                <a:off x="7248261" y="3888285"/>
                <a:ext cx="2437772" cy="349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eaLnBrk="1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zh-CN" sz="1400" dirty="0">
                    <a:solidFill>
                      <a:srgbClr val="3B3838"/>
                    </a:solidFill>
                    <a:sym typeface="+mn-lt"/>
                  </a:rPr>
                  <a:t>АВТОБУСОВ</a:t>
                </a:r>
                <a:endParaRPr lang="zh-CN" altLang="en-US" sz="2400" dirty="0">
                  <a:solidFill>
                    <a:srgbClr val="3B3838"/>
                  </a:solidFill>
                  <a:sym typeface="+mn-lt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9C4DA734-170F-4A14-9F28-0053BCFCECCD}"/>
                  </a:ext>
                </a:extLst>
              </p:cNvPr>
              <p:cNvSpPr txBox="1"/>
              <p:nvPr/>
            </p:nvSpPr>
            <p:spPr>
              <a:xfrm>
                <a:off x="8677443" y="3487675"/>
                <a:ext cx="9988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b="1" dirty="0">
                    <a:solidFill>
                      <a:schemeClr val="bg2">
                        <a:lumMod val="25000"/>
                      </a:schemeClr>
                    </a:solidFill>
                    <a:latin typeface="Arial Black" panose="020B0A04020102020204" pitchFamily="34" charset="0"/>
                  </a:rPr>
                  <a:t>3</a:t>
                </a:r>
                <a:r>
                  <a:rPr lang="ru-RU" sz="1800" b="1" dirty="0">
                    <a:solidFill>
                      <a:schemeClr val="bg2">
                        <a:lumMod val="25000"/>
                      </a:schemeClr>
                    </a:solidFill>
                    <a:latin typeface="Arial Black" panose="020B0A04020102020204" pitchFamily="34" charset="0"/>
                  </a:rPr>
                  <a:t>0</a:t>
                </a:r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8D40DBAE-3A15-415E-BF54-644132D31E19}"/>
                  </a:ext>
                </a:extLst>
              </p:cNvPr>
              <p:cNvSpPr txBox="1"/>
              <p:nvPr/>
            </p:nvSpPr>
            <p:spPr>
              <a:xfrm>
                <a:off x="7435751" y="4195061"/>
                <a:ext cx="22405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altLang="zh-CN" sz="1400" dirty="0">
                    <a:solidFill>
                      <a:srgbClr val="3B3838"/>
                    </a:solidFill>
                    <a:sym typeface="+mn-lt"/>
                  </a:rPr>
                  <a:t>в 2024 </a:t>
                </a:r>
                <a:r>
                  <a:rPr lang="ru-RU" altLang="zh-CN" sz="1400" dirty="0" smtClean="0">
                    <a:solidFill>
                      <a:srgbClr val="3B3838"/>
                    </a:solidFill>
                    <a:sym typeface="+mn-lt"/>
                  </a:rPr>
                  <a:t>году</a:t>
                </a:r>
                <a:endParaRPr lang="ru-RU" sz="1400" dirty="0"/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xmlns="" id="{063A5FD4-364A-46CA-B2E7-9BDF2D64B4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76554" y="3041385"/>
              <a:ext cx="2196000" cy="2196000"/>
              <a:chOff x="5546202" y="3218181"/>
              <a:chExt cx="2448000" cy="2448000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xmlns="" id="{AD6A51B5-AE0F-49A5-B9F7-E8525FB259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46202" y="3218181"/>
                <a:ext cx="2448000" cy="2448000"/>
                <a:chOff x="240982" y="1926263"/>
                <a:chExt cx="3023999" cy="3024000"/>
              </a:xfrm>
            </p:grpSpPr>
            <p:grpSp>
              <p:nvGrpSpPr>
                <p:cNvPr id="39" name="组合 87">
                  <a:extLst>
                    <a:ext uri="{FF2B5EF4-FFF2-40B4-BE49-F238E27FC236}">
                      <a16:creationId xmlns:a16="http://schemas.microsoft.com/office/drawing/2014/main" xmlns="" id="{2FBB1601-C656-4259-A98F-316EC1A58EE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0982" y="1926263"/>
                  <a:ext cx="3023999" cy="3024000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41" name="同心圆 89">
                    <a:extLst>
                      <a:ext uri="{FF2B5EF4-FFF2-40B4-BE49-F238E27FC236}">
                        <a16:creationId xmlns:a16="http://schemas.microsoft.com/office/drawing/2014/main" xmlns="" id="{690DFCB8-9831-4E20-9E9B-66D2897AB12D}"/>
                      </a:ext>
                    </a:extLst>
                  </p:cNvPr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5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81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  <p:sp>
                <p:nvSpPr>
                  <p:cNvPr id="42" name="椭圆 90">
                    <a:extLst>
                      <a:ext uri="{FF2B5EF4-FFF2-40B4-BE49-F238E27FC236}">
                        <a16:creationId xmlns:a16="http://schemas.microsoft.com/office/drawing/2014/main" xmlns="" id="{245DCC29-EF7D-4739-9B9A-A8728E693483}"/>
                      </a:ext>
                    </a:extLst>
                  </p:cNvPr>
                  <p:cNvSpPr/>
                  <p:nvPr/>
                </p:nvSpPr>
                <p:spPr>
                  <a:xfrm>
                    <a:off x="392110" y="760413"/>
                    <a:ext cx="3825873" cy="3825873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/>
                      </a:gs>
                      <a:gs pos="5100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89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Elsie" panose="02000000000000000000" charset="0"/>
                    </a:endParaRPr>
                  </a:p>
                </p:txBody>
              </p:sp>
            </p:grp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xmlns="" id="{D0F6E3A6-CC9D-4539-BAF4-945646EB76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643" y="2077685"/>
                  <a:ext cx="2757176" cy="2757176"/>
                </a:xfrm>
                <a:prstGeom prst="ellipse">
                  <a:avLst/>
                </a:prstGeom>
                <a:solidFill>
                  <a:srgbClr val="2038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6" name="Часть круга 84">
                <a:extLst>
                  <a:ext uri="{FF2B5EF4-FFF2-40B4-BE49-F238E27FC236}">
                    <a16:creationId xmlns:a16="http://schemas.microsoft.com/office/drawing/2014/main" xmlns="" id="{A78213BB-5D3F-4FA9-A614-4CB0C2A239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4575" y="3340761"/>
                <a:ext cx="2232000" cy="2232000"/>
              </a:xfrm>
              <a:prstGeom prst="pie">
                <a:avLst>
                  <a:gd name="adj1" fmla="val 21153356"/>
                  <a:gd name="adj2" fmla="val 16200000"/>
                </a:avLst>
              </a:prstGeom>
              <a:solidFill>
                <a:srgbClr val="9EAF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C68F53CF-BE28-41F9-B1EF-CA1E4D8D7A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5726" y="3734399"/>
                <a:ext cx="1444722" cy="14447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889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Заголовок 3">
                <a:extLst>
                  <a:ext uri="{FF2B5EF4-FFF2-40B4-BE49-F238E27FC236}">
                    <a16:creationId xmlns:a16="http://schemas.microsoft.com/office/drawing/2014/main" xmlns="" id="{F4E44520-2421-4D75-895F-45DC6867CC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166" y="3922717"/>
                <a:ext cx="2088859" cy="985164"/>
              </a:xfrm>
              <a:prstGeom prst="rect">
                <a:avLst/>
              </a:prstGeom>
              <a:noFill/>
            </p:spPr>
            <p:txBody>
              <a:bodyPr vert="horz" lIns="91440" tIns="45720" rIns="91440" bIns="0" rtlCol="0" anchor="b">
                <a:noAutofit/>
              </a:bodyPr>
              <a:lstStyle>
                <a:defPPr>
                  <a:defRPr lang="ru-RU"/>
                </a:defPPr>
                <a:lvl1pPr indent="0" algn="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 sz="1400" b="0">
                    <a:solidFill>
                      <a:schemeClr val="bg2">
                        <a:lumMod val="25000"/>
                      </a:schemeClr>
                    </a:solidFill>
                  </a:defRPr>
                </a:lvl1pPr>
              </a:lstStyle>
              <a:p>
                <a:pPr algn="ctr"/>
                <a:r>
                  <a:rPr lang="ru-RU" sz="2400" dirty="0">
                    <a:latin typeface="Arial Black" panose="020B0A04020102020204" pitchFamily="34" charset="0"/>
                  </a:rPr>
                  <a:t>232</a:t>
                </a:r>
              </a:p>
              <a:p>
                <a:pPr algn="ctr"/>
                <a:r>
                  <a:rPr lang="ru-RU" dirty="0">
                    <a:latin typeface="+mj-lt"/>
                  </a:rPr>
                  <a:t>новых </a:t>
                </a:r>
              </a:p>
              <a:p>
                <a:pPr algn="ctr"/>
                <a:r>
                  <a:rPr lang="ru-RU" dirty="0">
                    <a:latin typeface="+mj-lt"/>
                  </a:rPr>
                  <a:t>автобуса</a:t>
                </a:r>
              </a:p>
            </p:txBody>
          </p:sp>
        </p:grpSp>
      </p:grp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EBF185B2-B6E9-4A01-B6FC-DAA7F8D32D09}"/>
              </a:ext>
            </a:extLst>
          </p:cNvPr>
          <p:cNvSpPr txBox="1">
            <a:spLocks/>
          </p:cNvSpPr>
          <p:nvPr/>
        </p:nvSpPr>
        <p:spPr>
          <a:xfrm>
            <a:off x="65968" y="2706754"/>
            <a:ext cx="2428603" cy="1053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ГОРОДСКОЙ ТРАНСПОРТ</a:t>
            </a: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159997"/>
              </p:ext>
            </p:extLst>
          </p:nvPr>
        </p:nvGraphicFramePr>
        <p:xfrm>
          <a:off x="7301569" y="4495268"/>
          <a:ext cx="461828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9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531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Западное</a:t>
                      </a:r>
                      <a:r>
                        <a:rPr lang="ru-RU" sz="1400" b="1" baseline="0" dirty="0"/>
                        <a:t> 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400" b="1" dirty="0"/>
                        <a:t>Восточное направление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Анненки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Силикатный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Калуга-2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Мстихино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Резвань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Куровской</a:t>
                      </a:r>
                      <a:r>
                        <a:rPr lang="ru-RU" sz="1400" b="1" baseline="0" dirty="0"/>
                        <a:t>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err="1"/>
                        <a:t>Турынино</a:t>
                      </a:r>
                      <a:endParaRPr lang="ru-RU" sz="1400" b="1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err="1"/>
                        <a:t>Ждамирово</a:t>
                      </a:r>
                      <a:endParaRPr lang="ru-RU" sz="1400" b="1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/>
                        <a:t>Малинники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err="1"/>
                        <a:t>Ольговка</a:t>
                      </a:r>
                      <a:endParaRPr lang="ru-RU" sz="1400" b="1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err="1"/>
                        <a:t>Грабцево</a:t>
                      </a:r>
                      <a:r>
                        <a:rPr lang="ru-RU" sz="1400" b="1" baseline="0" dirty="0"/>
                        <a:t> </a:t>
                      </a:r>
                      <a:endParaRPr lang="ru-RU" sz="1400" b="1" dirty="0"/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DE4532-5B4E-AF7B-55A9-8FE2E2BED2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774"/>
          <a:stretch/>
        </p:blipFill>
        <p:spPr>
          <a:xfrm>
            <a:off x="11218606" y="5423"/>
            <a:ext cx="966293" cy="684640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/>
          <a:srcRect r="93344" b="88316"/>
          <a:stretch/>
        </p:blipFill>
        <p:spPr bwMode="auto">
          <a:xfrm>
            <a:off x="607257" y="1367510"/>
            <a:ext cx="1146860" cy="1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3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2196</TotalTime>
  <Words>1060</Words>
  <Application>Microsoft Office PowerPoint</Application>
  <DocSecurity>0</DocSecurity>
  <PresentationFormat>Широкоэкранный</PresentationFormat>
  <Paragraphs>343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Elsie</vt:lpstr>
      <vt:lpstr>Noto Sans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Вьюшкова Оксана Петровна</cp:lastModifiedBy>
  <cp:revision>197</cp:revision>
  <cp:lastPrinted>2025-03-28T15:55:41Z</cp:lastPrinted>
  <dcterms:modified xsi:type="dcterms:W3CDTF">2025-03-31T11:55:36Z</dcterms:modified>
  <dc:identifier/>
  <dc:language/>
  <cp:version/>
</cp:coreProperties>
</file>