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7" r:id="rId3"/>
    <p:sldId id="272" r:id="rId4"/>
    <p:sldId id="259" r:id="rId5"/>
    <p:sldId id="260" r:id="rId6"/>
    <p:sldId id="262" r:id="rId7"/>
    <p:sldId id="274" r:id="rId8"/>
    <p:sldId id="288" r:id="rId9"/>
    <p:sldId id="293" r:id="rId10"/>
    <p:sldId id="289" r:id="rId11"/>
    <p:sldId id="294" r:id="rId12"/>
    <p:sldId id="280" r:id="rId13"/>
    <p:sldId id="282" r:id="rId14"/>
    <p:sldId id="296" r:id="rId15"/>
    <p:sldId id="290" r:id="rId16"/>
    <p:sldId id="281" r:id="rId17"/>
    <p:sldId id="297" r:id="rId18"/>
    <p:sldId id="298" r:id="rId1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/>
  </p:normalViewPr>
  <p:slideViewPr>
    <p:cSldViewPr showGuides="1">
      <p:cViewPr>
        <p:scale>
          <a:sx n="66" d="100"/>
          <a:sy n="66" d="100"/>
        </p:scale>
        <p:origin x="-125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Дата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E3E1D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> </a:t>
            </a:r>
            <a:r>
              <a:rPr lang="ru-RU" altLang="ru-RU" sz="3200" dirty="0"/>
              <a:t>Управление образования города Калуги </a:t>
            </a: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>О подготовке к летней оздоровительной кампании 2024 года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altLang="ru-RU" sz="2800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371600"/>
          </a:xfrm>
          <a:ln/>
        </p:spPr>
        <p:txBody>
          <a:bodyPr vert="horz" wrap="square" lIns="91440" tIns="45720" rIns="91440" bIns="45720" anchor="t" anchorCtr="0"/>
          <a:lstStyle/>
          <a:p>
            <a:pPr lvl="1" algn="r" eaLnBrk="1" hangingPunct="1"/>
            <a:r>
              <a:rPr sz="2200" dirty="0"/>
              <a:t>Начальник управления</a:t>
            </a:r>
            <a:br>
              <a:rPr sz="2200" dirty="0"/>
            </a:br>
            <a:r>
              <a:rPr sz="2200" dirty="0"/>
              <a:t>Лыткина О.А.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\\10.1.1.1\общая\Сборник КО 2019-20\фото\4.2.3.2 спорт\Летняя С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8" y="1201738"/>
            <a:ext cx="5940425" cy="445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Объект 3" descr="http://sch44.kaluga.ru/upload/kalugasc44_new/images/big/5e/2e/5e2ef388ae57bbfbe960328076bd2928.jpg"/>
          <p:cNvPicPr>
            <a:picLocks noGr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88963" y="274638"/>
            <a:ext cx="7966075" cy="5973762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2" descr="\\10.1.1.1\общая\Сборник КО 2019-20\фото\4.2.3.2 спорт\шахматы 19 гимн\В гостях у Шахматных королей2.jpg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95338" y="752475"/>
            <a:ext cx="7553325" cy="489585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71513" y="274638"/>
            <a:ext cx="7800975" cy="585152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84238"/>
            <a:ext cx="8229600" cy="4632325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819150"/>
            <a:ext cx="5029200" cy="5581650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79413"/>
            <a:ext cx="8229600" cy="5641975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5613"/>
            <a:ext cx="8229600" cy="5489575"/>
          </a:xfrm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457200"/>
          </a:xfrm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Временная и трудовая занятость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Rectangle 7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8229600" cy="304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Clr>
                <a:srgbClr val="9BBB59"/>
              </a:buClr>
              <a:buSzPct val="95000"/>
              <a:buFont typeface="Wingdings 2" panose="05020102010507070707" pitchFamily="18" charset="2"/>
            </a:pPr>
            <a:endParaRPr lang="ru-RU" altLang="ru-RU" sz="1600" dirty="0"/>
          </a:p>
        </p:txBody>
      </p:sp>
      <p:graphicFrame>
        <p:nvGraphicFramePr>
          <p:cNvPr id="21601" name="Group 9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7482740"/>
              </p:ext>
            </p:extLst>
          </p:nvPr>
        </p:nvGraphicFramePr>
        <p:xfrm>
          <a:off x="533400" y="1524000"/>
          <a:ext cx="6515100" cy="4948259"/>
        </p:xfrm>
        <a:graphic>
          <a:graphicData uri="http://schemas.openxmlformats.org/drawingml/2006/table">
            <a:tbl>
              <a:tblPr/>
              <a:tblGrid>
                <a:gridCol w="533400"/>
                <a:gridCol w="4027488"/>
                <a:gridCol w="1954212"/>
              </a:tblGrid>
              <a:tr h="780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человек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Дети группы риска</a:t>
                      </a: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Состоящие 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внутришкольных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учетах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Трудовая занятость «группы риска»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Трудовая занятость состоящих 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внутришкольном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учете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Трудовые договоры с ГКУ КО «Кадровый центр Калужской области»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 descr="\\10.1.1.1\общая\Сборник КО 2017-18\МАТЕРИАЛЫ В СБОРНИК\фото ООиДО\Воспитание и социализация_Михеева\лагерь ТЖС 7 шк_июнь 2017\SAM_2947.JPG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85825"/>
            <a:ext cx="8229600" cy="4629150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</a:rPr>
              <a:t>Муниципальная программа муниципального образования «Город Калуга»: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ru-RU" altLang="ru-RU" sz="2800" dirty="0"/>
              <a:t>«Организация отдыха, оздоровления, творческого досуга, занятости детей  и подростков муниципального образования «Город Калуга» в каникулярное время»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000" dirty="0"/>
              <a:t>Финансовое обеспечение организации отдыха, оздоровления, творческого досуга, занятости детей и подростков в каникулярное время</a:t>
            </a:r>
          </a:p>
        </p:txBody>
      </p:sp>
      <p:graphicFrame>
        <p:nvGraphicFramePr>
          <p:cNvPr id="8261" name="Group 69"/>
          <p:cNvGraphicFramePr>
            <a:graphicFrameLocks noGrp="1"/>
          </p:cNvGraphicFramePr>
          <p:nvPr>
            <p:ph idx="1"/>
          </p:nvPr>
        </p:nvGraphicFramePr>
        <p:xfrm>
          <a:off x="1295400" y="2286000"/>
          <a:ext cx="6172200" cy="3733799"/>
        </p:xfrm>
        <a:graphic>
          <a:graphicData uri="http://schemas.openxmlformats.org/drawingml/2006/table">
            <a:tbl>
              <a:tblPr/>
              <a:tblGrid>
                <a:gridCol w="2057400"/>
                <a:gridCol w="4114800"/>
              </a:tblGrid>
              <a:tr h="73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Источник финансирования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Объем финансирования, тыс. рублей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Бюджет муниципального образования «Город Калуга»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22 674,2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Региональный бюджет 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6 750,3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</a:rPr>
              <a:t>Основные направления летней оздоровительной кампании: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92563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ru-RU" altLang="ru-RU" sz="2400" dirty="0"/>
              <a:t>Загородные оздоровительные и санаторно-оздоровительные лагеря </a:t>
            </a:r>
          </a:p>
          <a:p>
            <a:pPr eaLnBrk="1" hangingPunct="1"/>
            <a:r>
              <a:rPr lang="ru-RU" altLang="ru-RU" sz="2400" dirty="0"/>
              <a:t>Лагеря с дневным пребыванием детей</a:t>
            </a:r>
          </a:p>
          <a:p>
            <a:pPr eaLnBrk="1" hangingPunct="1"/>
            <a:r>
              <a:rPr lang="ru-RU" altLang="ru-RU" sz="2400" dirty="0"/>
              <a:t>Культурно-досуговая и спортивная деятельность</a:t>
            </a:r>
          </a:p>
          <a:p>
            <a:pPr eaLnBrk="1" hangingPunct="1"/>
            <a:r>
              <a:rPr lang="ru-RU" altLang="ru-RU" sz="2400" dirty="0"/>
              <a:t>Временная занятость</a:t>
            </a:r>
          </a:p>
          <a:p>
            <a:pPr eaLnBrk="1" hangingPunct="1"/>
            <a:endParaRPr lang="ru-RU" alt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800" dirty="0"/>
              <a:t>Распределение путевок</a:t>
            </a:r>
          </a:p>
        </p:txBody>
      </p:sp>
      <p:graphicFrame>
        <p:nvGraphicFramePr>
          <p:cNvPr id="9268" name="Group 52"/>
          <p:cNvGraphicFramePr>
            <a:graphicFrameLocks noGrp="1"/>
          </p:cNvGraphicFramePr>
          <p:nvPr>
            <p:ph type="tbl" idx="1"/>
          </p:nvPr>
        </p:nvGraphicFramePr>
        <p:xfrm>
          <a:off x="1524000" y="2286000"/>
          <a:ext cx="6400800" cy="335280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Школьников в Калуге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43644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44867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Подано заявлений 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2178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3620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Выделено путевок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800" dirty="0"/>
              <a:t>Загородные стационарные детские оздоровительные и санаторно-оздоровительные  лагеря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39624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Центр «Сокол»</a:t>
            </a:r>
          </a:p>
          <a:p>
            <a:pPr eaLnBrk="1" hangingPunct="1"/>
            <a:r>
              <a:rPr lang="ru-RU" altLang="ru-RU" sz="2400" dirty="0"/>
              <a:t>ЗОЛ «Витязь»</a:t>
            </a:r>
          </a:p>
          <a:p>
            <a:pPr eaLnBrk="1" hangingPunct="1"/>
            <a:r>
              <a:rPr lang="ru-RU" altLang="ru-RU" sz="2400" dirty="0"/>
              <a:t>«Белка»</a:t>
            </a:r>
          </a:p>
          <a:p>
            <a:pPr eaLnBrk="1" hangingPunct="1"/>
            <a:r>
              <a:rPr lang="ru-RU" altLang="ru-RU" sz="2400" dirty="0"/>
              <a:t>СОЛ «Смена»</a:t>
            </a:r>
          </a:p>
          <a:p>
            <a:pPr eaLnBrk="1" hangingPunct="1"/>
            <a:r>
              <a:rPr lang="ru-RU" altLang="ru-RU" sz="2400" dirty="0"/>
              <a:t>ДОЛ «Чайка»</a:t>
            </a:r>
          </a:p>
          <a:p>
            <a:pPr eaLnBrk="1" hangingPunct="1"/>
            <a:r>
              <a:rPr lang="ru-RU" altLang="ru-RU" sz="2400" dirty="0"/>
              <a:t>ЗОЛ «Ласточка»</a:t>
            </a:r>
          </a:p>
          <a:p>
            <a:pPr eaLnBrk="1" hangingPunct="1"/>
            <a:r>
              <a:rPr lang="ru-RU" altLang="ru-RU" sz="2400" dirty="0"/>
              <a:t>ЗОЛ «Искра»</a:t>
            </a:r>
          </a:p>
          <a:p>
            <a:pPr eaLnBrk="1" hangingPunct="1"/>
            <a:r>
              <a:rPr lang="ru-RU" altLang="ru-RU" sz="2400" dirty="0"/>
              <a:t>Белобережский детский санаторий (Брянск)</a:t>
            </a:r>
          </a:p>
          <a:p>
            <a:pPr eaLnBrk="1" hangingPunct="1"/>
            <a:r>
              <a:rPr lang="ru-RU" altLang="ru-RU" sz="2400" dirty="0"/>
              <a:t>ЗАО «Санаторий «Зорька» (Краснодарский край)</a:t>
            </a:r>
          </a:p>
          <a:p>
            <a:pPr eaLnBrk="1" hangingPunct="1"/>
            <a:r>
              <a:rPr lang="ru-RU" altLang="ru-RU" sz="2400" dirty="0"/>
              <a:t>Санаторий «Вита» (Анапа)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400" dirty="0"/>
              <a:t>Муниципальные загородные оздоровительные лагеря</a:t>
            </a:r>
          </a:p>
        </p:txBody>
      </p:sp>
      <p:graphicFrame>
        <p:nvGraphicFramePr>
          <p:cNvPr id="9268" name="Group 52"/>
          <p:cNvGraphicFramePr>
            <a:graphicFrameLocks noGrp="1"/>
          </p:cNvGraphicFramePr>
          <p:nvPr>
            <p:ph type="tbl" idx="1"/>
          </p:nvPr>
        </p:nvGraphicFramePr>
        <p:xfrm>
          <a:off x="1295400" y="2133600"/>
          <a:ext cx="6172200" cy="4196967"/>
        </p:xfrm>
        <a:graphic>
          <a:graphicData uri="http://schemas.openxmlformats.org/drawingml/2006/table">
            <a:tbl>
              <a:tblPr/>
              <a:tblGrid>
                <a:gridCol w="2590800"/>
                <a:gridCol w="1752600"/>
                <a:gridCol w="1828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смен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детей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«Белка»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ДСОЛ «Смена»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ДОЛ «Чайка»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640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lang="ru-RU" altLang="ru-RU" sz="2400" dirty="0"/>
              <a:t>Лагеря с дневным пребыванием детей</a:t>
            </a:r>
          </a:p>
        </p:txBody>
      </p:sp>
      <p:graphicFrame>
        <p:nvGraphicFramePr>
          <p:cNvPr id="9268" name="Group 52"/>
          <p:cNvGraphicFramePr>
            <a:graphicFrameLocks noGrp="1"/>
          </p:cNvGraphicFramePr>
          <p:nvPr>
            <p:ph type="tbl" idx="1"/>
          </p:nvPr>
        </p:nvGraphicFramePr>
        <p:xfrm>
          <a:off x="1295400" y="2133600"/>
          <a:ext cx="6172200" cy="2713038"/>
        </p:xfrm>
        <a:graphic>
          <a:graphicData uri="http://schemas.openxmlformats.org/drawingml/2006/table">
            <a:tbl>
              <a:tblPr/>
              <a:tblGrid>
                <a:gridCol w="2590800"/>
                <a:gridCol w="1752600"/>
                <a:gridCol w="1828800"/>
              </a:tblGrid>
              <a:tr h="457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Лагеря с дневным пребыванием детей подведомственных учреждений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Количество детей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4572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2" descr="\\10.1.1.1\общая\Сборник КО 2017-18\МАТЕРИАЛЫ В СБОРНИК\фото МБОУ\Спортивные классы\IMG_5471 (1).JPG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486400"/>
          </a:xfrm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261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Управление образования города Калуги   О подготовке к летней оздоровительной кампании 2024 года  </vt:lpstr>
      <vt:lpstr>Муниципальная программа муниципального образования «Город Калуга»:</vt:lpstr>
      <vt:lpstr>Финансовое обеспечение организации отдыха, оздоровления, творческого досуга, занятости детей и подростков в каникулярное время</vt:lpstr>
      <vt:lpstr>Основные направления летней оздоровительной кампании:</vt:lpstr>
      <vt:lpstr>Распределение путевок</vt:lpstr>
      <vt:lpstr>Загородные стационарные детские оздоровительные и санаторно-оздоровительные  лагеря</vt:lpstr>
      <vt:lpstr>Муниципальные загородные оздоровительные лагеря</vt:lpstr>
      <vt:lpstr>Лагеря с дневным пребыванием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Временная и трудовая занятость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 Windows</cp:lastModifiedBy>
  <cp:revision>128</cp:revision>
  <dcterms:created xsi:type="dcterms:W3CDTF">2024-05-23T18:38:33Z</dcterms:created>
  <dcterms:modified xsi:type="dcterms:W3CDTF">2024-05-27T06:29:24Z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BECEB22DD65249CCB4C9777E50EE93BA_12</vt:lpwstr>
  </property>
  <property fmtid="{D5CDD505-2E9C-101B-9397-08002B2CF9AE}" pid="4" name="KSOProductBuildVer">
    <vt:lpwstr>1049-12.2.0.16731</vt:lpwstr>
  </property>
</Properties>
</file>