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spPr>
              <a:solidFill>
                <a:srgbClr val="8064a2"/>
              </a:solidFill>
              <a:ln>
                <a:noFill/>
              </a:ln>
            </c:spPr>
          </c:dPt>
          <c:dPt>
            <c:idx val="4"/>
            <c:spPr>
              <a:solidFill>
                <a:srgbClr val="4bacc6"/>
              </a:solidFill>
              <a:ln>
                <a:noFill/>
              </a:ln>
            </c:spPr>
          </c:dPt>
          <c:dLbls>
            <c:numFmt formatCode="General" sourceLinked="0"/>
            <c:dLbl>
              <c:idx val="0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Помещены под надзор  в социальные и медицинские учреждения</c:v>
                </c:pt>
                <c:pt idx="1">
                  <c:v>Усыновленные, стоящие на учете</c:v>
                </c:pt>
                <c:pt idx="2">
                  <c:v>Воспитываются в приемных семьях</c:v>
                </c:pt>
                <c:pt idx="3">
                  <c:v>Находятся  под опекой (попечительством)</c:v>
                </c:pt>
                <c:pt idx="4">
                  <c:v>Находятся под предварительной опекой (попечительством)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45</c:v>
                </c:pt>
                <c:pt idx="1">
                  <c:v>25</c:v>
                </c:pt>
                <c:pt idx="2">
                  <c:v>126</c:v>
                </c:pt>
                <c:pt idx="3">
                  <c:v>280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explosion val="0"/>
          <c:dPt>
            <c:idx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spPr>
              <a:solidFill>
                <a:srgbClr val="8064a2"/>
              </a:solidFill>
              <a:ln>
                <a:noFill/>
              </a:ln>
            </c:spPr>
          </c:dPt>
          <c:dPt>
            <c:idx val="4"/>
            <c:spPr>
              <a:solidFill>
                <a:srgbClr val="4bacc6"/>
              </a:solidFill>
              <a:ln>
                <a:noFill/>
              </a:ln>
            </c:spPr>
          </c:dPt>
          <c:dLbls>
            <c:numFmt formatCode="General" sourceLinked="0"/>
            <c:dLbl>
              <c:idx val="0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txPr>
                <a:bodyPr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</c:dLbl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Помещены под надзор  в социальные и медицинские учреждения</c:v>
                </c:pt>
                <c:pt idx="1">
                  <c:v>Усыновленные, стоящие на учете</c:v>
                </c:pt>
                <c:pt idx="2">
                  <c:v>Воспитываются в приемных семьях</c:v>
                </c:pt>
                <c:pt idx="3">
                  <c:v>Находятся  под опекой (попечительством)</c:v>
                </c:pt>
                <c:pt idx="4">
                  <c:v>Находятся под предварительной опекой (попечительством)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42</c:v>
                </c:pt>
                <c:pt idx="1">
                  <c:v>24</c:v>
                </c:pt>
                <c:pt idx="2">
                  <c:v>135</c:v>
                </c:pt>
                <c:pt idx="3">
                  <c:v>266</c:v>
                </c:pt>
                <c:pt idx="4">
                  <c:v>33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Численность детей, один (единственный) или оба родителя которых лишены родительских прав</c:v>
                </c:pt>
                <c:pt idx="1">
                  <c:v>Численность детей, один (единственный) или оба родителя которых ограничены в родительских правах</c:v>
                </c:pt>
                <c:pt idx="2">
                  <c:v>Численность детей, отобранных у родителей (единственного родителя) при непосредственной угрозе жизни или здоровью детей</c:v>
                </c:pt>
                <c:pt idx="3">
                  <c:v>Численность детей, родители (единственный родитель) которых находятся под стражей / в местах лишения свободы</c:v>
                </c:pt>
                <c:pt idx="4">
                  <c:v>Численность детей, оставленных родителями (единственным родителем) в организациях по окончании срока пребывания</c:v>
                </c:pt>
                <c:pt idx="5">
                  <c:v>Численность детей, оставленных матерями (родителями) при рождении</c:v>
                </c:pt>
                <c:pt idx="6">
                  <c:v>Численность детей-сирот</c:v>
                </c:pt>
                <c:pt idx="7">
                  <c:v>Иное (разные причины по матери и отцу)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3</c:v>
                </c:pt>
                <c:pt idx="1">
                  <c:v>8</c:v>
                </c:pt>
                <c:pt idx="2">
                  <c:v>0</c:v>
                </c:pt>
                <c:pt idx="3">
                  <c:v>4</c:v>
                </c:pt>
                <c:pt idx="4">
                  <c:v>7</c:v>
                </c:pt>
                <c:pt idx="5">
                  <c:v>5</c:v>
                </c:pt>
                <c:pt idx="6">
                  <c:v>17</c:v>
                </c:pt>
                <c:pt idx="7">
                  <c:v>18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Численность детей, один (единственный) или оба родителя которых лишены родительских прав</c:v>
                </c:pt>
                <c:pt idx="1">
                  <c:v>Численность детей, один (единственный) или оба родителя которых ограничены в родительских правах</c:v>
                </c:pt>
                <c:pt idx="2">
                  <c:v>Численность детей, отобранных у родителей (единственного родителя) при непосредственной угрозе жизни или здоровью детей</c:v>
                </c:pt>
                <c:pt idx="3">
                  <c:v>Численность детей, родители (единственный родитель) которых находятся под стражей / в местах лишения свободы</c:v>
                </c:pt>
                <c:pt idx="4">
                  <c:v>Численность детей, оставленных родителями (единственным родителем) в организациях по окончании срока пребывания</c:v>
                </c:pt>
                <c:pt idx="5">
                  <c:v>Численность детей, оставленных матерями (родителями) при рождении</c:v>
                </c:pt>
                <c:pt idx="6">
                  <c:v>Численность детей-сирот</c:v>
                </c:pt>
                <c:pt idx="7">
                  <c:v>Иное (разные причины по матери и отцу)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14</c:v>
                </c:pt>
                <c:pt idx="1">
                  <c:v>11</c:v>
                </c:pt>
                <c:pt idx="2">
                  <c:v>0</c:v>
                </c:pt>
                <c:pt idx="3">
                  <c:v>13</c:v>
                </c:pt>
                <c:pt idx="4">
                  <c:v>7</c:v>
                </c:pt>
                <c:pt idx="5">
                  <c:v>10</c:v>
                </c:pt>
                <c:pt idx="6">
                  <c:v>27</c:v>
                </c:pt>
                <c:pt idx="7">
                  <c:v>16</c:v>
                </c:pt>
              </c:numCache>
            </c:numRef>
          </c:val>
        </c:ser>
        <c:gapWidth val="182"/>
        <c:overlap val="0"/>
        <c:axId val="94116943"/>
        <c:axId val="57210766"/>
      </c:barChart>
      <c:catAx>
        <c:axId val="94116943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57210766"/>
        <c:crosses val="autoZero"/>
        <c:auto val="1"/>
        <c:lblAlgn val="ctr"/>
        <c:lblOffset val="100"/>
      </c:catAx>
      <c:valAx>
        <c:axId val="5721076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94116943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508306383732778"/>
          <c:y val="0.0281119159965442"/>
          <c:w val="0.474239135250078"/>
          <c:h val="0.885957333687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Под опеку (попечительство)</c:v>
                </c:pt>
                <c:pt idx="1">
                  <c:v>Под предварительную опеку (попечительство)</c:v>
                </c:pt>
                <c:pt idx="2">
                  <c:v>На усыновление (удочерение)</c:v>
                </c:pt>
                <c:pt idx="3">
                  <c:v>Под надзор в организации для детей-сирот и детей, оставшихся без попечения родителей</c:v>
                </c:pt>
                <c:pt idx="4">
                  <c:v>Возвращены родителям</c:v>
                </c:pt>
                <c:pt idx="5">
                  <c:v>Умерло</c:v>
                </c:pt>
                <c:pt idx="6">
                  <c:v>Остались неустроенными на конец года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43</c:v>
                </c:pt>
                <c:pt idx="1">
                  <c:v>6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Под опеку (попечительство)</c:v>
                </c:pt>
                <c:pt idx="1">
                  <c:v>Под предварительную опеку (попечительство)</c:v>
                </c:pt>
                <c:pt idx="2">
                  <c:v>На усыновление (удочерение)</c:v>
                </c:pt>
                <c:pt idx="3">
                  <c:v>Под надзор в организации для детей-сирот и детей, оставшихся без попечения родителей</c:v>
                </c:pt>
                <c:pt idx="4">
                  <c:v>Возвращены родителям</c:v>
                </c:pt>
                <c:pt idx="5">
                  <c:v>Умерло</c:v>
                </c:pt>
                <c:pt idx="6">
                  <c:v>Остались неустроенными на конец года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53</c:v>
                </c:pt>
                <c:pt idx="1">
                  <c:v>26</c:v>
                </c:pt>
                <c:pt idx="2">
                  <c:v>11</c:v>
                </c:pt>
                <c:pt idx="3">
                  <c:v>7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gapWidth val="182"/>
        <c:overlap val="0"/>
        <c:axId val="64518349"/>
        <c:axId val="87146515"/>
      </c:barChart>
      <c:catAx>
        <c:axId val="64518349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87146515"/>
        <c:crosses val="autoZero"/>
        <c:auto val="1"/>
        <c:lblAlgn val="ctr"/>
        <c:lblOffset val="100"/>
      </c:catAx>
      <c:valAx>
        <c:axId val="87146515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64518349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Родители лишены родительских прав</c:v>
                </c:pt>
                <c:pt idx="1">
                  <c:v>Родители ограничены в родительских правах</c:v>
                </c:pt>
                <c:pt idx="2">
                  <c:v>Родители восстановились в родительских правах</c:v>
                </c:pt>
                <c:pt idx="3">
                  <c:v>Родители, снявшие ограничение в родительских правах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Родители лишены родительских прав</c:v>
                </c:pt>
                <c:pt idx="1">
                  <c:v>Родители ограничены в родительских правах</c:v>
                </c:pt>
                <c:pt idx="2">
                  <c:v>Родители восстановились в родительских правах</c:v>
                </c:pt>
                <c:pt idx="3">
                  <c:v>Родители, снявшие ограничение в родительских правах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50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gapWidth val="182"/>
        <c:overlap val="0"/>
        <c:axId val="12076389"/>
        <c:axId val="1994241"/>
      </c:barChart>
      <c:catAx>
        <c:axId val="12076389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1994241"/>
        <c:crosses val="autoZero"/>
        <c:auto val="1"/>
        <c:lblAlgn val="ctr"/>
        <c:lblOffset val="100"/>
      </c:catAx>
      <c:valAx>
        <c:axId val="1994241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12076389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Подготовленные и представленные в суд заключения </c:v>
                </c:pt>
                <c:pt idx="1">
                  <c:v>По вопросам защиты прав и законных интересов несовершеннолетних, в том числе определения места жительства детей</c:v>
                </c:pt>
                <c:pt idx="2">
                  <c:v>Об участии отдельно проживающих родителей в воспитании детей</c:v>
                </c:pt>
                <c:pt idx="3">
                  <c:v>Об общении с детьми бабушек, дедушек и других родственников</c:v>
                </c:pt>
                <c:pt idx="4">
                  <c:v>О целесообразности лишения, ограничения в родительских правах, восстановления в родительских правах, снятия ограничения в родительских правах</c:v>
                </c:pt>
                <c:pt idx="5">
                  <c:v>О признании факта отсутствия родительского попечения</c:v>
                </c:pt>
                <c:pt idx="6">
                  <c:v>Об усыновлении (удочерении) ребенка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271</c:v>
                </c:pt>
                <c:pt idx="1">
                  <c:v>79</c:v>
                </c:pt>
                <c:pt idx="2">
                  <c:v>75</c:v>
                </c:pt>
                <c:pt idx="3">
                  <c:v>6</c:v>
                </c:pt>
                <c:pt idx="4">
                  <c:v>82</c:v>
                </c:pt>
                <c:pt idx="5">
                  <c:v>2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Подготовленные и представленные в суд заключения </c:v>
                </c:pt>
                <c:pt idx="1">
                  <c:v>По вопросам защиты прав и законных интересов несовершеннолетних, в том числе определения места жительства детей</c:v>
                </c:pt>
                <c:pt idx="2">
                  <c:v>Об участии отдельно проживающих родителей в воспитании детей</c:v>
                </c:pt>
                <c:pt idx="3">
                  <c:v>Об общении с детьми бабушек, дедушек и других родственников</c:v>
                </c:pt>
                <c:pt idx="4">
                  <c:v>О целесообразности лишения, ограничения в родительских правах, восстановления в родительских правах, снятия ограничения в родительских правах</c:v>
                </c:pt>
                <c:pt idx="5">
                  <c:v>О признании факта отсутствия родительского попечения</c:v>
                </c:pt>
                <c:pt idx="6">
                  <c:v>Об усыновлении (удочерении) ребенка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252</c:v>
                </c:pt>
                <c:pt idx="1">
                  <c:v>71</c:v>
                </c:pt>
                <c:pt idx="2">
                  <c:v>62</c:v>
                </c:pt>
                <c:pt idx="3">
                  <c:v>6</c:v>
                </c:pt>
                <c:pt idx="4">
                  <c:v>80</c:v>
                </c:pt>
                <c:pt idx="5">
                  <c:v>2</c:v>
                </c:pt>
                <c:pt idx="6">
                  <c:v>31</c:v>
                </c:pt>
              </c:numCache>
            </c:numRef>
          </c:val>
        </c:ser>
        <c:gapWidth val="182"/>
        <c:overlap val="0"/>
        <c:axId val="60593331"/>
        <c:axId val="72437105"/>
      </c:barChart>
      <c:catAx>
        <c:axId val="60593331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72437105"/>
        <c:crosses val="autoZero"/>
        <c:auto val="1"/>
        <c:lblAlgn val="ctr"/>
        <c:lblOffset val="100"/>
      </c:catAx>
      <c:valAx>
        <c:axId val="72437105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60593331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505495901899739"/>
          <c:y val="0.130090330223604"/>
          <c:w val="0.471313298176504"/>
          <c:h val="0.859469865245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Признаны недееспособными по решению суда </c:v>
                </c:pt>
                <c:pt idx="1">
                  <c:v>Признаны ограничено дееспособными </c:v>
                </c:pt>
                <c:pt idx="2">
                  <c:v>Признан дееспособным по решению суда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Признаны недееспособными по решению суда </c:v>
                </c:pt>
                <c:pt idx="1">
                  <c:v>Признаны ограничено дееспособными </c:v>
                </c:pt>
                <c:pt idx="2">
                  <c:v>Признан дееспособным по решению суда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97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gapWidth val="182"/>
        <c:overlap val="0"/>
        <c:axId val="27457594"/>
        <c:axId val="9310537"/>
      </c:barChart>
      <c:catAx>
        <c:axId val="2745759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9310537"/>
        <c:crosses val="autoZero"/>
        <c:auto val="1"/>
        <c:lblAlgn val="ctr"/>
        <c:lblOffset val="100"/>
      </c:catAx>
      <c:valAx>
        <c:axId val="9310537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27457594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440"/>
            <a:ext cx="12189960" cy="6854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18800" y="1484280"/>
            <a:ext cx="615240" cy="650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1440"/>
            <a:ext cx="12189960" cy="6854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118800" y="1484280"/>
            <a:ext cx="615240" cy="650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1440"/>
            <a:ext cx="12189960" cy="6854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118800" y="1484280"/>
            <a:ext cx="615240" cy="650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1440"/>
            <a:ext cx="12190320" cy="6854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118800" y="1484280"/>
            <a:ext cx="615600" cy="6505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chart" Target="../charts/chart6.xml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chart" Target="../charts/chart5.xml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0" y="1800"/>
            <a:ext cx="12189960" cy="685584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6" descr=""/>
          <p:cNvPicPr/>
          <p:nvPr/>
        </p:nvPicPr>
        <p:blipFill>
          <a:blip r:embed="rId2"/>
          <a:srcRect l="26488" t="11469" r="26827" b="9075"/>
          <a:stretch/>
        </p:blipFill>
        <p:spPr>
          <a:xfrm>
            <a:off x="204840" y="219600"/>
            <a:ext cx="1336320" cy="166032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1543320" y="2349000"/>
            <a:ext cx="7184520" cy="19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4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Отдел по охране </a:t>
            </a:r>
            <a:br/>
            <a:r>
              <a:rPr b="1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прав несовершеннолетних, недееспособных </a:t>
            </a:r>
            <a:br/>
            <a:r>
              <a:rPr b="1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и патронажу города Калуги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371600" y="5278680"/>
            <a:ext cx="6403320" cy="48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Итоговый отчет за 2025 год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543320" y="404640"/>
            <a:ext cx="103831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Администрация городского округа город Калуга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0" y="-720"/>
            <a:ext cx="12191760" cy="685656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685800" y="1600200"/>
            <a:ext cx="201564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разрешений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на вступление в брак лицам, достигшим возраста шестнадцати лет, но не достигшим брачного возраста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667440" y="415440"/>
            <a:ext cx="69444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8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439800" y="1600200"/>
            <a:ext cx="217728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постановлений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о разрешении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на изменение имени, (фамилии) ребенку,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не достигшему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возраста 14 лет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3418200" y="415440"/>
            <a:ext cx="120960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808080"/>
                </a:solidFill>
                <a:latin typeface="Calibri"/>
                <a:ea typeface="DejaVu Sans"/>
              </a:rPr>
              <a:t>36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6324480" y="1592280"/>
            <a:ext cx="201564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согласий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в органы ЗАГС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о записи фамилии, имени ребенку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при государственной регистрации рождения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6308280" y="407520"/>
            <a:ext cx="120960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28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685800" y="4364640"/>
            <a:ext cx="201564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раза специалисты отдела были привлечены к участию в судебных процессах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в судах общей юрисдикции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673920" y="3179520"/>
            <a:ext cx="223956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808080"/>
                </a:solidFill>
                <a:latin typeface="Calibri"/>
                <a:ea typeface="DejaVu Sans"/>
              </a:rPr>
              <a:t>1118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3439800" y="4364640"/>
            <a:ext cx="2177280" cy="151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обследования условий жизни семей и детей по судебным запросам, оказываемым услугам, поручениям комиссии, в рамках проводимой профилактической работы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3420360" y="3179520"/>
            <a:ext cx="172476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784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6324480" y="4356720"/>
            <a:ext cx="2015640" cy="9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разрешений выдано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на совершение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сделок с имуществом несовершеннолетних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и подопечных граждан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6310440" y="3171960"/>
            <a:ext cx="172476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808080"/>
                </a:solidFill>
                <a:latin typeface="Calibri"/>
                <a:ea typeface="DejaVu Sans"/>
              </a:rPr>
              <a:t>585</a:t>
            </a:r>
            <a:endParaRPr b="0" lang="ru-RU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-9000" y="1800"/>
            <a:ext cx="12189960" cy="6855840"/>
          </a:xfrm>
          <a:prstGeom prst="rect">
            <a:avLst/>
          </a:prstGeom>
          <a:ln>
            <a:noFill/>
          </a:ln>
        </p:spPr>
      </p:pic>
      <p:graphicFrame>
        <p:nvGraphicFramePr>
          <p:cNvPr id="215" name="Диаграмма 3"/>
          <p:cNvGraphicFramePr/>
          <p:nvPr/>
        </p:nvGraphicFramePr>
        <p:xfrm>
          <a:off x="224280" y="1431720"/>
          <a:ext cx="5665680" cy="486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6" name="CustomShape 1"/>
          <p:cNvSpPr/>
          <p:nvPr/>
        </p:nvSpPr>
        <p:spPr>
          <a:xfrm>
            <a:off x="6260760" y="5136120"/>
            <a:ext cx="2015640" cy="13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заявления подготовлены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и направлены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в Калужский районный суд Калужской области о признании граждан недееспособными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6260760" y="4581000"/>
            <a:ext cx="913320" cy="7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22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1238040" y="500040"/>
            <a:ext cx="714168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Опека над совершеннолетними  недееспособными гражданами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7269480" y="1243800"/>
            <a:ext cx="2374200" cy="267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110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человек помещены в учреждения социального обслуживания и здравоохранения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5069880" y="742680"/>
            <a:ext cx="2374200" cy="213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462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человека находятся под опекой физических лиц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-9000" y="0"/>
            <a:ext cx="12189960" cy="685584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4825440" y="1865160"/>
            <a:ext cx="2015640" cy="9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постановлений Городской Управы города Калуги о назначении постоянной опеки (попечительства)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809240" y="680040"/>
            <a:ext cx="120960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61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304920" y="1324800"/>
            <a:ext cx="4036320" cy="11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Установление опеки и попечительства в отношении совершеннолетних недееспособных граждан и граждан, ограниченных в дееспособности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7038000" y="1865160"/>
            <a:ext cx="2015640" cy="7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постановлений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о назначении предварительной опеки (попечительства)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7016040" y="680040"/>
            <a:ext cx="120960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18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304920" y="4056120"/>
            <a:ext cx="4496760" cy="14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Устройство граждан в организации социального обслуживания, предоставляющие социальные услуги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 стационарной форме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социального обслуживания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8" name="CustomShape 7"/>
          <p:cNvSpPr/>
          <p:nvPr/>
        </p:nvSpPr>
        <p:spPr>
          <a:xfrm>
            <a:off x="4827600" y="4752360"/>
            <a:ext cx="2714040" cy="9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гражданам,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как недееспособным,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так и одиноким, нуждающимся    в уходе дееспособным гражданам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9" name="CustomShape 8"/>
          <p:cNvSpPr/>
          <p:nvPr/>
        </p:nvSpPr>
        <p:spPr>
          <a:xfrm>
            <a:off x="4805640" y="3567600"/>
            <a:ext cx="120960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83</a:t>
            </a:r>
            <a:endParaRPr b="0" lang="ru-RU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-9000" y="1800"/>
            <a:ext cx="12200760" cy="685584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228600" y="228600"/>
            <a:ext cx="898956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Отдел осуществляет предоставление двух массовых социально значимых услуг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 электронном виде: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Установление опеки, попечительства (в том числе предварительные опека                           и попечительство), патроната, освобождение опекуна (попечителя) от исполнения им своих обязанностей.</a:t>
            </a:r>
            <a:endParaRPr b="0" lang="ru-RU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Назначение ежемесячной выплаты на содержание ребенка в семье опекуна (попечителя) и приемной семье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Сотрудники отдела информируют граждан о возможности получения данных услуг                в электронном виде на очном приеме по вопросам оформления опеки (попечительства),                    по телефону, через информационные стенды, ежемесячно размещают информацию                              в Телеграмм-канале, в социальной сети «ВКонтакте»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860040" y="5416200"/>
            <a:ext cx="2741040" cy="9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Доля обращений по услуге «Назначение ежемесячной выплаты на содержание ребенка в семье опекуна (попечителя)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и приемной семье»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847440" y="4231440"/>
            <a:ext cx="213336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100</a:t>
            </a: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%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4155480" y="5416200"/>
            <a:ext cx="353844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Доля обращений по услуге «Установление опеки, попечительства (в том числе предварительные опека и попечительство), патроната, освобождение опекуна (попечителя) от исполнения им своих обязанностей»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4128120" y="4231440"/>
            <a:ext cx="338148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808080"/>
                </a:solidFill>
                <a:latin typeface="Calibri"/>
                <a:ea typeface="DejaVu Sans"/>
              </a:rPr>
              <a:t>64,8</a:t>
            </a:r>
            <a:r>
              <a:rPr b="1" lang="ru-RU" sz="4400" spc="-1" strike="noStrike">
                <a:solidFill>
                  <a:srgbClr val="808080"/>
                </a:solidFill>
                <a:latin typeface="Calibri"/>
                <a:ea typeface="DejaVu Sans"/>
              </a:rPr>
              <a:t>%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24840" y="0"/>
            <a:ext cx="12166920" cy="685584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839520" y="-138240"/>
            <a:ext cx="12189960" cy="164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Ключевые задачи на 2026год</a:t>
            </a:r>
            <a:br/>
            <a:endParaRPr b="0" lang="ru-RU" sz="54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537200" y="1169640"/>
            <a:ext cx="7171200" cy="55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Обеспечение стабильного семейного устройства детей-сирот и детей, оставшихся без попечения родителей.</a:t>
            </a:r>
            <a:br/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2. Реализация комплекса мер, направленных на раннее выявление социальных рисков и повышение качества жизни граждан старшего поколения.</a:t>
            </a:r>
            <a:br/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 Повышение доступности и качества услуг за счет их перевода в цифровую среду.</a:t>
            </a:r>
            <a:br/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4. Проведение разъяснительной работы и консультирование по вопросам , находящимся в компетенции органов опеки. </a:t>
            </a:r>
            <a:br/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1775520" y="5512680"/>
            <a:ext cx="662796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Спасибо за внимание!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Благодарим за сотрудничество!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41" name="Рисунок 2" descr=""/>
          <p:cNvPicPr/>
          <p:nvPr/>
        </p:nvPicPr>
        <p:blipFill>
          <a:blip r:embed="rId2"/>
          <a:stretch/>
        </p:blipFill>
        <p:spPr>
          <a:xfrm>
            <a:off x="767520" y="980640"/>
            <a:ext cx="4173840" cy="3027960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5684040" y="1124640"/>
            <a:ext cx="3742560" cy="30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Охрана прав ребенка жить и воспитываться в семье, и сохранение семьи для ребенка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67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0" y="0"/>
            <a:ext cx="12191040" cy="692784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399240" y="547920"/>
            <a:ext cx="1028880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Приоритеты в работе отдела по охране прав несовершеннолетних, недееспособных и патронажу города Калуги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93920" y="2435400"/>
            <a:ext cx="8081640" cy="36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Защита права ребёнка жить и воспитываться в семье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Это основополагающий принцип, закреплённый в Семейном кодексе РФ (ст. 54) и международных документах, включая Конвенцию о правах ребёнка. 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Профилактика социального сиротства.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Защита прав и законных интересов подопечных несовершеннолетних и совершеннолетних граждан 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" descr=""/>
          <p:cNvPicPr/>
          <p:nvPr/>
        </p:nvPicPr>
        <p:blipFill>
          <a:blip r:embed="rId1"/>
          <a:srcRect l="0" t="0" r="0" b="3564"/>
          <a:stretch/>
        </p:blipFill>
        <p:spPr>
          <a:xfrm rot="5400">
            <a:off x="-2880" y="-7560"/>
            <a:ext cx="12189960" cy="685584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380880" y="838080"/>
            <a:ext cx="8303760" cy="26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Основные функции отдела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выявление и устройство детей-сирот, несовершеннолетних, оставшихся               без попечения родителей, и совершеннолетних недееспособных граждан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контроль за исполнением своих обязанностей учреждениями и физическими лицами, являющимися опекунами и попечителями в отношении несовершеннолетних, оставшихся без родительского попечения,  и совершеннолетних недееспособных граждан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809720" y="3857760"/>
            <a:ext cx="3069720" cy="15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Общая численность детей-сирот и детей,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оставшихся без попечения родителей,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состоящих на учете в ГО «Город Калуга»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380880" y="3786120"/>
            <a:ext cx="1355040" cy="1355040"/>
          </a:xfrm>
          <a:prstGeom prst="ellipse">
            <a:avLst/>
          </a:prstGeom>
          <a:noFill/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4"/>
          <p:cNvSpPr/>
          <p:nvPr/>
        </p:nvSpPr>
        <p:spPr>
          <a:xfrm>
            <a:off x="5238720" y="3857760"/>
            <a:ext cx="1355040" cy="1212120"/>
          </a:xfrm>
          <a:prstGeom prst="rect">
            <a:avLst/>
          </a:prstGeom>
          <a:noFill/>
          <a:ln w="25560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594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6667560" y="3929040"/>
            <a:ext cx="2069640" cy="81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Численность недееспособных граждан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6167520" y="4857840"/>
            <a:ext cx="983520" cy="997920"/>
          </a:xfrm>
          <a:prstGeom prst="rect">
            <a:avLst/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7167600" y="4857840"/>
            <a:ext cx="2569680" cy="81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Численность граждан,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ограниченных судом в дееспособности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8" name="CustomShape 8"/>
          <p:cNvSpPr/>
          <p:nvPr/>
        </p:nvSpPr>
        <p:spPr>
          <a:xfrm>
            <a:off x="809640" y="4286160"/>
            <a:ext cx="5695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489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237960" y="285840"/>
            <a:ext cx="8713440" cy="61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Ключевые задачи 2025года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:</a:t>
            </a: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Профилактика социального сиротства. Выявление семей в кризисных ситуациях на ранних стадиях , с целью снижения риска распада семьи.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Организация системы работы по развитию семейных форм устройства детей - сирот и детей, оставшихся без попечения родителей.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Осуществление контроля за соблюдением прав и законных интересов детей, помещенных под надзор в организации для детей-сирот и детей. Надзор за деятельностью опекунов и попечителей 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 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Профилактика жестокого обращения, скрытого насилия над  детьми.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Выявление лиц пожилого возраста, нуждающихся в попечительстве в форме патронажа.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Работа по защите интересов несовершеннолетних , и недееспособных граждан, являющихся членами семей  участников СВО 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Защита имущественных прав несовершеннолетних и недееспособных граждан при совершении сделок с недвижимым имуществом, а также сделок по отчуждению недвижимого имущества.</a:t>
            </a: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ts val="1199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ts val="1199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4400">
              <a:lnSpc>
                <a:spcPts val="1199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ln>
            <a:noFill/>
          </a:ln>
        </p:spPr>
      </p:pic>
      <p:graphicFrame>
        <p:nvGraphicFramePr>
          <p:cNvPr id="182" name="Диаграмма 5"/>
          <p:cNvGraphicFramePr/>
          <p:nvPr/>
        </p:nvGraphicFramePr>
        <p:xfrm>
          <a:off x="457200" y="1143000"/>
          <a:ext cx="8379720" cy="548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3" name="CustomShape 1"/>
          <p:cNvSpPr/>
          <p:nvPr/>
        </p:nvSpPr>
        <p:spPr>
          <a:xfrm>
            <a:off x="408600" y="387000"/>
            <a:ext cx="83037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Устройство детей-сирот и детей, оставшихся без попечения родителей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380880" y="294840"/>
            <a:ext cx="83037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Причины выявления детей-сирот и детей, оставшихся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без попечения родителей в течение отчетного года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86" name="Диаграмма 5"/>
          <p:cNvGraphicFramePr/>
          <p:nvPr/>
        </p:nvGraphicFramePr>
        <p:xfrm>
          <a:off x="228600" y="1143000"/>
          <a:ext cx="8989560" cy="556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1800" y="0"/>
            <a:ext cx="12189960" cy="685584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380880" y="294840"/>
            <a:ext cx="83037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Форма устройства детей-сирот и детей, оставшихся без попечения родителей, выявленных в течение отчетного года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89" name="Диаграмма 6"/>
          <p:cNvGraphicFramePr/>
          <p:nvPr/>
        </p:nvGraphicFramePr>
        <p:xfrm>
          <a:off x="469800" y="1136880"/>
          <a:ext cx="8125920" cy="541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0" name="CustomShape 2"/>
          <p:cNvSpPr/>
          <p:nvPr/>
        </p:nvSpPr>
        <p:spPr>
          <a:xfrm>
            <a:off x="6667560" y="2214720"/>
            <a:ext cx="2355120" cy="13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Выявлено несовершеннолетних,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относящихся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к категории детей-сирот и детей, оставшихся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без попечения родителей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выявлены и учтены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7166880" y="1136880"/>
            <a:ext cx="120960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62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3095640" y="1071720"/>
            <a:ext cx="32839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Устройство выявленных детей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1800" y="1800"/>
            <a:ext cx="12189960" cy="68558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3200400" y="304920"/>
            <a:ext cx="5865120" cy="263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2001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В целях защиты прав и законных интересов несовершеннолетних в Калужский районный суд Калужской области  были направлены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01"/>
              </a:lnSpc>
            </a:pPr>
            <a:endParaRPr b="0" lang="ru-RU" sz="1800" spc="-1" strike="noStrike">
              <a:latin typeface="Arial"/>
            </a:endParaRPr>
          </a:p>
          <a:p>
            <a:pPr marL="216000" indent="-28440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9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 исковых заявления о лишении родительских прав</a:t>
            </a:r>
            <a:endParaRPr b="0" lang="ru-RU" sz="1800" spc="-1" strike="noStrike">
              <a:latin typeface="Arial"/>
            </a:endParaRPr>
          </a:p>
          <a:p>
            <a:pPr marL="263520" indent="-26208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7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 исковых заявления об ограничении                                   в родительских правах </a:t>
            </a:r>
            <a:endParaRPr b="0" lang="ru-RU" sz="1800" spc="-1" strike="noStrike">
              <a:latin typeface="Arial"/>
            </a:endParaRPr>
          </a:p>
          <a:p>
            <a:pPr marL="263520" indent="-26208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2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 заявления об установлении юридически значимых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01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фактов (об установлении факта отсутствия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01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родительского попечения над несовершеннолетними)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66680" y="1500120"/>
            <a:ext cx="242172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Семей,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признанных в соответствии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с постановлениями комиссии находящимися в социально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ts val="14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опасном положении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815400" y="357120"/>
            <a:ext cx="120960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8000" spc="-1" strike="noStrike">
                <a:solidFill>
                  <a:srgbClr val="0070c0"/>
                </a:solidFill>
                <a:latin typeface="Calibri"/>
                <a:ea typeface="DejaVu Sans"/>
              </a:rPr>
              <a:t>58</a:t>
            </a:r>
            <a:endParaRPr b="0" lang="ru-RU" sz="8000" spc="-1" strike="noStrike">
              <a:latin typeface="Arial"/>
            </a:endParaRPr>
          </a:p>
        </p:txBody>
      </p:sp>
      <p:graphicFrame>
        <p:nvGraphicFramePr>
          <p:cNvPr id="197" name="Диаграмма 10"/>
          <p:cNvGraphicFramePr/>
          <p:nvPr/>
        </p:nvGraphicFramePr>
        <p:xfrm>
          <a:off x="595440" y="3429000"/>
          <a:ext cx="7770240" cy="305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4" descr=""/>
          <p:cNvPicPr/>
          <p:nvPr/>
        </p:nvPicPr>
        <p:blipFill>
          <a:blip r:embed="rId1"/>
          <a:srcRect l="0" t="0" r="0" b="3564"/>
          <a:stretch/>
        </p:blipFill>
        <p:spPr>
          <a:xfrm>
            <a:off x="1800" y="1800"/>
            <a:ext cx="12189960" cy="6855840"/>
          </a:xfrm>
          <a:prstGeom prst="rect">
            <a:avLst/>
          </a:prstGeom>
          <a:ln>
            <a:noFill/>
          </a:ln>
        </p:spPr>
      </p:pic>
      <p:graphicFrame>
        <p:nvGraphicFramePr>
          <p:cNvPr id="199" name="Диаграмма 8"/>
          <p:cNvGraphicFramePr/>
          <p:nvPr/>
        </p:nvGraphicFramePr>
        <p:xfrm>
          <a:off x="152280" y="380880"/>
          <a:ext cx="8836920" cy="609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0" name="CustomShape 1"/>
          <p:cNvSpPr/>
          <p:nvPr/>
        </p:nvSpPr>
        <p:spPr>
          <a:xfrm>
            <a:off x="679680" y="527040"/>
            <a:ext cx="4286880" cy="105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Подготовка заключений для судебных дел по с сфере семейных правоотношений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Application>LibreOffice/6.1.0.3$Windows_X86_64 LibreOffice_project/efb621ed25068d70781dc026f7e9c5187a4decd1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2024-02-27T11:14:43Z</dcterms:created>
  <dc:creator>User</dc:creator>
  <dc:description/>
  <dc:language>ru-RU</dc:language>
  <cp:lastModifiedBy/>
  <dcterms:modified xsi:type="dcterms:W3CDTF">2026-03-27T12:21:53Z</dcterms:modified>
  <cp:revision>223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2024-01-26T00:00:00Z</vt:filetime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astSaved">
    <vt:filetime>2024-02-27T00:00:00Z</vt:filetime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14</vt:i4>
  </property>
  <property fmtid="{D5CDD505-2E9C-101B-9397-08002B2CF9AE}" pid="10" name="PresentationFormat">
    <vt:lpwstr>Широкоэкранный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14</vt:i4>
  </property>
</Properties>
</file>