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6.xml.rels" ContentType="application/vnd.openxmlformats-package.relationships+xml"/>
  <Override PartName="/ppt/slideMasters/slideMaster6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media/image28.png" ContentType="image/png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jpeg" ContentType="image/jpe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jpeg" ContentType="image/jpe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2" r:id="rId3"/>
    <p:sldMasterId id="2147483655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4.xml"/><Relationship Id="rId4" Type="http://schemas.openxmlformats.org/officeDocument/2006/relationships/slideMaster" Target="slideMasters/slideMaster6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707760"/>
            <a:ext cx="109684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152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29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A630E6BC-BABD-47DD-A8CD-F29A62C52FF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29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0280" cy="397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707760"/>
            <a:ext cx="109684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152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29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FAE45285-1739-4F07-ACB9-A2DF2A96597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29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0280" cy="397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152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29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6798D956-C6E4-4BF2-8E80-89D787FAD00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29760" cy="36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028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0280" cy="397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>
            <a:alphaModFix amt="21000"/>
          </a:blip>
          <a:tile tx="0" ty="0" sx="94984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70740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1000" cy="452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ftr" idx="10"/>
          </p:nvPr>
        </p:nvSpPr>
        <p:spPr>
          <a:xfrm>
            <a:off x="4165200" y="6356520"/>
            <a:ext cx="38588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1"/>
          </p:nvPr>
        </p:nvSpPr>
        <p:spPr>
          <a:xfrm>
            <a:off x="8737200" y="6356520"/>
            <a:ext cx="2842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7D8E11D-FF1B-4E0A-8E23-805148F7044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dt" idx="12"/>
          </p:nvPr>
        </p:nvSpPr>
        <p:spPr>
          <a:xfrm>
            <a:off x="609480" y="6356520"/>
            <a:ext cx="2842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">
    <p:bg>
      <p:bgPr>
        <a:blipFill rotWithShape="0">
          <a:blip r:embed="rId2">
            <a:alphaModFix amt="21000"/>
          </a:blip>
          <a:tile tx="0" ty="0" sx="94984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70740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1000" cy="452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ftr" idx="13"/>
          </p:nvPr>
        </p:nvSpPr>
        <p:spPr>
          <a:xfrm>
            <a:off x="4165200" y="6356520"/>
            <a:ext cx="38588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sldNum" idx="14"/>
          </p:nvPr>
        </p:nvSpPr>
        <p:spPr>
          <a:xfrm>
            <a:off x="8737200" y="6356520"/>
            <a:ext cx="2842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2B33A71-30CB-437A-B6B9-5A6E79B502DD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dt" idx="15"/>
          </p:nvPr>
        </p:nvSpPr>
        <p:spPr>
          <a:xfrm>
            <a:off x="609480" y="6356520"/>
            <a:ext cx="2842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19600"/>
            <a:ext cx="10971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10971000" cy="452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B93976F-7C2E-4C86-AC1F-49B1EBBF88C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  <p:sldLayoutId id="2147483654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21000"/>
          </a:blip>
          <a:tile tx="0" ty="0" sx="94988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70740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1000" cy="452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ftr" idx="16"/>
          </p:nvPr>
        </p:nvSpPr>
        <p:spPr>
          <a:xfrm>
            <a:off x="4165200" y="6356520"/>
            <a:ext cx="385920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sldNum" idx="17"/>
          </p:nvPr>
        </p:nvSpPr>
        <p:spPr>
          <a:xfrm>
            <a:off x="873720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C077912-F58E-4264-BDCF-7F7B72B5EE3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dt" idx="18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32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1"/>
          <p:cNvSpPr/>
          <p:nvPr/>
        </p:nvSpPr>
        <p:spPr>
          <a:xfrm>
            <a:off x="8686800" y="640080"/>
            <a:ext cx="1824840" cy="1824840"/>
          </a:xfrm>
          <a:prstGeom prst="ellipse">
            <a:avLst/>
          </a:prstGeom>
          <a:solidFill>
            <a:srgbClr val="1e9691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33" name="Oval 2"/>
          <p:cNvSpPr/>
          <p:nvPr/>
        </p:nvSpPr>
        <p:spPr>
          <a:xfrm>
            <a:off x="9875520" y="1920240"/>
            <a:ext cx="1047600" cy="1047600"/>
          </a:xfrm>
          <a:prstGeom prst="ellipse">
            <a:avLst/>
          </a:prstGeom>
          <a:solidFill>
            <a:srgbClr val="f4b53d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34" name="Oval 3"/>
          <p:cNvSpPr/>
          <p:nvPr/>
        </p:nvSpPr>
        <p:spPr>
          <a:xfrm>
            <a:off x="7955280" y="2834640"/>
            <a:ext cx="681840" cy="681840"/>
          </a:xfrm>
          <a:prstGeom prst="ellipse">
            <a:avLst/>
          </a:prstGeom>
          <a:solidFill>
            <a:srgbClr val="2064a0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35" name="Oval 4"/>
          <p:cNvSpPr/>
          <p:nvPr/>
        </p:nvSpPr>
        <p:spPr>
          <a:xfrm>
            <a:off x="10241280" y="4023360"/>
            <a:ext cx="1504800" cy="1504800"/>
          </a:xfrm>
          <a:prstGeom prst="ellipse">
            <a:avLst/>
          </a:prstGeom>
          <a:solidFill>
            <a:srgbClr val="2064a0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36" name="TextBox 5"/>
          <p:cNvSpPr/>
          <p:nvPr/>
        </p:nvSpPr>
        <p:spPr>
          <a:xfrm>
            <a:off x="777240" y="731520"/>
            <a:ext cx="502524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1" lang="en-US" sz="1500" strike="noStrike" u="none">
                <a:solidFill>
                  <a:srgbClr val="f4b53d"/>
                </a:solidFill>
                <a:effectLst/>
                <a:uFillTx/>
                <a:latin typeface="Aptos"/>
                <a:ea typeface="DejaVu Sans"/>
              </a:rPr>
              <a:t>КАЛУГА • 2026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Box 6"/>
          <p:cNvSpPr/>
          <p:nvPr/>
        </p:nvSpPr>
        <p:spPr>
          <a:xfrm>
            <a:off x="777240" y="1417320"/>
            <a:ext cx="7311240" cy="182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DejaVu Sans"/>
              </a:rPr>
              <a:t>Мероприятия</a:t>
            </a:r>
            <a:endParaRPr b="0" lang="ru-RU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DejaVu Sans"/>
              </a:rPr>
              <a:t>на общественных</a:t>
            </a:r>
            <a:endParaRPr b="0" lang="ru-RU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DejaVu Sans"/>
              </a:rPr>
              <a:t>пространствах города</a:t>
            </a:r>
            <a:endParaRPr b="0" lang="ru-RU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Box 7"/>
          <p:cNvSpPr/>
          <p:nvPr/>
        </p:nvSpPr>
        <p:spPr>
          <a:xfrm>
            <a:off x="822960" y="4251960"/>
            <a:ext cx="7036920" cy="60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700" strike="noStrike" u="none">
                <a:solidFill>
                  <a:srgbClr val="ddedf7"/>
                </a:solidFill>
                <a:effectLst/>
                <a:uFillTx/>
                <a:latin typeface="Aptos"/>
                <a:ea typeface="DejaVu Sans"/>
              </a:rPr>
              <a:t>Набережная Оки • Яченское водохранилище • Сквер имени В. Н. Волкова</a:t>
            </a:r>
            <a:endParaRPr b="0" lang="ru-RU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Rectangle 8"/>
          <p:cNvSpPr/>
          <p:nvPr/>
        </p:nvSpPr>
        <p:spPr>
          <a:xfrm>
            <a:off x="822960" y="5806440"/>
            <a:ext cx="1001880" cy="69120"/>
          </a:xfrm>
          <a:prstGeom prst="rect">
            <a:avLst/>
          </a:prstGeom>
          <a:solidFill>
            <a:srgbClr val="1e9691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40" name="TextBox 9"/>
          <p:cNvSpPr/>
          <p:nvPr/>
        </p:nvSpPr>
        <p:spPr>
          <a:xfrm>
            <a:off x="822960" y="5989320"/>
            <a:ext cx="62139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200" strike="noStrike" u="none">
                <a:solidFill>
                  <a:srgbClr val="ddedf7"/>
                </a:solidFill>
                <a:effectLst/>
                <a:uFillTx/>
                <a:latin typeface="Aptos"/>
                <a:ea typeface="DejaVu Sans"/>
              </a:rPr>
              <a:t>Доклад о событиях апреля — октября 2026 года</a:t>
            </a:r>
            <a:endParaRPr b="0" lang="ru-RU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0" y="18360"/>
            <a:ext cx="12212280" cy="685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"/>
          <p:cNvGraphicFramePr/>
          <p:nvPr/>
        </p:nvGraphicFramePr>
        <p:xfrm>
          <a:off x="623520" y="2781000"/>
          <a:ext cx="10971000" cy="729360"/>
        </p:xfrm>
        <a:graphic>
          <a:graphicData uri="http://schemas.openxmlformats.org/drawingml/2006/table">
            <a:tbl>
              <a:tblPr/>
              <a:tblGrid>
                <a:gridCol w="2194200"/>
                <a:gridCol w="2194200"/>
                <a:gridCol w="2194200"/>
                <a:gridCol w="2194200"/>
                <a:gridCol w="2194560"/>
              </a:tblGrid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3" name=""/>
          <p:cNvSpPr/>
          <p:nvPr/>
        </p:nvSpPr>
        <p:spPr>
          <a:xfrm>
            <a:off x="360000" y="0"/>
            <a:ext cx="8495640" cy="57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7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Три пространства — одна городская среда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Rectangle 1"/>
          <p:cNvSpPr/>
          <p:nvPr/>
        </p:nvSpPr>
        <p:spPr>
          <a:xfrm>
            <a:off x="439920" y="658800"/>
            <a:ext cx="819000" cy="60120"/>
          </a:xfrm>
          <a:prstGeom prst="rect">
            <a:avLst/>
          </a:prstGeom>
          <a:solidFill>
            <a:srgbClr val="1e9691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19080" bIns="1908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45" name=""/>
          <p:cNvSpPr/>
          <p:nvPr/>
        </p:nvSpPr>
        <p:spPr>
          <a:xfrm>
            <a:off x="360000" y="826200"/>
            <a:ext cx="3536640" cy="25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100" strike="noStrike" u="none">
                <a:solidFill>
                  <a:srgbClr val="5e6f80"/>
                </a:solidFill>
                <a:effectLst/>
                <a:uFillTx/>
                <a:latin typeface="Aptos"/>
                <a:ea typeface="DejaVu Sans"/>
              </a:rPr>
              <a:t>Спорт, экология, культура и семейный досуг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Rounded Rectangle 1"/>
          <p:cNvSpPr/>
          <p:nvPr/>
        </p:nvSpPr>
        <p:spPr>
          <a:xfrm>
            <a:off x="442440" y="2022480"/>
            <a:ext cx="3516480" cy="3196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47" name="Rounded Rectangle 2"/>
          <p:cNvSpPr/>
          <p:nvPr/>
        </p:nvSpPr>
        <p:spPr>
          <a:xfrm>
            <a:off x="4402440" y="2022480"/>
            <a:ext cx="3516480" cy="3196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48" name="Rounded Rectangle 3"/>
          <p:cNvSpPr/>
          <p:nvPr/>
        </p:nvSpPr>
        <p:spPr>
          <a:xfrm>
            <a:off x="8362440" y="2022480"/>
            <a:ext cx="3516480" cy="3196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49" name="Rectangle 3"/>
          <p:cNvSpPr/>
          <p:nvPr/>
        </p:nvSpPr>
        <p:spPr>
          <a:xfrm>
            <a:off x="442440" y="1879200"/>
            <a:ext cx="3516480" cy="142200"/>
          </a:xfrm>
          <a:prstGeom prst="rect">
            <a:avLst/>
          </a:prstGeom>
          <a:solidFill>
            <a:srgbClr val="2064a0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50" name="Rectangle 4"/>
          <p:cNvSpPr/>
          <p:nvPr/>
        </p:nvSpPr>
        <p:spPr>
          <a:xfrm>
            <a:off x="4320000" y="1879200"/>
            <a:ext cx="3516480" cy="142200"/>
          </a:xfrm>
          <a:prstGeom prst="rect">
            <a:avLst/>
          </a:prstGeom>
          <a:solidFill>
            <a:srgbClr val="1e9691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51" name="Rectangle 5"/>
          <p:cNvSpPr/>
          <p:nvPr/>
        </p:nvSpPr>
        <p:spPr>
          <a:xfrm>
            <a:off x="8321040" y="1857960"/>
            <a:ext cx="3516480" cy="142200"/>
          </a:xfrm>
          <a:prstGeom prst="rect">
            <a:avLst/>
          </a:prstGeom>
          <a:solidFill>
            <a:srgbClr val="f4b53d"/>
          </a:solidFill>
          <a:ln w="936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52" name=""/>
          <p:cNvSpPr/>
          <p:nvPr/>
        </p:nvSpPr>
        <p:spPr>
          <a:xfrm>
            <a:off x="900000" y="2160000"/>
            <a:ext cx="25084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700" strike="noStrike" u="none">
                <a:solidFill>
                  <a:srgbClr val="2064a0"/>
                </a:solidFill>
                <a:effectLst/>
                <a:uFillTx/>
                <a:latin typeface="Aptos"/>
                <a:ea typeface="DejaVu Sans"/>
              </a:rPr>
              <a:t>НАБЕРЕЖНАЯ ОКИ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4641840" y="2080800"/>
            <a:ext cx="319464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en-US" sz="1700" strike="noStrike" u="none">
                <a:solidFill>
                  <a:srgbClr val="1e9691"/>
                </a:solidFill>
                <a:effectLst/>
                <a:uFillTx/>
                <a:latin typeface="Aptos"/>
                <a:ea typeface="DejaVu Sans"/>
              </a:rPr>
              <a:t>ЯЧЕНСКОЕ ВОДОХРАНИЛИЩЕ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8456400" y="2304360"/>
            <a:ext cx="34225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700" strike="noStrike" u="none">
                <a:solidFill>
                  <a:srgbClr val="f4b53d"/>
                </a:solidFill>
                <a:effectLst/>
                <a:uFillTx/>
                <a:latin typeface="Aptos"/>
                <a:ea typeface="DejaVu Sans"/>
              </a:rPr>
              <a:t>СКВЕР ИМ. В. Н. ВОЛКОВА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720000" y="2700000"/>
            <a:ext cx="2918880" cy="12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Субботник-фестиваль «Чисто Калуга», массовый заплыв X-Waters и спортивные активности.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4593240" y="2880000"/>
            <a:ext cx="3325680" cy="12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«Калужский космический марафон», «Зелёный марафон», проект «Вертолётка», «Гонка Драконов»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8460000" y="2876040"/>
            <a:ext cx="3340440" cy="12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Легкоатлетическая эстафета, марафон «Земля спорта», День физкультурника, фестивали и эко-квест.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180000" y="5400000"/>
            <a:ext cx="11869560" cy="73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8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Городская среда объединяла жителей разных возрастов и интересов — от школьников и семей до спортивных команд и трудовых коллективов.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2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 descr=""/>
          <p:cNvPicPr/>
          <p:nvPr/>
        </p:nvPicPr>
        <p:blipFill>
          <a:blip r:embed="rId1"/>
          <a:stretch/>
        </p:blipFill>
        <p:spPr>
          <a:xfrm>
            <a:off x="180000" y="720000"/>
            <a:ext cx="4140000" cy="3418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" descr=""/>
          <p:cNvPicPr/>
          <p:nvPr/>
        </p:nvPicPr>
        <p:blipFill>
          <a:blip r:embed="rId2"/>
          <a:stretch/>
        </p:blipFill>
        <p:spPr>
          <a:xfrm>
            <a:off x="408600" y="4320000"/>
            <a:ext cx="3551400" cy="215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" descr=""/>
          <p:cNvPicPr/>
          <p:nvPr/>
        </p:nvPicPr>
        <p:blipFill>
          <a:blip r:embed="rId3"/>
          <a:stretch/>
        </p:blipFill>
        <p:spPr>
          <a:xfrm>
            <a:off x="8460000" y="1452960"/>
            <a:ext cx="3191040" cy="250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"/>
          <p:cNvSpPr txBox="1"/>
          <p:nvPr/>
        </p:nvSpPr>
        <p:spPr>
          <a:xfrm>
            <a:off x="4322520" y="180000"/>
            <a:ext cx="6117480" cy="2161440"/>
          </a:xfrm>
          <a:prstGeom prst="rect">
            <a:avLst/>
          </a:prstGeom>
        </p:spPr>
        <p:txBody>
          <a:bodyPr wrap="none" lIns="200880" rIns="200880" tIns="56880" bIns="56880" anchor="ctr">
            <a:prstTxWarp prst="textPlain">
              <a:avLst>
                <a:gd name="adj" fmla="val 46887"/>
              </a:avLst>
            </a:prstTxWarp>
            <a:noAutofit/>
          </a:bodyPr>
          <a:p>
            <a:pPr>
              <a:lnSpc>
                <a:spcPct val="100000"/>
              </a:lnSpc>
            </a:pPr>
            <a:r>
              <a:rPr b="1" lang="ru-RU" sz="2400" strike="noStrike" u="none">
                <a:ln cap="rnd" w="29160">
                  <a:solidFill>
                    <a:srgbClr val="3465a4"/>
                  </a:solidFill>
                  <a:round/>
                </a:ln>
                <a:noFill/>
                <a:uFillTx/>
                <a:latin typeface="Gentium Book Basic"/>
                <a:ea typeface="MS Gothic"/>
              </a:rPr>
              <a:t>В весенней части </a:t>
            </a: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trike="noStrike" u="none">
                <a:ln cap="rnd" w="29160">
                  <a:solidFill>
                    <a:srgbClr val="3465a4"/>
                  </a:solidFill>
                  <a:round/>
                </a:ln>
                <a:noFill/>
                <a:uFillTx/>
                <a:latin typeface="Gentium Book Basic"/>
                <a:ea typeface="MS Gothic"/>
              </a:rPr>
              <a:t>приняли участие порядка </a:t>
            </a: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trike="noStrike" u="none">
                <a:ln cap="rnd" w="29160">
                  <a:solidFill>
                    <a:srgbClr val="3465a4"/>
                  </a:solidFill>
                  <a:round/>
                </a:ln>
                <a:noFill/>
                <a:uFillTx/>
                <a:latin typeface="Gentium Book Basic"/>
                <a:ea typeface="MS Gothic"/>
              </a:rPr>
              <a:t>1500 человек</a:t>
            </a: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4"/>
          <a:stretch/>
        </p:blipFill>
        <p:spPr>
          <a:xfrm>
            <a:off x="8515440" y="4140000"/>
            <a:ext cx="3004560" cy="21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" descr=""/>
          <p:cNvPicPr/>
          <p:nvPr/>
        </p:nvPicPr>
        <p:blipFill>
          <a:blip r:embed="rId5"/>
          <a:stretch/>
        </p:blipFill>
        <p:spPr>
          <a:xfrm>
            <a:off x="4680000" y="2629800"/>
            <a:ext cx="3240000" cy="2050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3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360000" y="3600000"/>
            <a:ext cx="4500000" cy="323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" descr=""/>
          <p:cNvPicPr/>
          <p:nvPr/>
        </p:nvPicPr>
        <p:blipFill>
          <a:blip r:embed="rId2"/>
          <a:stretch/>
        </p:blipFill>
        <p:spPr>
          <a:xfrm>
            <a:off x="8820000" y="720000"/>
            <a:ext cx="3237840" cy="2517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"/>
          <p:cNvSpPr txBox="1"/>
          <p:nvPr/>
        </p:nvSpPr>
        <p:spPr>
          <a:xfrm>
            <a:off x="3780000" y="357120"/>
            <a:ext cx="4500000" cy="2342880"/>
          </a:xfrm>
          <a:prstGeom prst="rect">
            <a:avLst/>
          </a:prstGeom>
        </p:spPr>
        <p:txBody>
          <a:bodyPr wrap="none" lIns="122760" rIns="122760" tIns="51480" bIns="51480" anchor="ctr">
            <a:prstTxWarp prst="textPlain">
              <a:avLst>
                <a:gd name="adj" fmla="val 50000"/>
              </a:avLst>
            </a:prstTxWarp>
            <a:noAutofit/>
          </a:bodyPr>
          <a:p>
            <a:pPr>
              <a:lnSpc>
                <a:spcPct val="100000"/>
              </a:lnSpc>
            </a:pPr>
            <a:endParaRPr b="0" lang="ru-RU" sz="2400" strike="noStrike" u="none">
              <a:ln w="19080">
                <a:solidFill>
                  <a:srgbClr val="80808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trike="noStrike" u="none">
                <a:ln w="19080">
                  <a:solidFill>
                    <a:srgbClr val="808080"/>
                  </a:solidFill>
                  <a:miter/>
                </a:ln>
                <a:solidFill>
                  <a:srgbClr val="ffffff"/>
                </a:solidFill>
                <a:uFillTx/>
                <a:latin typeface="Noto Sans"/>
                <a:ea typeface="MS Gothic"/>
              </a:rPr>
              <a:t> </a:t>
            </a:r>
            <a:br>
              <a:rPr sz="2400"/>
            </a:br>
            <a:endParaRPr b="0" lang="ru-RU" sz="2400" strike="noStrike" u="none">
              <a:ln w="19080">
                <a:solidFill>
                  <a:srgbClr val="80808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trike="noStrike" u="none">
                <a:ln w="19080">
                  <a:solidFill>
                    <a:srgbClr val="808080"/>
                  </a:solidFill>
                  <a:miter/>
                </a:ln>
                <a:solidFill>
                  <a:srgbClr val="ffffff"/>
                </a:solidFill>
                <a:uFillTx/>
                <a:latin typeface="Noto Sans"/>
                <a:ea typeface="MS Gothic"/>
              </a:rPr>
              <a:t>14 июня - «Гонка драконов»</a:t>
            </a:r>
            <a:br>
              <a:rPr sz="2400"/>
            </a:br>
            <a:endParaRPr b="0" lang="ru-RU" sz="2400" strike="noStrike" u="none">
              <a:ln w="19080">
                <a:solidFill>
                  <a:srgbClr val="80808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trike="noStrike" u="none">
                <a:ln w="19080">
                  <a:solidFill>
                    <a:srgbClr val="808080"/>
                  </a:solidFill>
                  <a:miter/>
                </a:ln>
                <a:solidFill>
                  <a:srgbClr val="ffffff"/>
                </a:solidFill>
                <a:uFillTx/>
                <a:latin typeface="Noto Sans"/>
                <a:ea typeface="MS Gothic"/>
              </a:rPr>
              <a:t>20-21 июня - «Космический</a:t>
            </a:r>
            <a:endParaRPr b="0" lang="ru-RU" sz="2400" strike="noStrike" u="none">
              <a:ln w="19080">
                <a:solidFill>
                  <a:srgbClr val="80808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trike="noStrike" u="none">
                <a:ln w="19080">
                  <a:solidFill>
                    <a:srgbClr val="808080"/>
                  </a:solidFill>
                  <a:miter/>
                </a:ln>
                <a:solidFill>
                  <a:srgbClr val="ffffff"/>
                </a:solidFill>
                <a:uFillTx/>
                <a:latin typeface="Noto Sans"/>
                <a:ea typeface="MS Gothic"/>
              </a:rPr>
              <a:t> триатлон»</a:t>
            </a:r>
            <a:endParaRPr b="0" lang="ru-RU" sz="2400" strike="noStrike" u="none">
              <a:ln w="19080">
                <a:solidFill>
                  <a:srgbClr val="80808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3"/>
          <a:stretch/>
        </p:blipFill>
        <p:spPr>
          <a:xfrm>
            <a:off x="5220000" y="3420000"/>
            <a:ext cx="5580000" cy="324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" descr=""/>
          <p:cNvPicPr/>
          <p:nvPr/>
        </p:nvPicPr>
        <p:blipFill>
          <a:blip r:embed="rId4"/>
          <a:stretch/>
        </p:blipFill>
        <p:spPr>
          <a:xfrm>
            <a:off x="360000" y="900000"/>
            <a:ext cx="3293280" cy="219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4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"/>
          <p:cNvSpPr/>
          <p:nvPr/>
        </p:nvSpPr>
        <p:spPr>
          <a:xfrm>
            <a:off x="249840" y="0"/>
            <a:ext cx="5688720" cy="57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7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Июль 2026: массовый спорт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" name="" descr=""/>
          <p:cNvPicPr/>
          <p:nvPr/>
        </p:nvPicPr>
        <p:blipFill>
          <a:blip r:embed="rId1"/>
          <a:stretch/>
        </p:blipFill>
        <p:spPr>
          <a:xfrm>
            <a:off x="1440000" y="655200"/>
            <a:ext cx="3240000" cy="2944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" descr=""/>
          <p:cNvPicPr/>
          <p:nvPr/>
        </p:nvPicPr>
        <p:blipFill>
          <a:blip r:embed="rId2"/>
          <a:stretch/>
        </p:blipFill>
        <p:spPr>
          <a:xfrm>
            <a:off x="5941080" y="491400"/>
            <a:ext cx="3778920" cy="29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" name="" descr=""/>
          <p:cNvPicPr/>
          <p:nvPr/>
        </p:nvPicPr>
        <p:blipFill>
          <a:blip r:embed="rId3"/>
          <a:stretch/>
        </p:blipFill>
        <p:spPr>
          <a:xfrm>
            <a:off x="6480000" y="3600000"/>
            <a:ext cx="2700000" cy="3036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" descr=""/>
          <p:cNvPicPr/>
          <p:nvPr/>
        </p:nvPicPr>
        <p:blipFill>
          <a:blip r:embed="rId4"/>
          <a:stretch/>
        </p:blipFill>
        <p:spPr>
          <a:xfrm>
            <a:off x="540000" y="3713760"/>
            <a:ext cx="4153320" cy="2766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5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5040000" y="1080000"/>
            <a:ext cx="2698920" cy="215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360000" y="1980000"/>
            <a:ext cx="4138200" cy="413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/>
        </p:blipFill>
        <p:spPr>
          <a:xfrm>
            <a:off x="5040000" y="3960000"/>
            <a:ext cx="2518920" cy="197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" descr=""/>
          <p:cNvPicPr/>
          <p:nvPr/>
        </p:nvPicPr>
        <p:blipFill>
          <a:blip r:embed="rId4"/>
          <a:stretch/>
        </p:blipFill>
        <p:spPr>
          <a:xfrm>
            <a:off x="8640360" y="540000"/>
            <a:ext cx="3238560" cy="251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"/>
          <p:cNvSpPr/>
          <p:nvPr/>
        </p:nvSpPr>
        <p:spPr>
          <a:xfrm>
            <a:off x="177480" y="45000"/>
            <a:ext cx="2701080" cy="31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7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Август 2026: 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180000" y="887400"/>
            <a:ext cx="46774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ln>
                  <a:solidFill>
                    <a:srgbClr val="3465a4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В «Калужском космическом марафоне» приняли участие рекордные  10000 человек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5"/>
          <a:stretch/>
        </p:blipFill>
        <p:spPr>
          <a:xfrm>
            <a:off x="7872120" y="3600000"/>
            <a:ext cx="4318920" cy="251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6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"/>
          <p:cNvSpPr/>
          <p:nvPr/>
        </p:nvSpPr>
        <p:spPr>
          <a:xfrm>
            <a:off x="360000" y="0"/>
            <a:ext cx="3235320" cy="57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7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Сентябрь 2026: 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199080" y="3025080"/>
            <a:ext cx="5199480" cy="363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360000" y="657720"/>
            <a:ext cx="4137480" cy="222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5220000" y="657720"/>
            <a:ext cx="2158200" cy="222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1" name="" descr=""/>
          <p:cNvPicPr/>
          <p:nvPr/>
        </p:nvPicPr>
        <p:blipFill>
          <a:blip r:embed="rId4"/>
          <a:stretch/>
        </p:blipFill>
        <p:spPr>
          <a:xfrm>
            <a:off x="8100000" y="3353040"/>
            <a:ext cx="3909600" cy="312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5"/>
          <a:stretch/>
        </p:blipFill>
        <p:spPr>
          <a:xfrm>
            <a:off x="8280000" y="633600"/>
            <a:ext cx="3600000" cy="260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" descr=""/>
          <p:cNvPicPr/>
          <p:nvPr/>
        </p:nvPicPr>
        <p:blipFill>
          <a:blip r:embed="rId6"/>
          <a:stretch/>
        </p:blipFill>
        <p:spPr>
          <a:xfrm>
            <a:off x="5580000" y="3780000"/>
            <a:ext cx="2158560" cy="269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7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"/>
          <p:cNvSpPr/>
          <p:nvPr/>
        </p:nvSpPr>
        <p:spPr>
          <a:xfrm>
            <a:off x="351720" y="0"/>
            <a:ext cx="432828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7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Октябрь 2026: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351720" y="360000"/>
            <a:ext cx="3632400" cy="25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100" strike="noStrike" u="none">
                <a:solidFill>
                  <a:srgbClr val="5e6f80"/>
                </a:solidFill>
                <a:effectLst/>
                <a:uFillTx/>
                <a:latin typeface="Aptos"/>
                <a:ea typeface="DejaVu Sans"/>
              </a:rPr>
              <a:t>Игра «Тактика» среди работающей молодёжи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360000" y="793800"/>
            <a:ext cx="12336840" cy="61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Представители ведущих промышленных предприятий и организаций Калуги соревновались в пяти дисциплинах: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360000" y="1435680"/>
            <a:ext cx="5079240" cy="12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•  Военно-спортивная эстафета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•  Соревнования «Снайпер»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•  Соревнования «Навстречу ГТО»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•  Соревнования по медицинской подготовке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24313f"/>
                </a:solidFill>
                <a:effectLst/>
                <a:uFillTx/>
                <a:latin typeface="Aptos"/>
                <a:ea typeface="DejaVu Sans"/>
              </a:rPr>
              <a:t>•  Военно-историческая викторина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1080" y="3240000"/>
            <a:ext cx="4137480" cy="291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0" name="" descr=""/>
          <p:cNvPicPr/>
          <p:nvPr/>
        </p:nvPicPr>
        <p:blipFill>
          <a:blip r:embed="rId2"/>
          <a:stretch/>
        </p:blipFill>
        <p:spPr>
          <a:xfrm>
            <a:off x="4501080" y="2700000"/>
            <a:ext cx="3057480" cy="345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" descr=""/>
          <p:cNvPicPr/>
          <p:nvPr/>
        </p:nvPicPr>
        <p:blipFill>
          <a:blip r:embed="rId3"/>
          <a:stretch/>
        </p:blipFill>
        <p:spPr>
          <a:xfrm>
            <a:off x="8100000" y="2520000"/>
            <a:ext cx="3418560" cy="359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8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367920" y="54000"/>
            <a:ext cx="10971000" cy="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defTabSz="457200">
              <a:lnSpc>
                <a:spcPct val="100000"/>
              </a:lnSpc>
              <a:spcAft>
                <a:spcPts val="700"/>
              </a:spcAft>
              <a:buNone/>
              <a:tabLst>
                <a:tab algn="l" pos="0"/>
              </a:tabLst>
            </a:pPr>
            <a:r>
              <a:rPr b="1" lang="en-US" sz="2700" strike="noStrike" u="none">
                <a:solidFill>
                  <a:srgbClr val="132b49"/>
                </a:solidFill>
                <a:effectLst/>
                <a:uFillTx/>
                <a:latin typeface="Aptos"/>
                <a:ea typeface="DejaVu Sans"/>
              </a:rPr>
              <a:t>Другие спортивные активности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360000" y="720000"/>
            <a:ext cx="3418920" cy="269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" descr=""/>
          <p:cNvPicPr/>
          <p:nvPr/>
        </p:nvPicPr>
        <p:blipFill>
          <a:blip r:embed="rId2"/>
          <a:stretch/>
        </p:blipFill>
        <p:spPr>
          <a:xfrm>
            <a:off x="4140000" y="1969560"/>
            <a:ext cx="4033800" cy="3249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" descr=""/>
          <p:cNvPicPr/>
          <p:nvPr/>
        </p:nvPicPr>
        <p:blipFill>
          <a:blip r:embed="rId3"/>
          <a:stretch/>
        </p:blipFill>
        <p:spPr>
          <a:xfrm>
            <a:off x="360000" y="3780000"/>
            <a:ext cx="3598920" cy="269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" name="" descr=""/>
          <p:cNvPicPr/>
          <p:nvPr/>
        </p:nvPicPr>
        <p:blipFill>
          <a:blip r:embed="rId4"/>
          <a:stretch/>
        </p:blipFill>
        <p:spPr>
          <a:xfrm>
            <a:off x="8460000" y="666000"/>
            <a:ext cx="3418920" cy="3094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" descr=""/>
          <p:cNvPicPr/>
          <p:nvPr/>
        </p:nvPicPr>
        <p:blipFill>
          <a:blip r:embed="rId5"/>
          <a:stretch/>
        </p:blipFill>
        <p:spPr>
          <a:xfrm>
            <a:off x="8460000" y="3960000"/>
            <a:ext cx="3418920" cy="253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9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360360" y="2880000"/>
            <a:ext cx="5039640" cy="381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1" name="" descr=""/>
          <p:cNvPicPr/>
          <p:nvPr/>
        </p:nvPicPr>
        <p:blipFill>
          <a:blip r:embed="rId2"/>
          <a:stretch/>
        </p:blipFill>
        <p:spPr>
          <a:xfrm>
            <a:off x="7740000" y="3394800"/>
            <a:ext cx="3779640" cy="3084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3"/>
          <a:stretch/>
        </p:blipFill>
        <p:spPr>
          <a:xfrm>
            <a:off x="7920000" y="720000"/>
            <a:ext cx="3564000" cy="237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"/>
          <p:cNvSpPr txBox="1"/>
          <p:nvPr/>
        </p:nvSpPr>
        <p:spPr>
          <a:xfrm>
            <a:off x="720000" y="180000"/>
            <a:ext cx="4147560" cy="903600"/>
          </a:xfrm>
          <a:prstGeom prst="rect">
            <a:avLst/>
          </a:prstGeom>
        </p:spPr>
        <p:txBody>
          <a:bodyPr wrap="none" lIns="114480" rIns="114480" tIns="56880" bIns="56880" anchor="ctr">
            <a:prstTxWarp prst="textPlain">
              <a:avLst>
                <a:gd name="adj" fmla="val 50000"/>
              </a:avLst>
            </a:prstTxWarp>
            <a:noAutofit/>
          </a:bodyPr>
          <a:p>
            <a:pPr>
              <a:lnSpc>
                <a:spcPct val="100000"/>
              </a:lnSpc>
            </a:pPr>
            <a:r>
              <a:rPr b="1" lang="ru-RU" sz="2400" strike="noStrike" u="none">
                <a:ln cap="rnd" w="29160">
                  <a:solidFill>
                    <a:srgbClr val="3465a4"/>
                  </a:solidFill>
                  <a:round/>
                </a:ln>
                <a:noFill/>
                <a:uFillTx/>
                <a:latin typeface="Gentium Book Basic"/>
                <a:ea typeface="MS Gothic"/>
              </a:rPr>
              <a:t>ОБЩАЯ СТАТИСТИКА</a:t>
            </a: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10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 txBox="1"/>
          <p:nvPr/>
        </p:nvSpPr>
        <p:spPr>
          <a:xfrm>
            <a:off x="540000" y="720000"/>
            <a:ext cx="5580000" cy="19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Всего: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140 спортивных и молодежных мероприятий;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30.000 участников;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70.000 гостей и жителей региона.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3" descr="C:\Users\evteev_si\Downloads\EVS06739.jpg"/>
          <p:cNvPicPr/>
          <p:nvPr/>
        </p:nvPicPr>
        <p:blipFill>
          <a:blip r:embed="rId1"/>
          <a:stretch/>
        </p:blipFill>
        <p:spPr>
          <a:xfrm>
            <a:off x="2700000" y="721440"/>
            <a:ext cx="7530120" cy="539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"/>
          <p:cNvSpPr txBox="1"/>
          <p:nvPr/>
        </p:nvSpPr>
        <p:spPr>
          <a:xfrm>
            <a:off x="3240000" y="193680"/>
            <a:ext cx="64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ru-RU" sz="1800" strike="noStrike" u="none">
                <a:ln>
                  <a:solidFill>
                    <a:srgbClr val="2a6099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САМОЕ МАССОВОЕ МЕРОПРИЯТИЕ</a:t>
            </a:r>
            <a:endParaRPr b="0" lang="ru-RU" sz="1800" strike="noStrike" u="none">
              <a:ln>
                <a:solidFill>
                  <a:srgbClr val="2a6099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11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2520000" y="571320"/>
            <a:ext cx="7560000" cy="572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"/>
          <p:cNvSpPr txBox="1"/>
          <p:nvPr/>
        </p:nvSpPr>
        <p:spPr>
          <a:xfrm>
            <a:off x="1800000" y="180000"/>
            <a:ext cx="864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ru-RU" sz="1800" strike="noStrike" u="none">
                <a:ln>
                  <a:solidFill>
                    <a:srgbClr val="2a6099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САМОЕ ЭКСТРЕМАЛЬНОЕ МЕРОПРИЯТИЕ</a:t>
            </a:r>
            <a:endParaRPr b="0" lang="ru-RU" sz="1800" strike="noStrike" u="none">
              <a:ln>
                <a:solidFill>
                  <a:srgbClr val="2a6099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12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" descr=""/>
          <p:cNvPicPr/>
          <p:nvPr/>
        </p:nvPicPr>
        <p:blipFill>
          <a:blip r:embed="rId1"/>
          <a:stretch/>
        </p:blipFill>
        <p:spPr>
          <a:xfrm>
            <a:off x="232200" y="2340000"/>
            <a:ext cx="5167800" cy="360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" descr=""/>
          <p:cNvPicPr/>
          <p:nvPr/>
        </p:nvPicPr>
        <p:blipFill>
          <a:blip r:embed="rId2"/>
          <a:stretch/>
        </p:blipFill>
        <p:spPr>
          <a:xfrm>
            <a:off x="6276960" y="2340000"/>
            <a:ext cx="5603040" cy="36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"/>
          <p:cNvSpPr txBox="1"/>
          <p:nvPr/>
        </p:nvSpPr>
        <p:spPr>
          <a:xfrm>
            <a:off x="3600000" y="720000"/>
            <a:ext cx="5400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ru-RU" sz="2400" strike="noStrike" u="none">
                <a:ln>
                  <a:solidFill>
                    <a:srgbClr val="2a6099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САМОЕ УНИКАЛЬНОЕ МЕРОПРИЯТИЕ</a:t>
            </a:r>
            <a:endParaRPr b="0" lang="ru-RU" sz="2400" strike="noStrike" u="none">
              <a:ln>
                <a:solidFill>
                  <a:srgbClr val="2a6099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13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" descr=""/>
          <p:cNvPicPr/>
          <p:nvPr/>
        </p:nvPicPr>
        <p:blipFill>
          <a:blip r:embed="rId1"/>
          <a:stretch/>
        </p:blipFill>
        <p:spPr>
          <a:xfrm>
            <a:off x="1980000" y="1521360"/>
            <a:ext cx="7920000" cy="4598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"/>
          <p:cNvSpPr txBox="1"/>
          <p:nvPr/>
        </p:nvSpPr>
        <p:spPr>
          <a:xfrm>
            <a:off x="2700000" y="720000"/>
            <a:ext cx="6660000" cy="90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ru-RU" sz="2400" strike="noStrike" u="none">
                <a:ln>
                  <a:solidFill>
                    <a:srgbClr val="2a6099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САМОЕ ЯРКОЕ И ЭМОЦИОНАЛЬНОЕ МЕРОПРИЯТИЕ</a:t>
            </a:r>
            <a:endParaRPr b="0" lang="ru-RU" sz="2400" strike="noStrike" u="none">
              <a:ln>
                <a:solidFill>
                  <a:srgbClr val="2a6099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14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180000" y="3011400"/>
            <a:ext cx="5580000" cy="321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" descr=""/>
          <p:cNvPicPr/>
          <p:nvPr/>
        </p:nvPicPr>
        <p:blipFill>
          <a:blip r:embed="rId2"/>
          <a:stretch/>
        </p:blipFill>
        <p:spPr>
          <a:xfrm>
            <a:off x="6617880" y="3060000"/>
            <a:ext cx="5442120" cy="30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" name="" descr=""/>
          <p:cNvPicPr/>
          <p:nvPr/>
        </p:nvPicPr>
        <p:blipFill>
          <a:blip r:embed="rId3"/>
          <a:stretch/>
        </p:blipFill>
        <p:spPr>
          <a:xfrm>
            <a:off x="360000" y="720000"/>
            <a:ext cx="3551400" cy="215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"/>
          <p:cNvSpPr txBox="1"/>
          <p:nvPr/>
        </p:nvSpPr>
        <p:spPr>
          <a:xfrm>
            <a:off x="4860000" y="900000"/>
            <a:ext cx="5940000" cy="12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ru-RU" sz="2400" strike="noStrike" u="none">
                <a:ln>
                  <a:solidFill>
                    <a:srgbClr val="2a6099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САМОЕ ПРОДОЛЖИТЕЛЬНОЕ МЕРОПРИЯТИЕ</a:t>
            </a:r>
            <a:endParaRPr b="0" lang="ru-RU" sz="2400" strike="noStrike" u="none">
              <a:ln>
                <a:solidFill>
                  <a:srgbClr val="2a6099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15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" descr="C:\Users\evteev_si\Downloads\EVS03815.jpg"/>
          <p:cNvPicPr/>
          <p:nvPr/>
        </p:nvPicPr>
        <p:blipFill>
          <a:blip r:embed="rId1"/>
          <a:stretch/>
        </p:blipFill>
        <p:spPr>
          <a:xfrm>
            <a:off x="2520000" y="720000"/>
            <a:ext cx="8999640" cy="589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"/>
          <p:cNvSpPr txBox="1"/>
          <p:nvPr/>
        </p:nvSpPr>
        <p:spPr>
          <a:xfrm>
            <a:off x="712440" y="180000"/>
            <a:ext cx="1807560" cy="903600"/>
          </a:xfrm>
          <a:prstGeom prst="rect">
            <a:avLst/>
          </a:prstGeom>
        </p:spPr>
        <p:txBody>
          <a:bodyPr wrap="none" lIns="114480" rIns="114480" tIns="56880" bIns="56880" anchor="ctr">
            <a:prstTxWarp prst="textPlain">
              <a:avLst>
                <a:gd name="adj" fmla="val 50000"/>
              </a:avLst>
            </a:prstTxWarp>
            <a:noAutofit/>
          </a:bodyPr>
          <a:p>
            <a:pPr>
              <a:lnSpc>
                <a:spcPct val="100000"/>
              </a:lnSpc>
            </a:pPr>
            <a:r>
              <a:rPr b="1" lang="ru-RU" sz="2400" strike="noStrike" u="none">
                <a:ln cap="rnd" w="29160">
                  <a:solidFill>
                    <a:srgbClr val="3465a4"/>
                  </a:solidFill>
                  <a:round/>
                </a:ln>
                <a:noFill/>
                <a:uFillTx/>
                <a:latin typeface="Gentium Book Basic"/>
                <a:ea typeface="MS Gothic"/>
              </a:rPr>
              <a:t>ИТОГИ</a:t>
            </a: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trike="noStrike" u="none">
              <a:ln cap="rnd" w="29160">
                <a:solidFill>
                  <a:srgbClr val="3465a4"/>
                </a:solidFill>
                <a:round/>
              </a:ln>
              <a:noFill/>
              <a:uFillTx/>
              <a:latin typeface="Arial"/>
            </a:endParaRPr>
          </a:p>
        </p:txBody>
      </p:sp>
      <p:sp>
        <p:nvSpPr>
          <p:cNvPr id="136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16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/>
          </p:nvPr>
        </p:nvSpPr>
        <p:spPr>
          <a:xfrm>
            <a:off x="623520" y="2781000"/>
            <a:ext cx="10971000" cy="57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spcBef>
                <a:spcPts val="961"/>
              </a:spcBef>
              <a:buNone/>
              <a:tabLst>
                <a:tab algn="l" pos="0"/>
              </a:tabLst>
            </a:pPr>
            <a:r>
              <a:rPr b="0" i="1" lang="ru-RU" sz="4800" strike="noStrike" u="none">
                <a:solidFill>
                  <a:schemeClr val="dk2"/>
                </a:solidFill>
                <a:effectLst/>
                <a:uFillTx/>
                <a:latin typeface="Calibri"/>
              </a:rPr>
              <a:t>Спасибо за внимание!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"/>
          <p:cNvSpPr txBox="1"/>
          <p:nvPr/>
        </p:nvSpPr>
        <p:spPr>
          <a:xfrm>
            <a:off x="10980000" y="180000"/>
            <a:ext cx="16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ru-RU" sz="1800" strike="noStrike" u="non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Arial"/>
              </a:rPr>
              <a:t>17 СЛАЙД</a:t>
            </a:r>
            <a:endParaRPr b="0" lang="ru-RU" sz="1800" strike="noStrike" u="none">
              <a:ln>
                <a:solidFill>
                  <a:srgbClr val="000000"/>
                </a:solidFill>
              </a:ln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Application>LibreOffice/25.2.7.2$Windows_X86_64 LibreOffice_project/5cbfd1ab6520636bb5f7b99185aa69bd7456825d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ru-RU</dc:language>
  <cp:lastModifiedBy/>
  <dcterms:modified xsi:type="dcterms:W3CDTF">2026-10-19T09:58:59Z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