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1"/>
      <c:rotY val="25"/>
      <c:rAngAx val="1"/>
      <c:perspective val="30"/>
    </c:view3D>
    <c:floor>
      <c:spPr>
        <a:solidFill>
          <a:srgbClr val="cccccc"/>
        </a:solidFill>
        <a:ln w="9360">
          <a:noFill/>
        </a:ln>
      </c:spPr>
    </c:floor>
    <c:sideWall>
      <c:spPr>
        <a:noFill/>
        <a:ln w="57240">
          <a:solidFill>
            <a:srgbClr val="00ffff"/>
          </a:solidFill>
          <a:round/>
        </a:ln>
      </c:spPr>
    </c:sideWall>
    <c:backWall>
      <c:spPr>
        <a:noFill/>
        <a:ln w="57240">
          <a:solidFill>
            <a:srgbClr val="00ffff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20702936928262"/>
          <c:y val="0.05297565374211"/>
          <c:w val="0.791044776119403"/>
          <c:h val="0.8770664262097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 3</c:v>
                </c:pt>
              </c:strCache>
            </c:strRef>
          </c:tx>
          <c:spPr>
            <a:solidFill>
              <a:srgbClr val="000080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План на 31.12.2025</c:v>
                </c:pt>
                <c:pt idx="1">
                  <c:v>Факт на 31.12.2025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286307.98</c:v>
                </c:pt>
                <c:pt idx="1">
                  <c:v>315863.96</c:v>
                </c:pt>
              </c:numCache>
            </c:numRef>
          </c:val>
        </c:ser>
        <c:gapWidth val="100"/>
        <c:shape val="cylinder"/>
        <c:axId val="94204019"/>
        <c:axId val="57204126"/>
        <c:axId val="0"/>
      </c:bar3DChart>
      <c:catAx>
        <c:axId val="9420401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57204126"/>
        <c:crosses val="autoZero"/>
        <c:auto val="1"/>
        <c:lblAlgn val="ctr"/>
        <c:lblOffset val="100"/>
        <c:noMultiLvlLbl val="0"/>
      </c:catAx>
      <c:valAx>
        <c:axId val="57204126"/>
        <c:scaling>
          <c:orientation val="minMax"/>
          <c:min val="0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minorGridlines>
          <c:spPr>
            <a:ln w="9360">
              <a:solidFill>
                <a:srgbClr val="dddddd"/>
              </a:solidFill>
              <a:round/>
            </a:ln>
          </c:spPr>
        </c:min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94204019"/>
        <c:crossesAt val="1"/>
        <c:crossBetween val="between"/>
      </c:valAx>
    </c:plotArea>
    <c:plotVisOnly val="1"/>
    <c:dispBlanksAs val="gap"/>
  </c:chart>
  <c:spPr>
    <a:gradFill>
      <a:gsLst>
        <a:gs pos="0">
          <a:srgbClr val="dde8cb"/>
        </a:gs>
        <a:gs pos="100000">
          <a:srgbClr val="ffd7d7"/>
        </a:gs>
      </a:gsLst>
      <a:lin ang="3600000"/>
    </a:gradFill>
    <a:ln w="936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002AEE-4B01-473A-870F-949D6DBE26C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DC4D03-C0A4-46F0-AB6B-61BF78B46D1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01554F3-B0E4-4505-839A-D34032FC04C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D5BD8E-2DA9-4025-89A3-16BD7863351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C3D2B4-7585-47C6-8336-FB0F581A72B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40A915-3FAC-423C-9C36-7CCC3DF44C6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3AEAA4-79EC-402E-BB5B-D80720E2898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3DE78C-BB5C-4F81-981A-046E71316C8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4A9E87-92EB-469D-B81D-5D43E965B8C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28FB8D-62D4-415B-989E-1BB92E42236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AC2388-5031-41F9-B309-3677CE119BA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C127D7-CCD6-40BC-B916-1324FC4E67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hape 1100"/>
          <p:cNvSpPr/>
          <p:nvPr/>
        </p:nvSpPr>
        <p:spPr>
          <a:xfrm>
            <a:off x="3600" y="360"/>
            <a:ext cx="12180960" cy="6854040"/>
          </a:xfrm>
          <a:custGeom>
            <a:avLst/>
            <a:gdLst/>
            <a:ahLst/>
            <a:rect l="l" t="t" r="r" b="b"/>
            <a:pathLst>
              <a:path stroke="0" w="43174" h="4320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Shape 1103"/>
          <p:cNvSpPr/>
          <p:nvPr/>
        </p:nvSpPr>
        <p:spPr>
          <a:xfrm>
            <a:off x="183240" y="101880"/>
            <a:ext cx="7786080" cy="585432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2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Shape 1104"/>
          <p:cNvSpPr/>
          <p:nvPr/>
        </p:nvSpPr>
        <p:spPr>
          <a:xfrm>
            <a:off x="244800" y="130320"/>
            <a:ext cx="7606800" cy="571968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Shape 1105"/>
          <p:cNvSpPr/>
          <p:nvPr/>
        </p:nvSpPr>
        <p:spPr>
          <a:xfrm>
            <a:off x="306360" y="159120"/>
            <a:ext cx="7428240" cy="558540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5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Shape 1106"/>
          <p:cNvSpPr/>
          <p:nvPr/>
        </p:nvSpPr>
        <p:spPr>
          <a:xfrm>
            <a:off x="367920" y="187920"/>
            <a:ext cx="7249320" cy="545076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Shape 1107"/>
          <p:cNvSpPr/>
          <p:nvPr/>
        </p:nvSpPr>
        <p:spPr>
          <a:xfrm>
            <a:off x="429480" y="216360"/>
            <a:ext cx="7070760" cy="531648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8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Shape 1108"/>
          <p:cNvSpPr/>
          <p:nvPr/>
        </p:nvSpPr>
        <p:spPr>
          <a:xfrm>
            <a:off x="491400" y="245160"/>
            <a:ext cx="6891480" cy="518184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Shape 1109"/>
          <p:cNvSpPr/>
          <p:nvPr/>
        </p:nvSpPr>
        <p:spPr>
          <a:xfrm>
            <a:off x="552960" y="273960"/>
            <a:ext cx="6712560" cy="504720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1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Shape 1110"/>
          <p:cNvSpPr/>
          <p:nvPr/>
        </p:nvSpPr>
        <p:spPr>
          <a:xfrm>
            <a:off x="614520" y="302400"/>
            <a:ext cx="6533640" cy="491256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3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Shape 1111"/>
          <p:cNvSpPr/>
          <p:nvPr/>
        </p:nvSpPr>
        <p:spPr>
          <a:xfrm>
            <a:off x="676080" y="331200"/>
            <a:ext cx="6354720" cy="477792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Shape 1112"/>
          <p:cNvSpPr/>
          <p:nvPr/>
        </p:nvSpPr>
        <p:spPr>
          <a:xfrm>
            <a:off x="737640" y="360000"/>
            <a:ext cx="6175800" cy="464328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6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Shape 1113"/>
          <p:cNvSpPr/>
          <p:nvPr/>
        </p:nvSpPr>
        <p:spPr>
          <a:xfrm>
            <a:off x="799200" y="388440"/>
            <a:ext cx="5996880" cy="450900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8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Shape 1114"/>
          <p:cNvSpPr/>
          <p:nvPr/>
        </p:nvSpPr>
        <p:spPr>
          <a:xfrm>
            <a:off x="860760" y="417240"/>
            <a:ext cx="5817960" cy="437436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Shape 1115"/>
          <p:cNvSpPr/>
          <p:nvPr/>
        </p:nvSpPr>
        <p:spPr>
          <a:xfrm>
            <a:off x="922680" y="446040"/>
            <a:ext cx="5639040" cy="424008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1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Shape 1116"/>
          <p:cNvSpPr/>
          <p:nvPr/>
        </p:nvSpPr>
        <p:spPr>
          <a:xfrm>
            <a:off x="984240" y="474480"/>
            <a:ext cx="5460120" cy="410544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Shape 1117"/>
          <p:cNvSpPr/>
          <p:nvPr/>
        </p:nvSpPr>
        <p:spPr>
          <a:xfrm>
            <a:off x="1045800" y="503280"/>
            <a:ext cx="5281200" cy="397080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4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Shape 1118"/>
          <p:cNvSpPr/>
          <p:nvPr/>
        </p:nvSpPr>
        <p:spPr>
          <a:xfrm>
            <a:off x="1107360" y="532080"/>
            <a:ext cx="5102280" cy="383616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Shape 1119"/>
          <p:cNvSpPr/>
          <p:nvPr/>
        </p:nvSpPr>
        <p:spPr>
          <a:xfrm>
            <a:off x="1168920" y="560520"/>
            <a:ext cx="4923360" cy="370152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Shape 1120"/>
          <p:cNvSpPr/>
          <p:nvPr/>
        </p:nvSpPr>
        <p:spPr>
          <a:xfrm>
            <a:off x="2023200" y="5083200"/>
            <a:ext cx="1178280" cy="88524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2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Shape 1121"/>
          <p:cNvSpPr/>
          <p:nvPr/>
        </p:nvSpPr>
        <p:spPr>
          <a:xfrm>
            <a:off x="2850840" y="4515840"/>
            <a:ext cx="1865520" cy="140220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Shape 1124"/>
          <p:cNvSpPr/>
          <p:nvPr/>
        </p:nvSpPr>
        <p:spPr>
          <a:xfrm>
            <a:off x="3037680" y="4457880"/>
            <a:ext cx="832320" cy="62532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1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Shape 1125"/>
          <p:cNvSpPr/>
          <p:nvPr/>
        </p:nvSpPr>
        <p:spPr>
          <a:xfrm>
            <a:off x="1015920" y="4613040"/>
            <a:ext cx="682200" cy="51192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Shape 1138"/>
          <p:cNvSpPr/>
          <p:nvPr/>
        </p:nvSpPr>
        <p:spPr>
          <a:xfrm>
            <a:off x="2311560" y="4372920"/>
            <a:ext cx="792720" cy="59544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8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Shape 1139"/>
          <p:cNvSpPr/>
          <p:nvPr/>
        </p:nvSpPr>
        <p:spPr>
          <a:xfrm>
            <a:off x="1648440" y="4728960"/>
            <a:ext cx="752040" cy="56448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5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Shape 1140"/>
          <p:cNvSpPr/>
          <p:nvPr/>
        </p:nvSpPr>
        <p:spPr>
          <a:xfrm>
            <a:off x="1506600" y="5387040"/>
            <a:ext cx="749520" cy="56268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3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" name="Shape 1141"/>
          <p:cNvSpPr/>
          <p:nvPr/>
        </p:nvSpPr>
        <p:spPr>
          <a:xfrm>
            <a:off x="2370240" y="5855040"/>
            <a:ext cx="889920" cy="66816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Shape 1142"/>
          <p:cNvSpPr/>
          <p:nvPr/>
        </p:nvSpPr>
        <p:spPr>
          <a:xfrm>
            <a:off x="2242080" y="6244560"/>
            <a:ext cx="684720" cy="51408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1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" name="Shape 1143"/>
          <p:cNvSpPr/>
          <p:nvPr/>
        </p:nvSpPr>
        <p:spPr>
          <a:xfrm>
            <a:off x="3596760" y="5964840"/>
            <a:ext cx="722880" cy="54252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Shape 1144"/>
          <p:cNvSpPr/>
          <p:nvPr/>
        </p:nvSpPr>
        <p:spPr>
          <a:xfrm>
            <a:off x="3037680" y="5578560"/>
            <a:ext cx="974160" cy="73152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" name="Shape 1147"/>
          <p:cNvSpPr/>
          <p:nvPr/>
        </p:nvSpPr>
        <p:spPr>
          <a:xfrm>
            <a:off x="2609640" y="36720"/>
            <a:ext cx="748800" cy="56232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" name="Shape 1148"/>
          <p:cNvSpPr/>
          <p:nvPr/>
        </p:nvSpPr>
        <p:spPr>
          <a:xfrm>
            <a:off x="2272320" y="35640"/>
            <a:ext cx="745200" cy="559440"/>
          </a:xfrm>
          <a:custGeom>
            <a:avLst/>
            <a:gdLst/>
            <a:ahLst/>
            <a:rect l="l" t="t" r="r" b="b"/>
            <a:pathLst>
              <a:path stroke="0" w="43200" h="4320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000"/>
            </a:srgbClr>
          </a:solidFill>
          <a:ln w="9524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PlaceHolder 1"/>
          <p:cNvSpPr>
            <a:spLocks noGrp="1"/>
          </p:cNvSpPr>
          <p:nvPr>
            <p:ph type="ftr" idx="1"/>
          </p:nvPr>
        </p:nvSpPr>
        <p:spPr>
          <a:xfrm>
            <a:off x="4165560" y="6356520"/>
            <a:ext cx="385704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2"/>
          </p:nvPr>
        </p:nvSpPr>
        <p:spPr>
          <a:xfrm>
            <a:off x="8592120" y="6356520"/>
            <a:ext cx="278064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lnSpc>
                <a:spcPct val="100000"/>
              </a:lnSpc>
              <a:buNone/>
              <a:defRPr b="0" lang="ru-RU" sz="2400" spc="-1" strike="noStrike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fld id="{763F991E-7D8B-4D2D-83F9-C81703E4A5BB}" type="slidenum">
              <a:rPr b="0" lang="ru-RU" sz="2400" spc="-1" strike="noStrike">
                <a:latin typeface="Times New Roman"/>
              </a:rPr>
              <a:t>&lt;номер&gt;</a:t>
            </a:fld>
            <a:endParaRPr b="0" lang="ru-RU" sz="2400" spc="-1" strike="noStrike"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3"/>
          </p:nvPr>
        </p:nvSpPr>
        <p:spPr>
          <a:xfrm>
            <a:off x="815400" y="6356520"/>
            <a:ext cx="28411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hyperlink" Target="https://www.kaluga-gov.ru/" TargetMode="External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2"/>
          <a:srcRect l="0" t="0" r="4031" b="0"/>
          <a:stretch/>
        </p:blipFill>
        <p:spPr>
          <a:xfrm>
            <a:off x="0" y="0"/>
            <a:ext cx="12188520" cy="6826680"/>
          </a:xfrm>
          <a:prstGeom prst="rect">
            <a:avLst/>
          </a:prstGeom>
          <a:ln w="0">
            <a:noFill/>
          </a:ln>
        </p:spPr>
      </p:pic>
      <p:sp>
        <p:nvSpPr>
          <p:cNvPr id="73" name=""/>
          <p:cNvSpPr/>
          <p:nvPr/>
        </p:nvSpPr>
        <p:spPr>
          <a:xfrm>
            <a:off x="360000" y="1934280"/>
            <a:ext cx="8456400" cy="318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Поступление денежных средств 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 администрируемым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доходным источникам  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 01.01.2026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4" name="object 13"/>
          <p:cNvSpPr/>
          <p:nvPr/>
        </p:nvSpPr>
        <p:spPr>
          <a:xfrm>
            <a:off x="1071000" y="4143600"/>
            <a:ext cx="3955320" cy="32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5" name="Рисунок 74" descr=""/>
          <p:cNvPicPr/>
          <p:nvPr/>
        </p:nvPicPr>
        <p:blipFill>
          <a:blip r:embed="rId3"/>
          <a:stretch/>
        </p:blipFill>
        <p:spPr>
          <a:xfrm>
            <a:off x="321120" y="418680"/>
            <a:ext cx="788040" cy="938880"/>
          </a:xfrm>
          <a:prstGeom prst="rect">
            <a:avLst/>
          </a:prstGeom>
          <a:ln w="0">
            <a:noFill/>
          </a:ln>
        </p:spPr>
      </p:pic>
      <p:sp>
        <p:nvSpPr>
          <p:cNvPr id="76" name=""/>
          <p:cNvSpPr/>
          <p:nvPr/>
        </p:nvSpPr>
        <p:spPr>
          <a:xfrm>
            <a:off x="1311480" y="360000"/>
            <a:ext cx="10744920" cy="81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Управление архитектуры, градостроительства и земельных     </a:t>
            </a: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отношений города Калуги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4680000" y="5940000"/>
            <a:ext cx="3056760" cy="53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 мая 2026 года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ffffff">
                <a:alpha val="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0" t="0" r="4031" b="0"/>
          <a:stretch/>
        </p:blipFill>
        <p:spPr>
          <a:xfrm>
            <a:off x="0" y="5580000"/>
            <a:ext cx="2277720" cy="1274400"/>
          </a:xfrm>
          <a:prstGeom prst="rect">
            <a:avLst/>
          </a:prstGeom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0" y="0"/>
            <a:ext cx="12188520" cy="896400"/>
          </a:xfrm>
          <a:prstGeom prst="rect">
            <a:avLst/>
          </a:prstGeom>
          <a:solidFill>
            <a:srgbClr val="dee7e5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Планируемые и фактические поступления</a:t>
            </a:r>
            <a:endParaRPr b="0" lang="ru-RU" sz="3600" spc="-1" strike="noStrike">
              <a:latin typeface="Arial"/>
            </a:endParaRPr>
          </a:p>
        </p:txBody>
      </p:sp>
      <p:graphicFrame>
        <p:nvGraphicFramePr>
          <p:cNvPr id="80" name=""/>
          <p:cNvGraphicFramePr/>
          <p:nvPr/>
        </p:nvGraphicFramePr>
        <p:xfrm>
          <a:off x="2700000" y="1934640"/>
          <a:ext cx="7476840" cy="479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" name=""/>
          <p:cNvSpPr/>
          <p:nvPr/>
        </p:nvSpPr>
        <p:spPr>
          <a:xfrm>
            <a:off x="4189680" y="1440000"/>
            <a:ext cx="2328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286 307,98 тыс. руб.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6602760" y="1440000"/>
            <a:ext cx="2394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315 863,96 тыс. руб.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ffffff">
                <a:alpha val="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rcRect l="0" t="0" r="4031" b="0"/>
          <a:stretch/>
        </p:blipFill>
        <p:spPr>
          <a:xfrm>
            <a:off x="0" y="5580000"/>
            <a:ext cx="2277720" cy="1274400"/>
          </a:xfrm>
          <a:prstGeom prst="rect">
            <a:avLst/>
          </a:prstGeom>
          <a:ln w="0">
            <a:noFill/>
          </a:ln>
        </p:spPr>
      </p:pic>
      <p:sp>
        <p:nvSpPr>
          <p:cNvPr id="84" name=""/>
          <p:cNvSpPr/>
          <p:nvPr/>
        </p:nvSpPr>
        <p:spPr>
          <a:xfrm>
            <a:off x="0" y="0"/>
            <a:ext cx="12188520" cy="896400"/>
          </a:xfrm>
          <a:prstGeom prst="rect">
            <a:avLst/>
          </a:prstGeom>
          <a:solidFill>
            <a:srgbClr val="dee7e5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Доходные источники в бюджет города</a:t>
            </a:r>
            <a:endParaRPr b="0" lang="ru-RU" sz="3600" spc="-1" strike="noStrike">
              <a:latin typeface="Arial"/>
            </a:endParaRPr>
          </a:p>
        </p:txBody>
      </p:sp>
      <p:graphicFrame>
        <p:nvGraphicFramePr>
          <p:cNvPr id="85" name="Table 2"/>
          <p:cNvGraphicFramePr/>
          <p:nvPr/>
        </p:nvGraphicFramePr>
        <p:xfrm>
          <a:off x="1456920" y="1440000"/>
          <a:ext cx="9899280" cy="3969720"/>
        </p:xfrm>
        <a:graphic>
          <a:graphicData uri="http://schemas.openxmlformats.org/drawingml/2006/table">
            <a:tbl>
              <a:tblPr/>
              <a:tblGrid>
                <a:gridCol w="4204440"/>
                <a:gridCol w="1937880"/>
                <a:gridCol w="1787400"/>
                <a:gridCol w="1969920"/>
              </a:tblGrid>
              <a:tr h="7070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Наименование источника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План на 31.12.2025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Факт на 31.12.2025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Процентное соотношение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070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Доходы от продажи земельных участков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34 000,05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90 668,07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266,67%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6520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Доходы от аренды за земельные участки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208 640,84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203 583,50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97,58%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070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Поступления по денежным взысканиям (штрафы, пени), возвраты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2 417,82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5 965,73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246,74%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2837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Поступления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от инвестиционных контрактов и прочие поступления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41 249,28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15 645,67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37,73%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86" name=""/>
          <p:cNvSpPr/>
          <p:nvPr/>
        </p:nvSpPr>
        <p:spPr>
          <a:xfrm>
            <a:off x="7158960" y="1080000"/>
            <a:ext cx="1119240" cy="2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b="0" lang="ru-RU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ffffff">
                <a:alpha val="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 descr=""/>
          <p:cNvPicPr/>
          <p:nvPr/>
        </p:nvPicPr>
        <p:blipFill>
          <a:blip r:embed="rId1"/>
          <a:srcRect l="0" t="0" r="4031" b="0"/>
          <a:stretch/>
        </p:blipFill>
        <p:spPr>
          <a:xfrm>
            <a:off x="0" y="5580000"/>
            <a:ext cx="2277720" cy="1274400"/>
          </a:xfrm>
          <a:prstGeom prst="rect">
            <a:avLst/>
          </a:prstGeom>
          <a:ln w="0">
            <a:noFill/>
          </a:ln>
        </p:spPr>
      </p:pic>
      <p:sp>
        <p:nvSpPr>
          <p:cNvPr id="88" name=""/>
          <p:cNvSpPr/>
          <p:nvPr/>
        </p:nvSpPr>
        <p:spPr>
          <a:xfrm>
            <a:off x="0" y="0"/>
            <a:ext cx="12188520" cy="896400"/>
          </a:xfrm>
          <a:prstGeom prst="rect">
            <a:avLst/>
          </a:prstGeom>
          <a:solidFill>
            <a:srgbClr val="dee7e5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Направления работы в целях достижения планового показателя</a:t>
            </a: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89" name="Table 1"/>
          <p:cNvGraphicFramePr/>
          <p:nvPr/>
        </p:nvGraphicFramePr>
        <p:xfrm>
          <a:off x="2918520" y="2181240"/>
          <a:ext cx="6730200" cy="2357640"/>
        </p:xfrm>
        <a:graphic>
          <a:graphicData uri="http://schemas.openxmlformats.org/drawingml/2006/table">
            <a:tbl>
              <a:tblPr/>
              <a:tblGrid>
                <a:gridCol w="2630520"/>
                <a:gridCol w="1113480"/>
                <a:gridCol w="1716840"/>
                <a:gridCol w="1269720"/>
              </a:tblGrid>
              <a:tr h="7311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Вид использования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Проведено аукционов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Кол-во несостоявшихся аукционов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Заключено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договоров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97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Индивидуальное жилищное строительство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380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Строительства МКД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97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Прочие промышленные и торговые объекты, склады, гаражи, огороды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9448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Итого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90" name=""/>
          <p:cNvSpPr/>
          <p:nvPr/>
        </p:nvSpPr>
        <p:spPr>
          <a:xfrm>
            <a:off x="2640960" y="1440000"/>
            <a:ext cx="6980760" cy="53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проведение аукционов на заключение договоров аренды и продажи</a:t>
            </a:r>
            <a:endParaRPr b="0" lang="ru-RU" sz="1700" spc="-1" strike="noStrike"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1932480" y="4848840"/>
            <a:ext cx="979884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</a:t>
            </a:r>
            <a:r>
              <a:rPr b="1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проведение конкурсов на заключение договора КРТ застроенных территорий:</a:t>
            </a:r>
            <a:endParaRPr b="0" lang="ru-RU" sz="1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</a:t>
            </a:r>
            <a:r>
              <a:rPr b="1" lang="ru-RU" sz="17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ул. Моторная-ул. Платова</a:t>
            </a:r>
            <a:endParaRPr b="0" lang="ru-RU" sz="1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7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                  </a:t>
            </a:r>
            <a:r>
              <a:rPr b="1" lang="ru-RU" sz="17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ул. Телевизионная</a:t>
            </a:r>
            <a:endParaRPr b="0" lang="ru-RU" sz="1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7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                  </a:t>
            </a:r>
            <a:r>
              <a:rPr b="1" lang="ru-RU" sz="17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ул. Никитина-ул. Ф.Энгельса</a:t>
            </a:r>
            <a:endParaRPr b="0" lang="ru-RU" sz="1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ffffff">
                <a:alpha val="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rcRect l="0" t="0" r="4031" b="0"/>
          <a:stretch/>
        </p:blipFill>
        <p:spPr>
          <a:xfrm>
            <a:off x="0" y="5580000"/>
            <a:ext cx="2277720" cy="1274400"/>
          </a:xfrm>
          <a:prstGeom prst="rect">
            <a:avLst/>
          </a:prstGeom>
          <a:ln w="0">
            <a:noFill/>
          </a:ln>
        </p:spPr>
      </p:pic>
      <p:sp>
        <p:nvSpPr>
          <p:cNvPr id="93" name=""/>
          <p:cNvSpPr/>
          <p:nvPr/>
        </p:nvSpPr>
        <p:spPr>
          <a:xfrm>
            <a:off x="0" y="0"/>
            <a:ext cx="12188520" cy="896400"/>
          </a:xfrm>
          <a:prstGeom prst="rect">
            <a:avLst/>
          </a:prstGeom>
          <a:solidFill>
            <a:srgbClr val="dee7e5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Направления работы в целях достижения планового показателя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2340000" y="1080000"/>
            <a:ext cx="8637480" cy="48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претензионная работа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600" spc="-1" strike="noStrike">
                <a:solidFill>
                  <a:srgbClr val="990000"/>
                </a:solidFill>
                <a:latin typeface="Times New Roman"/>
                <a:ea typeface="DejaVu Sans"/>
              </a:rPr>
              <a:t>294 претензии на сумму 151 млн руб.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6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исковая работа</a:t>
            </a:r>
            <a:endParaRPr b="0" lang="ru-RU" sz="26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ru-RU" sz="2600" spc="-1" strike="noStrike">
                <a:solidFill>
                  <a:srgbClr val="990000"/>
                </a:solidFill>
                <a:latin typeface="Times New Roman"/>
                <a:ea typeface="DejaVu Sans"/>
              </a:rPr>
              <a:t>283 иска по на сумму 114 млн руб.</a:t>
            </a:r>
            <a:endParaRPr b="0" lang="ru-RU" sz="26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изменения в порядок оплаты новых договоров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600" spc="-1" strike="noStrike">
                <a:solidFill>
                  <a:srgbClr val="990000"/>
                </a:solidFill>
                <a:latin typeface="Times New Roman"/>
                <a:ea typeface="DejaVu Sans"/>
              </a:rPr>
              <a:t>единовременный платеж до 1 апреля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6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уведомление о начислениях на портале государственных услуг</a:t>
            </a:r>
            <a:endParaRPr b="0" lang="ru-RU" sz="26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работа </a:t>
            </a: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Arial"/>
              </a:rPr>
              <a:t>межведомственной комиссии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600" spc="-1" strike="noStrike">
                <a:solidFill>
                  <a:srgbClr val="990000"/>
                </a:solidFill>
                <a:latin typeface="Times New Roman"/>
                <a:ea typeface="Arial"/>
              </a:rPr>
              <a:t>уменьшение недоимки </a:t>
            </a:r>
            <a:r>
              <a:rPr b="1" lang="ru-RU" sz="2600" spc="-1" strike="noStrike">
                <a:solidFill>
                  <a:srgbClr val="990000"/>
                </a:solidFill>
                <a:latin typeface="Times New Roman"/>
                <a:ea typeface="DejaVu Sans"/>
              </a:rPr>
              <a:t>на 32,5 млн руб.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ffffff">
                <a:alpha val="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rcRect l="0" t="0" r="4031" b="0"/>
          <a:stretch/>
        </p:blipFill>
        <p:spPr>
          <a:xfrm>
            <a:off x="0" y="5580000"/>
            <a:ext cx="2277720" cy="1274400"/>
          </a:xfrm>
          <a:prstGeom prst="rect">
            <a:avLst/>
          </a:prstGeom>
          <a:ln w="0">
            <a:noFill/>
          </a:ln>
        </p:spPr>
      </p:pic>
      <p:sp>
        <p:nvSpPr>
          <p:cNvPr id="96" name=""/>
          <p:cNvSpPr/>
          <p:nvPr/>
        </p:nvSpPr>
        <p:spPr>
          <a:xfrm>
            <a:off x="0" y="0"/>
            <a:ext cx="12188520" cy="896400"/>
          </a:xfrm>
          <a:prstGeom prst="rect">
            <a:avLst/>
          </a:prstGeom>
          <a:solidFill>
            <a:srgbClr val="dee7e5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Меры в целях повышения доходов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540000" y="1039320"/>
            <a:ext cx="11156760" cy="457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ru-RU" sz="2000" spc="-1" strike="noStrike">
                <a:solidFill>
                  <a:srgbClr val="800000"/>
                </a:solidFill>
                <a:latin typeface="Times New Roman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ru-RU" sz="2000" spc="-1" strike="noStrike">
                <a:solidFill>
                  <a:srgbClr val="800000"/>
                </a:solidFill>
                <a:latin typeface="Times New Roman"/>
                <a:ea typeface="DejaVu Sans"/>
              </a:rPr>
              <a:t>- выявление правообладателей ранее учтенных объектов недвижимости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(Федеральный закон от 30 декабря 2020 г. № 518-ФЗ «О внесении изменений в отдельные законодательные акты Российской Федерации»)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ru-RU" sz="2000" spc="-1" strike="noStrike" u="sng">
                <a:solidFill>
                  <a:srgbClr val="5f5f5f"/>
                </a:solidFill>
                <a:uFillTx/>
                <a:latin typeface="Times New Roman"/>
                <a:ea typeface="DejaVu Sans"/>
                <a:hlinkClick r:id="rId2"/>
              </a:rPr>
              <a:t>https://www.kaluga-gov.ru/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Раздел: Поиск правообладателей недвижимости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Газета «Калужская неделя»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</a:t>
            </a:r>
            <a:r>
              <a:rPr b="1" i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контактные телефоны для связи по вопросам регистрации права:                         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71-36-16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71-26-22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70-11-57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ffffff">
                <a:alpha val="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" descr=""/>
          <p:cNvPicPr/>
          <p:nvPr/>
        </p:nvPicPr>
        <p:blipFill>
          <a:blip r:embed="rId1"/>
          <a:srcRect l="0" t="0" r="4031" b="0"/>
          <a:stretch/>
        </p:blipFill>
        <p:spPr>
          <a:xfrm>
            <a:off x="0" y="5580000"/>
            <a:ext cx="2277720" cy="1274400"/>
          </a:xfrm>
          <a:prstGeom prst="rect">
            <a:avLst/>
          </a:prstGeom>
          <a:ln w="0">
            <a:noFill/>
          </a:ln>
        </p:spPr>
      </p:pic>
      <p:sp>
        <p:nvSpPr>
          <p:cNvPr id="99" name=""/>
          <p:cNvSpPr/>
          <p:nvPr/>
        </p:nvSpPr>
        <p:spPr>
          <a:xfrm>
            <a:off x="0" y="0"/>
            <a:ext cx="12188520" cy="896400"/>
          </a:xfrm>
          <a:prstGeom prst="rect">
            <a:avLst/>
          </a:prstGeom>
          <a:solidFill>
            <a:srgbClr val="dee7e5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Направления работы в целях достижения планового показателя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540000" y="1039320"/>
            <a:ext cx="11156760" cy="41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проведение аукционов на заключение договоров аренды и продажи</a:t>
            </a:r>
            <a:endParaRPr b="0" lang="ru-RU" sz="1700" spc="-1" strike="noStrike">
              <a:latin typeface="Arial"/>
            </a:endParaRPr>
          </a:p>
        </p:txBody>
      </p:sp>
      <p:graphicFrame>
        <p:nvGraphicFramePr>
          <p:cNvPr id="101" name="Table 3"/>
          <p:cNvGraphicFramePr/>
          <p:nvPr/>
        </p:nvGraphicFramePr>
        <p:xfrm>
          <a:off x="2175120" y="2360520"/>
          <a:ext cx="8064720" cy="2059200"/>
        </p:xfrm>
        <a:graphic>
          <a:graphicData uri="http://schemas.openxmlformats.org/drawingml/2006/table">
            <a:tbl>
              <a:tblPr/>
              <a:tblGrid>
                <a:gridCol w="4966200"/>
                <a:gridCol w="3098880"/>
              </a:tblGrid>
              <a:tr h="6998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Вид использования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Кол-во з/у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905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Жилищное строительство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latin typeface="Times New Roman"/>
                        </a:rPr>
                        <a:t>22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905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latin typeface="Times New Roman"/>
                        </a:rPr>
                        <a:t>Производственная деятельность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latin typeface="Times New Roman"/>
                        </a:rPr>
                        <a:t>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88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latin typeface="Times New Roman"/>
                          <a:ea typeface="DejaVu Sans"/>
                        </a:rPr>
                        <a:t>Комплексное развитие территории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905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Итого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ffffff">
                <a:alpha val="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rcRect l="0" t="0" r="4031" b="0"/>
          <a:stretch/>
        </p:blipFill>
        <p:spPr>
          <a:xfrm>
            <a:off x="0" y="5580000"/>
            <a:ext cx="2277720" cy="1274400"/>
          </a:xfrm>
          <a:prstGeom prst="rect">
            <a:avLst/>
          </a:prstGeom>
          <a:ln w="0">
            <a:noFill/>
          </a:ln>
        </p:spPr>
      </p:pic>
      <p:sp>
        <p:nvSpPr>
          <p:cNvPr id="103" name=""/>
          <p:cNvSpPr/>
          <p:nvPr/>
        </p:nvSpPr>
        <p:spPr>
          <a:xfrm>
            <a:off x="2700000" y="2524320"/>
            <a:ext cx="7558200" cy="71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Arial"/>
                <a:ea typeface="Arial"/>
              </a:rPr>
              <a:t>Благодарю за внимание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4680000" y="5940000"/>
            <a:ext cx="3056760" cy="53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 мая 2026 года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Application>LibreOffice/7.3.5.2$Windows_X86_64 LibreOffice_project/184fe81b8c8c30d8b5082578aee2fed2ea847c01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2023-05-12T11:52:30Z</dcterms:created>
  <dc:creator>Сорокин</dc:creator>
  <dc:description/>
  <dc:language>ru-RU</dc:language>
  <cp:lastModifiedBy/>
  <cp:lastPrinted>2026-03-19T10:29:44Z</cp:lastPrinted>
  <dcterms:modified xsi:type="dcterms:W3CDTF">2026-04-27T11:24:49Z</dcterms:modified>
  <cp:revision>60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2023-05-12T00:00:00Z</vt:filetime>
  </property>
  <property fmtid="{D5CDD505-2E9C-101B-9397-08002B2CF9AE}" pid="5" name="MMClips">
    <vt:i4>2</vt:i4>
  </property>
  <property fmtid="{D5CDD505-2E9C-101B-9397-08002B2CF9AE}" pid="6" name="Notes">
    <vt:i4>3</vt:i4>
  </property>
  <property fmtid="{D5CDD505-2E9C-101B-9397-08002B2CF9AE}" pid="7" name="PresentationFormat">
    <vt:lpwstr>On-screen Show (4:3)</vt:lpwstr>
  </property>
  <property fmtid="{D5CDD505-2E9C-101B-9397-08002B2CF9AE}" pid="8" name="Slides">
    <vt:i4>3</vt:i4>
  </property>
</Properties>
</file>