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media/image1.jpeg" ContentType="image/jpeg"/>
  <Override PartName="/ppt/media/image2.jpeg" ContentType="image/jpeg"/>
  <Override PartName="/ppt/media/hdphoto1.wdp" ContentType="image/vnd.ms-photo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slideLayout6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7" r:id="rId18"/>
    <p:sldMasterId id="2147483689" r:id="rId19"/>
    <p:sldMasterId id="2147483691" r:id="rId20"/>
    <p:sldMasterId id="2147483693" r:id="rId21"/>
    <p:sldMasterId id="2147483695" r:id="rId22"/>
    <p:sldMasterId id="2147483697" r:id="rId23"/>
    <p:sldMasterId id="2147483699" r:id="rId24"/>
    <p:sldMasterId id="2147483701" r:id="rId25"/>
    <p:sldMasterId id="2147483703" r:id="rId26"/>
    <p:sldMasterId id="2147483705" r:id="rId27"/>
    <p:sldMasterId id="2147483707" r:id="rId28"/>
    <p:sldMasterId id="2147483709" r:id="rId29"/>
    <p:sldMasterId id="2147483711" r:id="rId30"/>
    <p:sldMasterId id="2147483713" r:id="rId31"/>
    <p:sldMasterId id="2147483715" r:id="rId32"/>
    <p:sldMasterId id="2147483717" r:id="rId33"/>
    <p:sldMasterId id="2147483719" r:id="rId34"/>
    <p:sldMasterId id="2147483721" r:id="rId35"/>
    <p:sldMasterId id="2147483723" r:id="rId36"/>
    <p:sldMasterId id="2147483725" r:id="rId37"/>
    <p:sldMasterId id="2147483727" r:id="rId38"/>
    <p:sldMasterId id="2147483729" r:id="rId39"/>
    <p:sldMasterId id="2147483731" r:id="rId40"/>
    <p:sldMasterId id="2147483733" r:id="rId41"/>
    <p:sldMasterId id="2147483735" r:id="rId42"/>
    <p:sldMasterId id="2147483737" r:id="rId43"/>
    <p:sldMasterId id="2147483739" r:id="rId44"/>
    <p:sldMasterId id="2147483741" r:id="rId45"/>
    <p:sldMasterId id="2147483743" r:id="rId46"/>
    <p:sldMasterId id="2147483745" r:id="rId47"/>
    <p:sldMasterId id="2147483747" r:id="rId48"/>
    <p:sldMasterId id="2147483749" r:id="rId49"/>
    <p:sldMasterId id="2147483751" r:id="rId50"/>
    <p:sldMasterId id="2147483753" r:id="rId51"/>
    <p:sldMasterId id="2147483755" r:id="rId52"/>
    <p:sldMasterId id="2147483757" r:id="rId53"/>
    <p:sldMasterId id="2147483759" r:id="rId54"/>
    <p:sldMasterId id="2147483761" r:id="rId55"/>
  </p:sldMasterIdLst>
  <p:notesMasterIdLst>
    <p:notesMasterId r:id="rId56"/>
  </p:notesMasterIdLst>
  <p:sldIdLst>
    <p:sldId id="256" r:id="rId57"/>
    <p:sldId id="257" r:id="rId58"/>
    <p:sldId id="258" r:id="rId59"/>
    <p:sldId id="259" r:id="rId60"/>
    <p:sldId id="260" r:id="rId61"/>
    <p:sldId id="261" r:id="rId62"/>
    <p:sldId id="262" r:id="rId63"/>
    <p:sldId id="263" r:id="rId64"/>
    <p:sldId id="264" r:id="rId65"/>
    <p:sldId id="265" r:id="rId66"/>
    <p:sldId id="266" r:id="rId67"/>
    <p:sldId id="267" r:id="rId6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notesMaster" Target="notesMasters/notesMaster1.xml"/><Relationship Id="rId57" Type="http://schemas.openxmlformats.org/officeDocument/2006/relationships/slide" Target="slides/slide1.xml"/><Relationship Id="rId58" Type="http://schemas.openxmlformats.org/officeDocument/2006/relationships/slide" Target="slides/slide2.xml"/><Relationship Id="rId59" Type="http://schemas.openxmlformats.org/officeDocument/2006/relationships/slide" Target="slides/slide3.xml"/><Relationship Id="rId60" Type="http://schemas.openxmlformats.org/officeDocument/2006/relationships/slide" Target="slides/slide4.xml"/><Relationship Id="rId61" Type="http://schemas.openxmlformats.org/officeDocument/2006/relationships/slide" Target="slides/slide5.xml"/><Relationship Id="rId62" Type="http://schemas.openxmlformats.org/officeDocument/2006/relationships/slide" Target="slides/slide6.xml"/><Relationship Id="rId63" Type="http://schemas.openxmlformats.org/officeDocument/2006/relationships/slide" Target="slides/slide7.xml"/><Relationship Id="rId64" Type="http://schemas.openxmlformats.org/officeDocument/2006/relationships/slide" Target="slides/slide8.xml"/><Relationship Id="rId65" Type="http://schemas.openxmlformats.org/officeDocument/2006/relationships/slide" Target="slides/slide9.xml"/><Relationship Id="rId66" Type="http://schemas.openxmlformats.org/officeDocument/2006/relationships/slide" Target="slides/slide10.xml"/><Relationship Id="rId67" Type="http://schemas.openxmlformats.org/officeDocument/2006/relationships/slide" Target="slides/slide11.xml"/><Relationship Id="rId68" Type="http://schemas.openxmlformats.org/officeDocument/2006/relationships/slide" Target="slides/slide12.xml"/><Relationship Id="rId6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dt" idx="16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ftr" idx="16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sldNum" idx="16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E074112-2FCB-46D2-A173-689930A16A39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5120" cy="400716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168"/>
          </p:nvPr>
        </p:nvSpPr>
        <p:spPr>
          <a:xfrm>
            <a:off x="4281480" y="10155240"/>
            <a:ext cx="3273840" cy="53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B35B842-C850-4F3B-8229-20FAD529C090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5120" cy="4007160"/>
          </a:xfrm>
          <a:prstGeom prst="rect">
            <a:avLst/>
          </a:prstGeom>
          <a:ln w="0">
            <a:noFill/>
          </a:ln>
        </p:spPr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sldNum" idx="166"/>
          </p:nvPr>
        </p:nvSpPr>
        <p:spPr>
          <a:xfrm>
            <a:off x="4281480" y="10155240"/>
            <a:ext cx="3273840" cy="53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23D6B6D-A5D1-4632-8541-D47D5AE77E06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5120" cy="400716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167"/>
          </p:nvPr>
        </p:nvSpPr>
        <p:spPr>
          <a:xfrm>
            <a:off x="4281480" y="10155240"/>
            <a:ext cx="3273840" cy="53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4BA3F83-7205-4D21-B720-F835D596D082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CEFCB3-DD88-4A1E-9B8D-1DD19FD2CE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360C8EA8-F9BD-446B-B381-E920EC7949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6E26BD66-F8E5-42F5-BF15-8507EFD816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79349F0-8441-42C9-8E80-DED43E2682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40407FD1-48B3-4C15-B4B3-E60AD00292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1CCCE2B6-DCEF-4488-816C-D41C858FE2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6D8B6A05-10F2-4BBD-8CF2-9D8F7ACCE9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D732B9B6-4B34-41F7-A614-6FF79211DF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6C628841-5876-41E5-9213-F0395A954E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14470D0A-48ED-44AE-BBE0-3F4E554640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FBABCA20-DFF7-4B61-B289-763EC4447B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F40AA3-EA9B-4D0E-AA15-1A48B42D3B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6045AFA6-DA1A-4DD8-A69F-361604A7EB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EEC4ABB1-9969-4606-BE77-F4EFC2C564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91A66479-92A4-4618-8500-DDDF4FAF512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C6CC4A2C-0FAC-4CC7-95B4-439DE87ABF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844A1F93-C438-4BC9-ADC7-C44C3A902D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99031352-4C33-4D52-9C67-F9FE2894A0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D7663711-69B9-4212-9565-0D4C88C79B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1DB3F255-4380-4D91-B253-E0556E2368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BD536AE7-23D6-4701-97E4-5A29C55D91A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7C8D4834-1A86-4A4F-AD08-BD0564310C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5ABE283-61AB-46AD-B78D-CA35B6FCD2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AD121E8D-9A54-418B-9DA4-28C92BFA52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9994FFEE-2F87-4B83-A93E-50BE0019FC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CE0519BF-116A-40A3-817E-397FD7ED6C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4E5DF0FD-027F-4D9D-8B5E-ACB3CB6A2A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4F607472-8FD8-403F-858B-A020DBA2CE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E62F8CD1-B2A1-4C59-BFB5-BDC38FF1A6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90F1BDB0-F9E3-494F-BE26-230A5AB669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107690F6-A5F8-4674-B316-569C6D30A1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23C3F1C0-B152-4792-8679-5ADEC03262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5"/>
          </p:nvPr>
        </p:nvSpPr>
        <p:spPr/>
        <p:txBody>
          <a:bodyPr/>
          <a:p>
            <a:fld id="{CEB32BA0-3F45-4955-B340-DE86FCE187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CACB393-72F6-4CE5-9A69-5702454E71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8"/>
          </p:nvPr>
        </p:nvSpPr>
        <p:spPr/>
        <p:txBody>
          <a:bodyPr/>
          <a:p>
            <a:fld id="{D9EC0B4E-4121-43EF-87DC-5F6FD98EDB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1"/>
          </p:nvPr>
        </p:nvSpPr>
        <p:spPr/>
        <p:txBody>
          <a:bodyPr/>
          <a:p>
            <a:fld id="{EA14E866-DFE5-4000-93B3-071B3E5120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4"/>
          </p:nvPr>
        </p:nvSpPr>
        <p:spPr/>
        <p:txBody>
          <a:bodyPr/>
          <a:p>
            <a:fld id="{AC7718EE-0921-4B24-A4D6-4572DC3881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7"/>
          </p:nvPr>
        </p:nvSpPr>
        <p:spPr/>
        <p:txBody>
          <a:bodyPr/>
          <a:p>
            <a:fld id="{1AEF9EF1-7C15-485E-BB84-FFE62B4701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0"/>
          </p:nvPr>
        </p:nvSpPr>
        <p:spPr/>
        <p:txBody>
          <a:bodyPr/>
          <a:p>
            <a:fld id="{A32A42BA-9F1A-491F-88B5-B774636928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3"/>
          </p:nvPr>
        </p:nvSpPr>
        <p:spPr/>
        <p:txBody>
          <a:bodyPr/>
          <a:p>
            <a:fld id="{98DB392C-5E2A-4355-A977-C9EE5A11CF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6"/>
          </p:nvPr>
        </p:nvSpPr>
        <p:spPr/>
        <p:txBody>
          <a:bodyPr/>
          <a:p>
            <a:fld id="{8A8058C9-E466-4951-9953-A0BE138CE4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9"/>
          </p:nvPr>
        </p:nvSpPr>
        <p:spPr/>
        <p:txBody>
          <a:bodyPr/>
          <a:p>
            <a:fld id="{661ECB2E-61F2-4C04-8829-9D599CB0065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2"/>
          </p:nvPr>
        </p:nvSpPr>
        <p:spPr/>
        <p:txBody>
          <a:bodyPr/>
          <a:p>
            <a:fld id="{65436C70-DC02-4948-BC95-A72F557C55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5"/>
          </p:nvPr>
        </p:nvSpPr>
        <p:spPr/>
        <p:txBody>
          <a:bodyPr/>
          <a:p>
            <a:fld id="{EB09EEBD-B7E3-4266-AF0D-0C0E90E199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92365EF-B303-4CD4-A083-8631BFBD19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8"/>
          </p:nvPr>
        </p:nvSpPr>
        <p:spPr/>
        <p:txBody>
          <a:bodyPr/>
          <a:p>
            <a:fld id="{2BC1E37E-92F8-46A2-BA8C-7B69FC5DCE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1"/>
          </p:nvPr>
        </p:nvSpPr>
        <p:spPr/>
        <p:txBody>
          <a:bodyPr/>
          <a:p>
            <a:fld id="{03CF0638-B67A-4383-8355-15F756430D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4"/>
          </p:nvPr>
        </p:nvSpPr>
        <p:spPr/>
        <p:txBody>
          <a:bodyPr/>
          <a:p>
            <a:fld id="{35F449FF-2D7A-4C99-AF1D-A60FD0165A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7"/>
          </p:nvPr>
        </p:nvSpPr>
        <p:spPr/>
        <p:txBody>
          <a:bodyPr/>
          <a:p>
            <a:fld id="{0AAB65C1-6CA6-4CE0-9459-A465E78E5F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0"/>
          </p:nvPr>
        </p:nvSpPr>
        <p:spPr/>
        <p:txBody>
          <a:bodyPr/>
          <a:p>
            <a:fld id="{46178B96-E781-46E9-9A2D-556AF012F8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3"/>
          </p:nvPr>
        </p:nvSpPr>
        <p:spPr/>
        <p:txBody>
          <a:bodyPr/>
          <a:p>
            <a:fld id="{D02F3434-5E6B-4B88-8E80-BB3A05931D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6"/>
          </p:nvPr>
        </p:nvSpPr>
        <p:spPr/>
        <p:txBody>
          <a:bodyPr/>
          <a:p>
            <a:fld id="{29E5C1BB-B0E5-4EDA-8F15-E3943018464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9"/>
          </p:nvPr>
        </p:nvSpPr>
        <p:spPr/>
        <p:txBody>
          <a:bodyPr/>
          <a:p>
            <a:fld id="{337AE7B7-CB74-4EB8-A90D-17D2EACCD6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2"/>
          </p:nvPr>
        </p:nvSpPr>
        <p:spPr/>
        <p:txBody>
          <a:bodyPr/>
          <a:p>
            <a:fld id="{62655F00-FC59-46EB-A893-536862A3E1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5"/>
          </p:nvPr>
        </p:nvSpPr>
        <p:spPr/>
        <p:txBody>
          <a:bodyPr/>
          <a:p>
            <a:fld id="{706638DF-B276-4436-AD44-CA3E0D0BCA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AF4152E-8814-4003-9561-6F281FD7D1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8"/>
          </p:nvPr>
        </p:nvSpPr>
        <p:spPr/>
        <p:txBody>
          <a:bodyPr/>
          <a:p>
            <a:fld id="{5BA30605-CD04-45D2-909C-EC8E114670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1"/>
          </p:nvPr>
        </p:nvSpPr>
        <p:spPr/>
        <p:txBody>
          <a:bodyPr/>
          <a:p>
            <a:fld id="{1DBB9EAA-4F13-4DAF-840D-0BEF2ADCBC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CF09222-B728-452B-A0D0-64E4E96492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09556C2-9F30-4061-A25B-4287107B56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A4A3F6A-877E-4938-AD35-5CE02C82CC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7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8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9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0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1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2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3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4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5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6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8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9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0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1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2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3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4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5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7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8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9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0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1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2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3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4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5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6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7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8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9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0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1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Google Shape;18;p2" descr=""/>
          <p:cNvPicPr/>
          <p:nvPr/>
        </p:nvPicPr>
        <p:blipFill>
          <a:blip r:embed="rId3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4E5B8A5-961F-49A4-A520-19E18AF14955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9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4967F3D-76C0-44F2-8CA0-70882E15E916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95E62D-A174-4DAC-BAFC-8DDA04F652D1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DF13A62-C5E2-4178-84A4-00D1FCDD8AF7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BEDBCED-730A-4E7D-90A1-CBF09651FB16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74DDFA8-E66B-4293-A958-D23C78773E45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8DDF1E6-CA0A-4410-8B5F-675FD9C7460F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9806F1B-DB74-42D1-9C94-75A99F175019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4DF5D21-E795-4784-BE95-E0AF7B5FD456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B6EA4FD-0686-4DCF-9266-D8AA56F0FA20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5AFBF05-58B2-451E-BE66-37488BB430A3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D5AFC9A-BA03-4669-9864-59CC5FB2AE4B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6DA13E4-A781-4E1E-8938-B3D884EC5163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E31386B-AFED-4706-84A3-877E8281314D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9B170A4-F006-4BC3-BD8B-E10634B74F63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CCEAAA7-FADB-4AF0-B177-E60EB0134B4E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E0674F8-1657-4D1E-AFAE-52A57665A775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ftr" idx="7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sldNum" idx="7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D6B4D7-1F5F-40C3-84A4-BF3D6CEA2857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dt" idx="7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3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PlaceHolder 1"/>
          <p:cNvSpPr>
            <a:spLocks noGrp="1"/>
          </p:cNvSpPr>
          <p:nvPr>
            <p:ph type="ftr" idx="7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Num" idx="7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D9005C-C2BD-412B-8222-F11E5B93A225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dt" idx="7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3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ftr" idx="7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sldNum" idx="8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6780F7-6643-4C05-9ED3-EDBDACF37861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dt" idx="8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3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PlaceHolder 1"/>
          <p:cNvSpPr>
            <a:spLocks noGrp="1"/>
          </p:cNvSpPr>
          <p:nvPr>
            <p:ph type="ftr" idx="8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ldNum" idx="8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4FDA27-A2B5-4189-8755-146818D340DE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dt" idx="8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3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ftr" idx="8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8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766905F-CF6C-4D52-BF3C-FE170BC174AB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dt" idx="8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85FFDE-6FEB-4F89-99DC-3DAF79CAD22B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ftr" idx="8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ldNum" idx="8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5F5883-D4D7-4315-9011-D5E85B291F49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dt" idx="9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3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PlaceHolder 1"/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ldNum" idx="9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681FDB5-79C7-445A-B078-A94DFB26D679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dt" idx="9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3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ftr" idx="9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sldNum" idx="9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E9B408A-C398-40FA-9CD1-B5DF2181F27E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dt" idx="9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3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PlaceHolder 1"/>
          <p:cNvSpPr>
            <a:spLocks noGrp="1"/>
          </p:cNvSpPr>
          <p:nvPr>
            <p:ph type="ftr" idx="9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ldNum" idx="9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EB2713F-5942-4A68-9AA8-45819F6B311D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dt" idx="9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3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ftr" idx="10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10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E391FEB-4409-4537-A10E-9FD790E6799E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dt" idx="10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3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2" name="PlaceHolder 1"/>
          <p:cNvSpPr>
            <a:spLocks noGrp="1"/>
          </p:cNvSpPr>
          <p:nvPr>
            <p:ph type="ftr" idx="10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ldNum" idx="10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EA7119C-CAD0-4370-BCEE-91464E411985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dt" idx="10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3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6" name="PlaceHolder 1"/>
          <p:cNvSpPr>
            <a:spLocks noGrp="1"/>
          </p:cNvSpPr>
          <p:nvPr>
            <p:ph type="ftr" idx="10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ldNum" idx="10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FF2FA2E-F7D7-44DF-947A-8ACD175CFBDE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10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6" r:id="rId3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0" name="PlaceHolder 1"/>
          <p:cNvSpPr>
            <a:spLocks noGrp="1"/>
          </p:cNvSpPr>
          <p:nvPr>
            <p:ph type="ftr" idx="10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ldNum" idx="11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8825A50-AD6F-4E78-B8C3-B6ED1C1ACE42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dt" idx="11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3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ftr" idx="11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11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D9F74FF-6D2B-48FA-9482-27D1EF733475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dt" idx="11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3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1" name="PlaceHolder 1"/>
          <p:cNvSpPr>
            <a:spLocks noGrp="1"/>
          </p:cNvSpPr>
          <p:nvPr>
            <p:ph type="ftr" idx="11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ldNum" idx="11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A34985E-51BC-479C-88BA-57C91F13C01D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dt" idx="11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2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B1F8E51-7886-4682-99C6-9E50D4C9DE47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PlaceHolder 1"/>
          <p:cNvSpPr>
            <a:spLocks noGrp="1"/>
          </p:cNvSpPr>
          <p:nvPr>
            <p:ph type="ftr" idx="11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ldNum" idx="11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90F7C17-6D7B-4118-B907-2B5DDFF4B0B6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dt" idx="12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3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ftr" idx="12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sldNum" idx="12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6CAE08A-3ECB-41B4-B81F-4EADF698B780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dt" idx="12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3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7" name="PlaceHolder 1"/>
          <p:cNvSpPr>
            <a:spLocks noGrp="1"/>
          </p:cNvSpPr>
          <p:nvPr>
            <p:ph type="ftr" idx="12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ldNum" idx="12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3492FF6-E56E-4FA2-AF09-4DC56ECAAFEA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dt" idx="12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3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1" name="PlaceHolder 1"/>
          <p:cNvSpPr>
            <a:spLocks noGrp="1"/>
          </p:cNvSpPr>
          <p:nvPr>
            <p:ph type="ftr" idx="12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ldNum" idx="12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A5DD27B-DA92-4D04-8D7B-96FA65C05B6A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dt" idx="12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0" r:id="rId3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ftr" idx="13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sldNum" idx="13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202FED5-92B9-484A-9D2E-80F84436B0CB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dt" idx="13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2" r:id="rId3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PlaceHolder 1"/>
          <p:cNvSpPr>
            <a:spLocks noGrp="1"/>
          </p:cNvSpPr>
          <p:nvPr>
            <p:ph type="ftr" idx="13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ldNum" idx="13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740DDED-1196-45B7-BBA6-A2AA832610C4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dt" idx="13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3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ftr" idx="13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13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886734F-0765-43D3-B4CE-7822A4B9D0AB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dt" idx="13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6" r:id="rId3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4" name="PlaceHolder 1"/>
          <p:cNvSpPr>
            <a:spLocks noGrp="1"/>
          </p:cNvSpPr>
          <p:nvPr>
            <p:ph type="ftr" idx="13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ldNum" idx="14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6B1A899-79CD-43A5-9789-0EDA18FB7BE3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dt" idx="14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8" r:id="rId3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ftr" idx="14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sldNum" idx="14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FF3951D-2870-4306-826E-C39D2370CE59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dt" idx="14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0" r:id="rId3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PlaceHolder 1"/>
          <p:cNvSpPr>
            <a:spLocks noGrp="1"/>
          </p:cNvSpPr>
          <p:nvPr>
            <p:ph type="ftr" idx="14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ldNum" idx="14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2B65567-C567-4B0C-901B-7618331896ED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dt" idx="14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2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5332894-B668-433C-A012-B20371D586EA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ftr" idx="14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sldNum" idx="14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ECA2F64-5BA5-4A42-AA28-E6357DA30F5A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dt" idx="15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4" r:id="rId3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" name="PlaceHolder 1"/>
          <p:cNvSpPr>
            <a:spLocks noGrp="1"/>
          </p:cNvSpPr>
          <p:nvPr>
            <p:ph type="ftr" idx="15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15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FB6BBFD-70BF-4712-A92E-4FEDB83BE720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dt" idx="15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3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PlaceHolder 1"/>
          <p:cNvSpPr>
            <a:spLocks noGrp="1"/>
          </p:cNvSpPr>
          <p:nvPr>
            <p:ph type="ftr" idx="15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ldNum" idx="15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41B6B9C-E4B1-41D9-9BA2-9BB9A9F8BB3B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dt" idx="15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3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7" name="PlaceHolder 1"/>
          <p:cNvSpPr>
            <a:spLocks noGrp="1"/>
          </p:cNvSpPr>
          <p:nvPr>
            <p:ph type="ftr" idx="15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ldNum" idx="15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6A1AC70-2E52-4A23-8DBE-D456E238422A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dt" idx="15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0" r:id="rId3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1" name="PlaceHolder 1"/>
          <p:cNvSpPr>
            <a:spLocks noGrp="1"/>
          </p:cNvSpPr>
          <p:nvPr>
            <p:ph type="ftr" idx="16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sldNum" idx="16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0A4C70-D92A-4EAE-8A09-8A99A5A34367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dt" idx="16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2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9E12143-DCCD-4110-93B7-66BCF2D670DA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901E8BD-C4F1-4CE9-8440-62851F55BF8C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024D06A-8C38-432A-AA76-7F61E0445FD5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11;p1" descr=""/>
          <p:cNvPicPr/>
          <p:nvPr/>
        </p:nvPicPr>
        <p:blipFill>
          <a:blip r:embed="rId2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614BAE2-3998-456D-8B79-1014ECD1D075}" type="slidenum">
              <a:rPr b="0" lang="en-US" sz="1200" strike="noStrike" u="none">
                <a:solidFill>
                  <a:srgbClr val="888888"/>
                </a:solidFill>
                <a:uFillTx/>
                <a:latin typeface="Calibri"/>
                <a:ea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microsoft.com/office/2007/relationships/hdphoto" Target="../media/hdphoto1.wdp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5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2" descr="C:\Users\ternikov_av\Desktop\ФОТО для Презентации\thumb-7b305ec0c5b9a9238ed664d521948435.jpeg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156480" y="188640"/>
            <a:ext cx="8854200" cy="5895720"/>
          </a:xfrm>
          <a:prstGeom prst="rect">
            <a:avLst/>
          </a:prstGeom>
          <a:noFill/>
          <a:ln w="0">
            <a:noFill/>
          </a:ln>
          <a:effectLst>
            <a:outerShdw algn="ctr" blurRad="50760" dir="5400000" dist="50760" rotWithShape="0">
              <a:srgbClr val="000000"/>
            </a:outerShdw>
            <a:reflection algn="bl" blurRad="6350" dir="5400000" dist="114300" endA="300" endPos="11000" rotWithShape="0" stA="50000" sy="-100000"/>
            <a:softEdge rad="63360"/>
          </a:effectLst>
          <a:scene3d>
            <a:camera prst="obliqueBottomLeft"/>
            <a:lightRig dir="t" rig="threePt"/>
          </a:scene3d>
        </p:spPr>
      </p:pic>
      <p:sp>
        <p:nvSpPr>
          <p:cNvPr id="351" name="Параллелограмм 2"/>
          <p:cNvSpPr/>
          <p:nvPr/>
        </p:nvSpPr>
        <p:spPr>
          <a:xfrm>
            <a:off x="658800" y="1122480"/>
            <a:ext cx="10006200" cy="4678560"/>
          </a:xfrm>
          <a:prstGeom prst="parallelogram">
            <a:avLst>
              <a:gd name="adj" fmla="val 25000"/>
            </a:avLst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120" cy="238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trike="noStrike" u="none">
                <a:solidFill>
                  <a:srgbClr val="191b0e"/>
                </a:solidFill>
                <a:uFillTx/>
                <a:latin typeface="Times New Roman"/>
                <a:ea typeface="Calibri"/>
              </a:rPr>
              <a:t>Итоги проведения отопительного сезона 2024/2025 годов и ходе подготовки к предстоящему отопительному периоду </a:t>
            </a:r>
            <a:br>
              <a:rPr sz="4400"/>
            </a:br>
            <a:r>
              <a:rPr b="1" lang="ru-RU" sz="4400" strike="noStrike" u="none">
                <a:solidFill>
                  <a:srgbClr val="191b0e"/>
                </a:solidFill>
                <a:uFillTx/>
                <a:latin typeface="Times New Roman"/>
                <a:ea typeface="Calibri"/>
              </a:rPr>
              <a:t>2025/2026 годов</a:t>
            </a:r>
            <a:r>
              <a:rPr b="0" lang="ru-RU" sz="4400" strike="noStrike" u="none">
                <a:solidFill>
                  <a:srgbClr val="191b0e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" descr=""/>
          <p:cNvPicPr/>
          <p:nvPr/>
        </p:nvPicPr>
        <p:blipFill>
          <a:blip r:embed="rId1"/>
          <a:stretch/>
        </p:blipFill>
        <p:spPr>
          <a:xfrm>
            <a:off x="6689520" y="972000"/>
            <a:ext cx="5488920" cy="496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252000" y="1141920"/>
            <a:ext cx="7261560" cy="432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В рамках государственной  и муниципальной</a:t>
            </a:r>
            <a:r>
              <a:rPr b="0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программ  "Энергосбережение и повышение</a:t>
            </a:r>
            <a:r>
              <a:rPr b="0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br>
              <a:rPr sz="2500"/>
            </a:br>
            <a:r>
              <a:rPr b="1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энергоэффективности» и производственной </a:t>
            </a:r>
            <a:br>
              <a:rPr sz="2500"/>
            </a:br>
            <a:r>
              <a:rPr b="1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программы МУП «Калугатеплосеть» г. Калуги </a:t>
            </a:r>
            <a:br>
              <a:rPr sz="2500"/>
            </a:br>
            <a:r>
              <a:rPr b="1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в 2025 году планирует </a:t>
            </a:r>
            <a:r>
              <a:rPr b="0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приобретение и установку 28  пластичных теплообменников на котельные предприятия.</a:t>
            </a:r>
            <a:r>
              <a:rPr b="1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                         </a:t>
            </a:r>
            <a:br>
              <a:rPr sz="2500"/>
            </a:b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5364000" y="3584880"/>
            <a:ext cx="6299640" cy="285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На основании поручения Городского Головы города Калуги  планируется  проектирование и установка защитного экрана на котельной в      мкрн. Веснушки.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7" name="Рисунок 2" descr=""/>
          <p:cNvPicPr/>
          <p:nvPr/>
        </p:nvPicPr>
        <p:blipFill>
          <a:blip r:embed="rId1"/>
          <a:stretch/>
        </p:blipFill>
        <p:spPr>
          <a:xfrm>
            <a:off x="7884000" y="11160"/>
            <a:ext cx="4319640" cy="4226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8" name=""/>
          <p:cNvSpPr/>
          <p:nvPr/>
        </p:nvSpPr>
        <p:spPr>
          <a:xfrm>
            <a:off x="720000" y="646200"/>
            <a:ext cx="10883160" cy="227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</a:t>
            </a:r>
            <a:br>
              <a:rPr sz="2300"/>
            </a:b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</a:t>
            </a: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Кроме вышеуказанных работ  </a:t>
            </a:r>
            <a:br>
              <a:rPr sz="2300"/>
            </a:b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МУП «Калугатеплосеть» г. Калуги  в рамках </a:t>
            </a:r>
            <a:br>
              <a:rPr sz="2300"/>
            </a:b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технологического присоединения </a:t>
            </a:r>
            <a:br>
              <a:rPr sz="2300"/>
            </a:b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запланированы работы по  реконструкции </a:t>
            </a:r>
            <a:br>
              <a:rPr sz="2300"/>
            </a:br>
            <a:r>
              <a:rPr b="1" lang="ru-RU" sz="23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котельной в мкрн. Веснушки (3-я очередь).</a:t>
            </a:r>
            <a:br>
              <a:rPr sz="2300"/>
            </a:b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9" name="" descr=""/>
          <p:cNvPicPr/>
          <p:nvPr/>
        </p:nvPicPr>
        <p:blipFill>
          <a:blip r:embed="rId2"/>
          <a:stretch/>
        </p:blipFill>
        <p:spPr>
          <a:xfrm>
            <a:off x="36000" y="3202560"/>
            <a:ext cx="4859640" cy="3656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77160" y="-1161000"/>
            <a:ext cx="10479960" cy="485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6600"/>
            </a:br>
            <a:br>
              <a:rPr sz="6600"/>
            </a:br>
            <a:br>
              <a:rPr sz="6600"/>
            </a:br>
            <a:br>
              <a:rPr sz="6600"/>
            </a:br>
            <a:r>
              <a:rPr b="0" lang="ru-RU" sz="6600" strike="noStrike" u="none">
                <a:solidFill>
                  <a:schemeClr val="accent1"/>
                </a:solidFill>
                <a:uFillTx/>
                <a:latin typeface="Trebuchet MS"/>
                <a:ea typeface="Calibri"/>
              </a:rPr>
              <a:t>Спасибо за внимание!</a:t>
            </a:r>
            <a:endParaRPr b="0" lang="ru-RU" sz="6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3" descr="C:\Users\ternikov_av\Desktop\ФОТО для Презентации\90902.jpg"/>
          <p:cNvPicPr/>
          <p:nvPr/>
        </p:nvPicPr>
        <p:blipFill>
          <a:blip r:embed="rId1"/>
          <a:stretch/>
        </p:blipFill>
        <p:spPr>
          <a:xfrm>
            <a:off x="5317560" y="2816280"/>
            <a:ext cx="6624720" cy="3725280"/>
          </a:xfrm>
          <a:prstGeom prst="rect">
            <a:avLst/>
          </a:prstGeom>
          <a:noFill/>
          <a:ln w="0">
            <a:noFill/>
          </a:ln>
          <a:effectLst>
            <a:reflection algn="bl" blurRad="6350" dir="5400000" endPos="0" rotWithShape="0" sy="-100000"/>
            <a:softEdge rad="38160"/>
          </a:effectLst>
          <a:scene3d>
            <a:camera prst="perspectiveLeft">
              <a:rot lat="0" lon="1500000" rev="0"/>
            </a:camera>
            <a:lightRig dir="t" rig="threePt"/>
          </a:scene3d>
        </p:spPr>
      </p:pic>
      <p:pic>
        <p:nvPicPr>
          <p:cNvPr id="354" name="Picture 2" descr="C:\Users\ternikov_av\Desktop\ФОТО для Презентации\scale_1200.jfif"/>
          <p:cNvPicPr/>
          <p:nvPr/>
        </p:nvPicPr>
        <p:blipFill>
          <a:blip r:embed="rId2"/>
          <a:srcRect l="211" t="-88" r="1049" b="11061"/>
          <a:stretch/>
        </p:blipFill>
        <p:spPr>
          <a:xfrm>
            <a:off x="-168840" y="188640"/>
            <a:ext cx="6326280" cy="4261320"/>
          </a:xfrm>
          <a:prstGeom prst="rect">
            <a:avLst/>
          </a:prstGeom>
          <a:noFill/>
          <a:ln w="0">
            <a:noFill/>
          </a:ln>
          <a:effectLst>
            <a:reflection algn="bl" blurRad="6350" dir="5400000" dist="25400" endA="300" endPos="43000" rotWithShape="0" stA="50000" sy="-100000"/>
          </a:effectLst>
          <a:scene3d>
            <a:camera prst="orthographicFront">
              <a:rot lat="0" lon="1199953" rev="0"/>
            </a:camera>
            <a:lightRig dir="t" rig="threePt"/>
          </a:scene3d>
        </p:spPr>
      </p:pic>
      <p:sp>
        <p:nvSpPr>
          <p:cNvPr id="355" name="Прямоугольник 2"/>
          <p:cNvSpPr/>
          <p:nvPr/>
        </p:nvSpPr>
        <p:spPr>
          <a:xfrm>
            <a:off x="4672440" y="100080"/>
            <a:ext cx="7269840" cy="294948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solidFill>
              <a:srgbClr val="325490"/>
            </a:solidFill>
            <a:round/>
          </a:ln>
          <a:effectLst>
            <a:softEdge rad="3816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871880" y="399600"/>
            <a:ext cx="7199280" cy="438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Отопительный период 2024-2025 гг. прошел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без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аварийных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ситуаций,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связанных с длительным отключением объектов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жилищно-коммунального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комплекса муниципального образования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«Город Калуга» от систем подачи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энергоресурсов.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6920" y="1440000"/>
            <a:ext cx="11950920" cy="23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br>
              <a:rPr sz="2600"/>
            </a:b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26 декабря 2024 года произошла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аварийная ситуация на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централизованной  системе 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теплоснабжения  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6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МУП «Калугатеплосеть»</a:t>
            </a: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6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г. Калуги. </a:t>
            </a:r>
            <a:br>
              <a:rPr sz="2600"/>
            </a:br>
            <a:r>
              <a:rPr b="1" lang="ru-RU" sz="26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По устранению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аварийной ситуации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на трубопроводе  теплоснабжения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были приняты неотложные меры.  </a:t>
            </a:r>
            <a:br>
              <a:rPr sz="2600"/>
            </a:b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8" name="Picture 2" descr="C:\Users\ternikov_av\Desktop\IMG-20250605-WA0018.jpg"/>
          <p:cNvPicPr/>
          <p:nvPr/>
        </p:nvPicPr>
        <p:blipFill>
          <a:blip r:embed="rId1"/>
          <a:stretch/>
        </p:blipFill>
        <p:spPr>
          <a:xfrm>
            <a:off x="5843160" y="188640"/>
            <a:ext cx="6154560" cy="646956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pull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71640" y="1412640"/>
            <a:ext cx="6237720" cy="46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К предстоящему отопительному периоду 2025-2026 гг. на территории муниципального образования «Город Калуга» планируется подготовить:</a:t>
            </a:r>
            <a:br>
              <a:rPr sz="2600"/>
            </a:b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- 130 котельных (в том числе 103 муниципальные котельные);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- 466,9 км тепловых сетей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(в том числе 404,46 км, находящихся в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муниципальной собственности),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- 46 ЦТП;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- 3652 многоквартирных дома.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0" name="Picture 2" descr="C:\Users\ternikov_av\Desktop\ФОТО для Презентации\IMG_0320.jpeg"/>
          <p:cNvPicPr/>
          <p:nvPr/>
        </p:nvPicPr>
        <p:blipFill>
          <a:blip r:embed="rId1"/>
          <a:stretch/>
        </p:blipFill>
        <p:spPr>
          <a:xfrm>
            <a:off x="6311880" y="203040"/>
            <a:ext cx="5721840" cy="381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 descr="C:\Users\ternikov_av\Desktop\ФОТО для Презентации\2020_05_18(2)-2.jpg"/>
          <p:cNvPicPr/>
          <p:nvPr/>
        </p:nvPicPr>
        <p:blipFill>
          <a:blip r:embed="rId1"/>
          <a:stretch/>
        </p:blipFill>
        <p:spPr>
          <a:xfrm>
            <a:off x="6058800" y="2781000"/>
            <a:ext cx="6030000" cy="402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-312840" y="1268640"/>
            <a:ext cx="6837480" cy="368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целях организации работ по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подготовке многоквартирных домов к предстоящему отопительному сезону управляющими организациями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проведены  весенние осмотры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общего имущества собственников помещений в многоквартирных домах, находящихся в управлении, и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разработаны мероприятия по 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подготовке многоквартирных домов к эксплуатации в осенне-зимний</a:t>
            </a:r>
            <a:br>
              <a:rPr sz="2600"/>
            </a:br>
            <a:r>
              <a:rPr b="1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период 2025-2026 гг.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19160" y="1124640"/>
            <a:ext cx="6848640" cy="489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В рамках реализации программы          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Калужской области «Модернизация 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систем коммунальной инфраструктуры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в Калужской области на 2023-2027 годы» в 2025    году планируется заменить 4,45 км тепловых 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сетей в двухтрубном исполнении от котельной 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по адресу: </a:t>
            </a:r>
            <a:br>
              <a:rPr sz="2400"/>
            </a:b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  ул. Вооруженного восстания, д. 12 (Калужская   ветка).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Подрядная организация приступила к работам. 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В настоящее время заменено 1,5 км в                 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          двухтрубном исчислении.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4" name="Picture 4"/>
          <p:cNvSpPr/>
          <p:nvPr/>
        </p:nvSpPr>
        <p:spPr>
          <a:xfrm>
            <a:off x="6960240" y="620640"/>
            <a:ext cx="4965840" cy="496584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  <a:softEdge rad="31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5" name="Рисунок 1" descr=""/>
          <p:cNvPicPr/>
          <p:nvPr/>
        </p:nvPicPr>
        <p:blipFill>
          <a:blip r:embed="rId2"/>
          <a:stretch/>
        </p:blipFill>
        <p:spPr>
          <a:xfrm>
            <a:off x="6878160" y="-99360"/>
            <a:ext cx="5140800" cy="6855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p14:dur="100"/>
    </mc:Choice>
    <mc:Fallback>
      <p:transition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191520" y="600120"/>
            <a:ext cx="7485840" cy="554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2600"/>
            </a:b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В рамках инвестиционной программы </a:t>
            </a:r>
            <a:br>
              <a:rPr sz="2500"/>
            </a:b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МУП «Калугатеплосеть» г. Калуги</a:t>
            </a:r>
            <a:br>
              <a:rPr sz="2500"/>
            </a:b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в 2025 году планирует выполнить  работы                  по капитальному ремонту тепловых сетей </a:t>
            </a:r>
            <a:br>
              <a:rPr sz="2500"/>
            </a:b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      на следующих объектах:</a:t>
            </a:r>
            <a:br>
              <a:rPr sz="2500"/>
            </a:b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 от котельной  по ул. В. Андриановой, 64а -               2,103 км;</a:t>
            </a:r>
            <a:br>
              <a:rPr sz="2500"/>
            </a:b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от котельной по ул.  Вооруженного восстания,12 (Герценская ветка)  – 1,422 км;</a:t>
            </a:r>
            <a:br>
              <a:rPr sz="2500"/>
            </a:b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 от котельной по ул. Чичерина,11 — 1,06 км.</a:t>
            </a:r>
            <a:br>
              <a:rPr sz="2500"/>
            </a:br>
            <a:br>
              <a:rPr sz="2500"/>
            </a:br>
            <a:r>
              <a:rPr b="0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            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Итого: 4,58 км</a:t>
            </a:r>
            <a:br>
              <a:rPr sz="2500"/>
            </a:br>
            <a:br>
              <a:rPr sz="2500"/>
            </a:b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7" name="Picture 2" descr="C:\Users\M9A9A~1.BOR\AppData\Local\Temp\Rar$DIa0.218\IMG-20240222-WA0039.jpg"/>
          <p:cNvPicPr/>
          <p:nvPr/>
        </p:nvPicPr>
        <p:blipFill>
          <a:blip r:embed="rId1"/>
          <a:stretch/>
        </p:blipFill>
        <p:spPr>
          <a:xfrm>
            <a:off x="7920000" y="116640"/>
            <a:ext cx="4077720" cy="6333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p14:dur="100"/>
    </mc:Choice>
    <mc:Fallback>
      <p:transition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Параллелограмм 1"/>
          <p:cNvSpPr/>
          <p:nvPr/>
        </p:nvSpPr>
        <p:spPr>
          <a:xfrm rot="10800000">
            <a:off x="2880" y="272880"/>
            <a:ext cx="11997720" cy="6117840"/>
          </a:xfrm>
          <a:prstGeom prst="parallelogram">
            <a:avLst>
              <a:gd name="adj" fmla="val 25000"/>
            </a:avLst>
          </a:prstGeom>
          <a:solidFill>
            <a:schemeClr val="tx2">
              <a:lumMod val="25000"/>
              <a:lumOff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19160" y="116640"/>
            <a:ext cx="10797120" cy="532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                          </a:t>
            </a:r>
            <a:br>
              <a:rPr sz="1800"/>
            </a:b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       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В рамках инвестиционной программы </a:t>
            </a:r>
            <a:br>
              <a:rPr sz="2500"/>
            </a:b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         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МУП «Калугатеплосеть» г. Калуги</a:t>
            </a:r>
            <a:br>
              <a:rPr sz="2500"/>
            </a:b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         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в 2025 году планирует выполнить </a:t>
            </a:r>
            <a:br>
              <a:rPr sz="2500"/>
            </a:b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         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следующие мероприятия:</a:t>
            </a:r>
            <a:br>
              <a:rPr sz="2500"/>
            </a:br>
            <a:br>
              <a:rPr sz="1800"/>
            </a:br>
            <a:br>
              <a:rPr sz="1800"/>
            </a:b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  проектирование на строительство т/сети от котельной, расположенной по адресу:  ул. Чичерина, 23а      (для переключения потребителей от котельной, расположенной по адресу: ул. Чичерина, 11а);</a:t>
            </a:r>
            <a:br>
              <a:rPr sz="1800"/>
            </a:br>
            <a:br>
              <a:rPr sz="1800"/>
            </a:b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завершить проектирование т/сетей от котельной, расположенной по адресу: пер. Малинники, 21;</a:t>
            </a:r>
            <a:br>
              <a:rPr sz="1800"/>
            </a:br>
            <a:br>
              <a:rPr sz="1800"/>
            </a:b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-проектирование  реконструкции т/сетей от котельной, </a:t>
            </a:r>
            <a:br>
              <a:rPr sz="1800"/>
            </a:b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расположенной по адресу:  ул. Маяковского, 59.</a:t>
            </a:r>
            <a:br>
              <a:rPr sz="1800"/>
            </a:br>
            <a:br>
              <a:rPr sz="1800"/>
            </a:b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0" name="Picture 2" descr="Picture background"/>
          <p:cNvPicPr/>
          <p:nvPr/>
        </p:nvPicPr>
        <p:blipFill>
          <a:blip r:embed="rId1"/>
          <a:stretch/>
        </p:blipFill>
        <p:spPr>
          <a:xfrm>
            <a:off x="6084720" y="4473000"/>
            <a:ext cx="6057000" cy="2314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288720" y="-2160"/>
            <a:ext cx="10870200" cy="640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       </a:t>
            </a:r>
            <a:r>
              <a:rPr b="0" lang="ru-RU" sz="25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В рамках инвестиционной программы, </a:t>
            </a:r>
            <a:br>
              <a:rPr sz="2500"/>
            </a:b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                      МУП «Калугатеплосеть» г. Калуги</a:t>
            </a:r>
            <a:br>
              <a:rPr sz="2500"/>
            </a:b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      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в 2025 году планирует приступить к </a:t>
            </a:r>
            <a:br>
              <a:rPr sz="2500"/>
            </a:b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                       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следующим работам на котельных:</a:t>
            </a:r>
            <a:br>
              <a:rPr sz="2500"/>
            </a:br>
            <a:br>
              <a:rPr sz="2500"/>
            </a:br>
            <a:br>
              <a:rPr sz="2500"/>
            </a:br>
            <a:br>
              <a:rPr sz="2500"/>
            </a:br>
            <a:r>
              <a:rPr b="1" lang="ru-RU" sz="2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проектирование и строительство блочно-модульной котельной  </a:t>
            </a:r>
            <a:br>
              <a:rPr sz="2200"/>
            </a:br>
            <a:r>
              <a:rPr b="1" lang="ru-RU" sz="2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по ул. Маяковского,59;</a:t>
            </a:r>
            <a:br>
              <a:rPr sz="2200"/>
            </a:br>
            <a:br>
              <a:rPr sz="2200"/>
            </a:br>
            <a:r>
              <a:rPr b="1" lang="ru-RU" sz="2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проектирование и строительство блочно-модульной котельной по пер. Малинники,21;</a:t>
            </a:r>
            <a:br>
              <a:rPr sz="2200"/>
            </a:br>
            <a:br>
              <a:rPr sz="2200"/>
            </a:br>
            <a:r>
              <a:rPr b="1" lang="ru-RU" sz="2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- провести замену насосных агрегатов на котельной по ул. М. Горького, 1б.</a:t>
            </a:r>
            <a:br>
              <a:rPr sz="2000"/>
            </a:br>
            <a:br>
              <a:rPr sz="2200"/>
            </a:b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2" name="Picture 2"/>
          <p:cNvSpPr/>
          <p:nvPr/>
        </p:nvSpPr>
        <p:spPr>
          <a:xfrm>
            <a:off x="8472240" y="298800"/>
            <a:ext cx="3525480" cy="225756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  <a:softEdge rad="31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3" name="Рисунок 1" descr=""/>
          <p:cNvPicPr/>
          <p:nvPr/>
        </p:nvPicPr>
        <p:blipFill>
          <a:blip r:embed="rId2"/>
          <a:stretch/>
        </p:blipFill>
        <p:spPr>
          <a:xfrm>
            <a:off x="8100000" y="-2160"/>
            <a:ext cx="4041720" cy="306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Application>LibreOffice/24.8.7.2$Windows_X86_64 LibreOffice_project/e07d0a63a46349d29051da79b1fde8160bab2a89</Application>
  <AppVersion>15.0000</AppVersion>
  <Words>58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2022-07-05T08:00:30Z</dcterms:created>
  <dc:creator>Щеглова Анна Андреевна</dc:creator>
  <dc:description/>
  <dc:language>ru-RU</dc:language>
  <cp:lastModifiedBy/>
  <dcterms:modified xsi:type="dcterms:W3CDTF">2025-06-16T11:38:52Z</dcterms:modified>
  <cp:revision>107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Произвольный</vt:lpwstr>
  </property>
  <property fmtid="{D5CDD505-2E9C-101B-9397-08002B2CF9AE}" pid="4" name="Slides">
    <vt:i4>11</vt:i4>
  </property>
</Properties>
</file>