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</p:sldMasterIdLst>
  <p:notesMasterIdLst>
    <p:notesMasterId r:id="rId23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A14DABA-045D-49C4-AE8F-9BC8CD6AD71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0E7819-B537-4B6A-85BA-583BDB660860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144F85A-A519-418E-97D0-27AA427B55C5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06BE993-F01B-4584-A14A-C54B0A3F5922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5A1CE9C-3B98-46FE-8245-71D1CF167354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0A5BD6A-2D54-42D2-828E-0AE40EA5292F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8D4A26F-25BA-4004-909A-8EFC56A563A7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7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CFC94A0-0AA7-43DF-8BEB-490A2D84D6B7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B91FD2E-0096-407E-8048-EDB1BF5C4814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A4D0AA0-E8D5-4CF8-8EE0-83008B735C6F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FEE66F-BCCA-4D5F-BF97-555444203413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E91B405-7B81-46CE-92DD-856BA46A749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2EBD3089-8C19-498B-9318-2EA038B87B2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6FECC39E-57BB-46F9-9345-5ED92928795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70ED0F6-0D68-4978-8ADF-4E13E80D61F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C6C2395-40BE-4122-B4FF-073E7EA7081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956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A28583F-B568-4841-87EE-5A98A18E741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956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8073DE8-7FC9-4799-9559-BADB877BF3C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2DDE7FF-1C07-402A-82E2-104F4E93E49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956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D282455-9BAB-4648-9F23-A744398A0D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08680FB5-0B2D-428B-9A09-D57CB2D5287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956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33D9808A-1DC8-46A9-9D1E-B7AD4F629F8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D3B02AB-34C0-4281-927B-5DC94D1A3CA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DD60804-D7E0-48EE-8162-4DE32FE7109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5F136BA-D982-41D1-9015-C14B4ECA224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61A72B9-A9F1-4FAB-A0EC-58CEEBC549D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7F436FF-9EAF-42A3-8A4F-021672FC9CEB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956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827ED6-893A-4713-A281-60CBB61463D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956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0477390-8102-4688-99AE-1C8FFC1A683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8DECFF8-5E51-4A93-BBC9-90519D6F02C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956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8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9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8C1A54-1BE4-4607-985E-F67D595F623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BB54154-3785-4D37-8E5F-0E97404AD85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956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1BBFB3-5B9F-43AC-A99D-DFA075F3DD9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Круг: прозрачная заливка 67"/>
          <p:cNvSpPr/>
          <p:nvPr/>
        </p:nvSpPr>
        <p:spPr>
          <a:xfrm>
            <a:off x="10166760" y="-247968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58" name="Прямая соединительная линия 8"/>
          <p:cNvCxnSpPr/>
          <p:nvPr/>
        </p:nvCxnSpPr>
        <p:spPr>
          <a:xfrm>
            <a:off x="6679800" y="5632920"/>
            <a:ext cx="3240" cy="1196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cxnSp>
        <p:nvCxnSpPr>
          <p:cNvPr id="59" name="Прямая соединительная линия 9"/>
          <p:cNvCxnSpPr/>
          <p:nvPr/>
        </p:nvCxnSpPr>
        <p:spPr>
          <a:xfrm>
            <a:off x="5563440" y="5155920"/>
            <a:ext cx="3240" cy="1673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grpSp>
        <p:nvGrpSpPr>
          <p:cNvPr id="60" name="Группа 10"/>
          <p:cNvGrpSpPr/>
          <p:nvPr/>
        </p:nvGrpSpPr>
        <p:grpSpPr>
          <a:xfrm>
            <a:off x="4982400" y="4618800"/>
            <a:ext cx="42480" cy="1689840"/>
            <a:chOff x="4982400" y="4618800"/>
            <a:chExt cx="42480" cy="1689840"/>
          </a:xfrm>
        </p:grpSpPr>
        <p:cxnSp>
          <p:nvCxnSpPr>
            <p:cNvPr id="61" name="Прямая соединительная линия 11"/>
            <p:cNvCxnSpPr/>
            <p:nvPr/>
          </p:nvCxnSpPr>
          <p:spPr>
            <a:xfrm>
              <a:off x="5005080" y="461880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2" name="Овал 12"/>
            <p:cNvSpPr/>
            <p:nvPr/>
          </p:nvSpPr>
          <p:spPr>
            <a:xfrm>
              <a:off x="4982400" y="626616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3" name="Группа 13"/>
          <p:cNvGrpSpPr/>
          <p:nvPr/>
        </p:nvGrpSpPr>
        <p:grpSpPr>
          <a:xfrm>
            <a:off x="4401360" y="5164920"/>
            <a:ext cx="42480" cy="1689840"/>
            <a:chOff x="4401360" y="5164920"/>
            <a:chExt cx="42480" cy="1689840"/>
          </a:xfrm>
        </p:grpSpPr>
        <p:cxnSp>
          <p:nvCxnSpPr>
            <p:cNvPr id="64" name="Прямая соединительная линия 14"/>
            <p:cNvCxnSpPr/>
            <p:nvPr/>
          </p:nvCxnSpPr>
          <p:spPr>
            <a:xfrm>
              <a:off x="44240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5" name="Овал 15"/>
            <p:cNvSpPr/>
            <p:nvPr/>
          </p:nvSpPr>
          <p:spPr>
            <a:xfrm>
              <a:off x="44013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6" name="Группа 16"/>
          <p:cNvGrpSpPr/>
          <p:nvPr/>
        </p:nvGrpSpPr>
        <p:grpSpPr>
          <a:xfrm>
            <a:off x="3819960" y="5164920"/>
            <a:ext cx="42480" cy="1689840"/>
            <a:chOff x="3819960" y="5164920"/>
            <a:chExt cx="42480" cy="1689840"/>
          </a:xfrm>
        </p:grpSpPr>
        <p:cxnSp>
          <p:nvCxnSpPr>
            <p:cNvPr id="67" name="Прямая соединительная линия 17"/>
            <p:cNvCxnSpPr/>
            <p:nvPr/>
          </p:nvCxnSpPr>
          <p:spPr>
            <a:xfrm>
              <a:off x="38426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8" name="Овал 18"/>
            <p:cNvSpPr/>
            <p:nvPr/>
          </p:nvSpPr>
          <p:spPr>
            <a:xfrm>
              <a:off x="38199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9" name="Группа 19"/>
          <p:cNvGrpSpPr/>
          <p:nvPr/>
        </p:nvGrpSpPr>
        <p:grpSpPr>
          <a:xfrm>
            <a:off x="3238920" y="4902480"/>
            <a:ext cx="42480" cy="1689840"/>
            <a:chOff x="3238920" y="4902480"/>
            <a:chExt cx="42480" cy="1689840"/>
          </a:xfrm>
        </p:grpSpPr>
        <p:cxnSp>
          <p:nvCxnSpPr>
            <p:cNvPr id="70" name="Прямая соединительная линия 20"/>
            <p:cNvCxnSpPr/>
            <p:nvPr/>
          </p:nvCxnSpPr>
          <p:spPr>
            <a:xfrm>
              <a:off x="3261600" y="490248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71" name="Овал 21"/>
            <p:cNvSpPr/>
            <p:nvPr/>
          </p:nvSpPr>
          <p:spPr>
            <a:xfrm>
              <a:off x="3238920" y="65498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72" name="Группа 22"/>
          <p:cNvGrpSpPr/>
          <p:nvPr/>
        </p:nvGrpSpPr>
        <p:grpSpPr>
          <a:xfrm>
            <a:off x="2657880" y="5191560"/>
            <a:ext cx="42480" cy="1689840"/>
            <a:chOff x="2657880" y="5191560"/>
            <a:chExt cx="42480" cy="1689840"/>
          </a:xfrm>
        </p:grpSpPr>
        <p:cxnSp>
          <p:nvCxnSpPr>
            <p:cNvPr id="73" name="Прямая соединительная линия 23"/>
            <p:cNvCxnSpPr/>
            <p:nvPr/>
          </p:nvCxnSpPr>
          <p:spPr>
            <a:xfrm>
              <a:off x="2680560" y="519156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74" name="Овал 24"/>
            <p:cNvSpPr/>
            <p:nvPr/>
          </p:nvSpPr>
          <p:spPr>
            <a:xfrm>
              <a:off x="265788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75" name="Группа 25"/>
          <p:cNvGrpSpPr/>
          <p:nvPr/>
        </p:nvGrpSpPr>
        <p:grpSpPr>
          <a:xfrm>
            <a:off x="1495440" y="4190760"/>
            <a:ext cx="42480" cy="1715760"/>
            <a:chOff x="1495440" y="4190760"/>
            <a:chExt cx="42480" cy="1715760"/>
          </a:xfrm>
        </p:grpSpPr>
        <p:cxnSp>
          <p:nvCxnSpPr>
            <p:cNvPr id="76" name="Прямая соединительная линия 26"/>
            <p:cNvCxnSpPr/>
            <p:nvPr/>
          </p:nvCxnSpPr>
          <p:spPr>
            <a:xfrm>
              <a:off x="1518120" y="41907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77" name="Овал 27"/>
            <p:cNvSpPr/>
            <p:nvPr/>
          </p:nvSpPr>
          <p:spPr>
            <a:xfrm>
              <a:off x="1495440" y="58640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78" name="Группа 28"/>
          <p:cNvGrpSpPr/>
          <p:nvPr/>
        </p:nvGrpSpPr>
        <p:grpSpPr>
          <a:xfrm>
            <a:off x="914400" y="5038920"/>
            <a:ext cx="42480" cy="1715760"/>
            <a:chOff x="914400" y="5038920"/>
            <a:chExt cx="42480" cy="1715760"/>
          </a:xfrm>
        </p:grpSpPr>
        <p:cxnSp>
          <p:nvCxnSpPr>
            <p:cNvPr id="79" name="Прямая соединительная линия 29"/>
            <p:cNvCxnSpPr/>
            <p:nvPr/>
          </p:nvCxnSpPr>
          <p:spPr>
            <a:xfrm>
              <a:off x="937080" y="503892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80" name="Овал 30"/>
            <p:cNvSpPr/>
            <p:nvPr/>
          </p:nvSpPr>
          <p:spPr>
            <a:xfrm>
              <a:off x="914400" y="6712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81" name="Группа 31"/>
          <p:cNvGrpSpPr/>
          <p:nvPr/>
        </p:nvGrpSpPr>
        <p:grpSpPr>
          <a:xfrm>
            <a:off x="333360" y="4824360"/>
            <a:ext cx="42480" cy="1715760"/>
            <a:chOff x="333360" y="4824360"/>
            <a:chExt cx="42480" cy="1715760"/>
          </a:xfrm>
        </p:grpSpPr>
        <p:cxnSp>
          <p:nvCxnSpPr>
            <p:cNvPr id="82" name="Прямая соединительная линия 32"/>
            <p:cNvCxnSpPr/>
            <p:nvPr/>
          </p:nvCxnSpPr>
          <p:spPr>
            <a:xfrm>
              <a:off x="356040" y="48243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83" name="Овал 33"/>
            <p:cNvSpPr/>
            <p:nvPr/>
          </p:nvSpPr>
          <p:spPr>
            <a:xfrm>
              <a:off x="333360" y="64976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84" name="Группа 34"/>
          <p:cNvGrpSpPr/>
          <p:nvPr/>
        </p:nvGrpSpPr>
        <p:grpSpPr>
          <a:xfrm>
            <a:off x="6098760" y="5162400"/>
            <a:ext cx="42480" cy="1689480"/>
            <a:chOff x="6098760" y="5162400"/>
            <a:chExt cx="42480" cy="1689480"/>
          </a:xfrm>
        </p:grpSpPr>
        <p:cxnSp>
          <p:nvCxnSpPr>
            <p:cNvPr id="85" name="Прямая соединительная линия 35"/>
            <p:cNvCxnSpPr/>
            <p:nvPr/>
          </p:nvCxnSpPr>
          <p:spPr>
            <a:xfrm>
              <a:off x="6121440" y="5162400"/>
              <a:ext cx="3240" cy="1672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86" name="Овал 36"/>
            <p:cNvSpPr/>
            <p:nvPr/>
          </p:nvSpPr>
          <p:spPr>
            <a:xfrm>
              <a:off x="609876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87" name="Группа 37"/>
          <p:cNvGrpSpPr/>
          <p:nvPr/>
        </p:nvGrpSpPr>
        <p:grpSpPr>
          <a:xfrm>
            <a:off x="7215480" y="5778360"/>
            <a:ext cx="42480" cy="1073520"/>
            <a:chOff x="7215480" y="5778360"/>
            <a:chExt cx="42480" cy="1073520"/>
          </a:xfrm>
        </p:grpSpPr>
        <p:cxnSp>
          <p:nvCxnSpPr>
            <p:cNvPr id="88" name="Прямая соединительная линия 38"/>
            <p:cNvCxnSpPr/>
            <p:nvPr/>
          </p:nvCxnSpPr>
          <p:spPr>
            <a:xfrm>
              <a:off x="7238160" y="5778360"/>
              <a:ext cx="3240" cy="1056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89" name="Овал 39"/>
            <p:cNvSpPr/>
            <p:nvPr/>
          </p:nvSpPr>
          <p:spPr>
            <a:xfrm>
              <a:off x="721548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90" name="Группа 40"/>
          <p:cNvGrpSpPr/>
          <p:nvPr/>
        </p:nvGrpSpPr>
        <p:grpSpPr>
          <a:xfrm>
            <a:off x="7796520" y="4803480"/>
            <a:ext cx="42480" cy="1905480"/>
            <a:chOff x="7796520" y="4803480"/>
            <a:chExt cx="42480" cy="1905480"/>
          </a:xfrm>
        </p:grpSpPr>
        <p:cxnSp>
          <p:nvCxnSpPr>
            <p:cNvPr id="91" name="Прямая соединительная линия 41"/>
            <p:cNvCxnSpPr/>
            <p:nvPr/>
          </p:nvCxnSpPr>
          <p:spPr>
            <a:xfrm>
              <a:off x="7819200" y="480348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92" name="Овал 42"/>
            <p:cNvSpPr/>
            <p:nvPr/>
          </p:nvSpPr>
          <p:spPr>
            <a:xfrm>
              <a:off x="7796520" y="66664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93" name="Группа 43"/>
          <p:cNvGrpSpPr/>
          <p:nvPr/>
        </p:nvGrpSpPr>
        <p:grpSpPr>
          <a:xfrm>
            <a:off x="8377560" y="4940640"/>
            <a:ext cx="42480" cy="1905120"/>
            <a:chOff x="8377560" y="4940640"/>
            <a:chExt cx="42480" cy="1905120"/>
          </a:xfrm>
        </p:grpSpPr>
        <p:cxnSp>
          <p:nvCxnSpPr>
            <p:cNvPr id="94" name="Прямая соединительная линия 44"/>
            <p:cNvCxnSpPr/>
            <p:nvPr/>
          </p:nvCxnSpPr>
          <p:spPr>
            <a:xfrm>
              <a:off x="8400240" y="494064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95" name="Овал 45"/>
            <p:cNvSpPr/>
            <p:nvPr/>
          </p:nvSpPr>
          <p:spPr>
            <a:xfrm>
              <a:off x="8377560" y="6803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96" name="Группа 46"/>
          <p:cNvGrpSpPr/>
          <p:nvPr/>
        </p:nvGrpSpPr>
        <p:grpSpPr>
          <a:xfrm>
            <a:off x="8958600" y="4237560"/>
            <a:ext cx="42480" cy="1905120"/>
            <a:chOff x="8958600" y="4237560"/>
            <a:chExt cx="42480" cy="1905120"/>
          </a:xfrm>
        </p:grpSpPr>
        <p:cxnSp>
          <p:nvCxnSpPr>
            <p:cNvPr id="97" name="Прямая соединительная линия 47"/>
            <p:cNvCxnSpPr/>
            <p:nvPr/>
          </p:nvCxnSpPr>
          <p:spPr>
            <a:xfrm>
              <a:off x="8981280" y="423756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98" name="Овал 48"/>
            <p:cNvSpPr/>
            <p:nvPr/>
          </p:nvSpPr>
          <p:spPr>
            <a:xfrm>
              <a:off x="8958600" y="6100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99" name="Группа 49"/>
          <p:cNvGrpSpPr/>
          <p:nvPr/>
        </p:nvGrpSpPr>
        <p:grpSpPr>
          <a:xfrm>
            <a:off x="9540000" y="4945320"/>
            <a:ext cx="42480" cy="1905480"/>
            <a:chOff x="9540000" y="4945320"/>
            <a:chExt cx="42480" cy="1905480"/>
          </a:xfrm>
        </p:grpSpPr>
        <p:cxnSp>
          <p:nvCxnSpPr>
            <p:cNvPr id="100" name="Прямая соединительная линия 50"/>
            <p:cNvCxnSpPr/>
            <p:nvPr/>
          </p:nvCxnSpPr>
          <p:spPr>
            <a:xfrm>
              <a:off x="9562680" y="494532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01" name="Овал 51"/>
            <p:cNvSpPr/>
            <p:nvPr/>
          </p:nvSpPr>
          <p:spPr>
            <a:xfrm>
              <a:off x="954000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02" name="Группа 52"/>
          <p:cNvGrpSpPr/>
          <p:nvPr/>
        </p:nvGrpSpPr>
        <p:grpSpPr>
          <a:xfrm>
            <a:off x="10121040" y="5454000"/>
            <a:ext cx="42480" cy="1396800"/>
            <a:chOff x="10121040" y="5454000"/>
            <a:chExt cx="42480" cy="1396800"/>
          </a:xfrm>
        </p:grpSpPr>
        <p:cxnSp>
          <p:nvCxnSpPr>
            <p:cNvPr id="103" name="Прямая соединительная линия 53"/>
            <p:cNvCxnSpPr/>
            <p:nvPr/>
          </p:nvCxnSpPr>
          <p:spPr>
            <a:xfrm>
              <a:off x="10143720" y="5454000"/>
              <a:ext cx="3240" cy="138024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04" name="Овал 54"/>
            <p:cNvSpPr/>
            <p:nvPr/>
          </p:nvSpPr>
          <p:spPr>
            <a:xfrm>
              <a:off x="1012104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05" name="Группа 55"/>
          <p:cNvGrpSpPr/>
          <p:nvPr/>
        </p:nvGrpSpPr>
        <p:grpSpPr>
          <a:xfrm>
            <a:off x="10702080" y="5922720"/>
            <a:ext cx="42480" cy="928080"/>
            <a:chOff x="10702080" y="5922720"/>
            <a:chExt cx="42480" cy="928080"/>
          </a:xfrm>
        </p:grpSpPr>
        <p:cxnSp>
          <p:nvCxnSpPr>
            <p:cNvPr id="106" name="Прямая соединительная линия 56"/>
            <p:cNvCxnSpPr/>
            <p:nvPr/>
          </p:nvCxnSpPr>
          <p:spPr>
            <a:xfrm>
              <a:off x="10724760" y="5922720"/>
              <a:ext cx="3240" cy="9115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07" name="Овал 57"/>
            <p:cNvSpPr/>
            <p:nvPr/>
          </p:nvSpPr>
          <p:spPr>
            <a:xfrm>
              <a:off x="1070208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08" name="Группа 58"/>
          <p:cNvGrpSpPr/>
          <p:nvPr/>
        </p:nvGrpSpPr>
        <p:grpSpPr>
          <a:xfrm>
            <a:off x="11283120" y="4999320"/>
            <a:ext cx="42480" cy="1851480"/>
            <a:chOff x="11283120" y="4999320"/>
            <a:chExt cx="42480" cy="1851480"/>
          </a:xfrm>
        </p:grpSpPr>
        <p:cxnSp>
          <p:nvCxnSpPr>
            <p:cNvPr id="109" name="Прямая соединительная линия 59"/>
            <p:cNvCxnSpPr/>
            <p:nvPr/>
          </p:nvCxnSpPr>
          <p:spPr>
            <a:xfrm>
              <a:off x="11305800" y="4999320"/>
              <a:ext cx="3240" cy="1834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10" name="Овал 60"/>
            <p:cNvSpPr/>
            <p:nvPr/>
          </p:nvSpPr>
          <p:spPr>
            <a:xfrm>
              <a:off x="112831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11" name="Группа 61"/>
          <p:cNvGrpSpPr/>
          <p:nvPr/>
        </p:nvGrpSpPr>
        <p:grpSpPr>
          <a:xfrm>
            <a:off x="11864520" y="5615280"/>
            <a:ext cx="42480" cy="1235520"/>
            <a:chOff x="11864520" y="5615280"/>
            <a:chExt cx="42480" cy="1235520"/>
          </a:xfrm>
        </p:grpSpPr>
        <p:cxnSp>
          <p:nvCxnSpPr>
            <p:cNvPr id="112" name="Прямая соединительная линия 62"/>
            <p:cNvCxnSpPr/>
            <p:nvPr/>
          </p:nvCxnSpPr>
          <p:spPr>
            <a:xfrm>
              <a:off x="11887200" y="5615280"/>
              <a:ext cx="3240" cy="1218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13" name="Овал 63"/>
            <p:cNvSpPr/>
            <p:nvPr/>
          </p:nvSpPr>
          <p:spPr>
            <a:xfrm>
              <a:off x="118645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14" name="Группа 64"/>
          <p:cNvGrpSpPr/>
          <p:nvPr/>
        </p:nvGrpSpPr>
        <p:grpSpPr>
          <a:xfrm>
            <a:off x="2076840" y="5737680"/>
            <a:ext cx="42480" cy="1143720"/>
            <a:chOff x="2076840" y="5737680"/>
            <a:chExt cx="42480" cy="1143720"/>
          </a:xfrm>
        </p:grpSpPr>
        <p:cxnSp>
          <p:nvCxnSpPr>
            <p:cNvPr id="115" name="Прямая соединительная линия 65"/>
            <p:cNvCxnSpPr/>
            <p:nvPr/>
          </p:nvCxnSpPr>
          <p:spPr>
            <a:xfrm>
              <a:off x="2099520" y="5737680"/>
              <a:ext cx="3240" cy="11271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16" name="Овал 66"/>
            <p:cNvSpPr/>
            <p:nvPr/>
          </p:nvSpPr>
          <p:spPr>
            <a:xfrm>
              <a:off x="207684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17" name="Прямоугольник: скругленные углы 123"/>
          <p:cNvSpPr/>
          <p:nvPr/>
        </p:nvSpPr>
        <p:spPr>
          <a:xfrm>
            <a:off x="293760" y="1684440"/>
            <a:ext cx="5577480" cy="65304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Inter"/>
                <a:ea typeface="Inter"/>
              </a:rPr>
              <a:t>Городской округ города Калуги</a:t>
            </a: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Прямоугольник: скругленные углы 124"/>
          <p:cNvSpPr/>
          <p:nvPr/>
        </p:nvSpPr>
        <p:spPr>
          <a:xfrm>
            <a:off x="271440" y="2595960"/>
            <a:ext cx="5667480" cy="192420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3600" b="0" strike="noStrike" spc="-1">
                <a:solidFill>
                  <a:schemeClr val="lt1"/>
                </a:solidFill>
                <a:latin typeface="Inter Black"/>
                <a:ea typeface="Inter Black"/>
              </a:rPr>
              <a:t>Модернизация наружного</a:t>
            </a:r>
            <a:r>
              <a:rPr lang="ru-RU" sz="3600" b="0" strike="noStrike" spc="-1">
                <a:solidFill>
                  <a:srgbClr val="000000"/>
                </a:solidFill>
                <a:latin typeface="Calibri"/>
                <a:ea typeface="Inter Black"/>
              </a:rPr>
              <a:t> </a:t>
            </a:r>
            <a:r>
              <a:rPr lang="ru-RU" sz="3600" b="0" strike="noStrike" spc="-1">
                <a:solidFill>
                  <a:schemeClr val="lt1"/>
                </a:solidFill>
                <a:latin typeface="Inter Black"/>
                <a:ea typeface="Inter Black"/>
              </a:rPr>
              <a:t>освещения 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3600" b="0" strike="noStrike" spc="-1">
                <a:solidFill>
                  <a:schemeClr val="lt1"/>
                </a:solidFill>
                <a:latin typeface="Inter Black"/>
                <a:ea typeface="Inter Black"/>
              </a:rPr>
              <a:t>2025 — 2026 год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9" name="Группа 126"/>
          <p:cNvGrpSpPr/>
          <p:nvPr/>
        </p:nvGrpSpPr>
        <p:grpSpPr>
          <a:xfrm>
            <a:off x="411480" y="368280"/>
            <a:ext cx="263160" cy="259920"/>
            <a:chOff x="411480" y="368280"/>
            <a:chExt cx="263160" cy="259920"/>
          </a:xfrm>
        </p:grpSpPr>
        <p:sp>
          <p:nvSpPr>
            <p:cNvPr id="120" name="Прямоугольник 127"/>
            <p:cNvSpPr/>
            <p:nvPr/>
          </p:nvSpPr>
          <p:spPr>
            <a:xfrm>
              <a:off x="411480" y="368280"/>
              <a:ext cx="23760" cy="22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121" name="Группа 128"/>
            <p:cNvGrpSpPr/>
            <p:nvPr/>
          </p:nvGrpSpPr>
          <p:grpSpPr>
            <a:xfrm>
              <a:off x="508680" y="368280"/>
              <a:ext cx="23760" cy="220320"/>
              <a:chOff x="508680" y="368280"/>
              <a:chExt cx="23760" cy="220320"/>
            </a:xfrm>
          </p:grpSpPr>
          <p:sp>
            <p:nvSpPr>
              <p:cNvPr id="122" name="Прямоугольник 134"/>
              <p:cNvSpPr/>
              <p:nvPr/>
            </p:nvSpPr>
            <p:spPr>
              <a:xfrm>
                <a:off x="508680" y="368280"/>
                <a:ext cx="2376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12240" rIns="90000" bIns="122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123" name="Прямоугольник 135"/>
              <p:cNvSpPr/>
              <p:nvPr/>
            </p:nvSpPr>
            <p:spPr>
              <a:xfrm>
                <a:off x="508680" y="534600"/>
                <a:ext cx="2376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12240" rIns="90000" bIns="122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124" name="Прямоугольник 136"/>
              <p:cNvSpPr/>
              <p:nvPr/>
            </p:nvSpPr>
            <p:spPr>
              <a:xfrm>
                <a:off x="508680" y="451800"/>
                <a:ext cx="2376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12240" rIns="90000" bIns="122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grpSp>
          <p:nvGrpSpPr>
            <p:cNvPr id="125" name="Группа 129"/>
            <p:cNvGrpSpPr/>
            <p:nvPr/>
          </p:nvGrpSpPr>
          <p:grpSpPr>
            <a:xfrm>
              <a:off x="567720" y="368280"/>
              <a:ext cx="106920" cy="259920"/>
              <a:chOff x="567720" y="368280"/>
              <a:chExt cx="106920" cy="259920"/>
            </a:xfrm>
          </p:grpSpPr>
          <p:sp>
            <p:nvSpPr>
              <p:cNvPr id="126" name="Прямоугольник 130"/>
              <p:cNvSpPr/>
              <p:nvPr/>
            </p:nvSpPr>
            <p:spPr>
              <a:xfrm>
                <a:off x="606240" y="368280"/>
                <a:ext cx="23760" cy="119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grpSp>
            <p:nvGrpSpPr>
              <p:cNvPr id="127" name="Группа 131"/>
              <p:cNvGrpSpPr/>
              <p:nvPr/>
            </p:nvGrpSpPr>
            <p:grpSpPr>
              <a:xfrm>
                <a:off x="567720" y="521280"/>
                <a:ext cx="106920" cy="106920"/>
                <a:chOff x="567720" y="521280"/>
                <a:chExt cx="106920" cy="106920"/>
              </a:xfrm>
            </p:grpSpPr>
            <p:sp>
              <p:nvSpPr>
                <p:cNvPr id="128" name="Прямоугольник 132"/>
                <p:cNvSpPr/>
                <p:nvPr/>
              </p:nvSpPr>
              <p:spPr>
                <a:xfrm>
                  <a:off x="606240" y="521280"/>
                  <a:ext cx="23760" cy="1069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129" name="Прямоугольник 133"/>
                <p:cNvSpPr/>
                <p:nvPr/>
              </p:nvSpPr>
              <p:spPr>
                <a:xfrm rot="5400000">
                  <a:off x="609120" y="520920"/>
                  <a:ext cx="23760" cy="1069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130" name="Прямоугольник 160"/>
          <p:cNvSpPr/>
          <p:nvPr/>
        </p:nvSpPr>
        <p:spPr>
          <a:xfrm>
            <a:off x="664560" y="196560"/>
            <a:ext cx="6353280" cy="564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Inter"/>
              </a:rPr>
              <a:t>Управление городского хозяйства города Калуги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Полилиния: фигура 1"/>
          <p:cNvSpPr/>
          <p:nvPr/>
        </p:nvSpPr>
        <p:spPr>
          <a:xfrm rot="10800000">
            <a:off x="5991120" y="4039560"/>
            <a:ext cx="6201000" cy="1432440"/>
          </a:xfrm>
          <a:custGeom>
            <a:avLst/>
            <a:gdLst>
              <a:gd name="textAreaLeft" fmla="*/ 0 w 6201000"/>
              <a:gd name="textAreaRight" fmla="*/ 6204240 w 6201000"/>
              <a:gd name="textAreaTop" fmla="*/ 0 h 1432440"/>
              <a:gd name="textAreaBottom" fmla="*/ 1435680 h 1432440"/>
            </a:gdLst>
            <a:ahLst/>
            <a:cxnLst/>
            <a:rect l="textAreaLeft" t="textAreaTop" r="textAreaRight" b="textAreaBottom"/>
            <a:pathLst>
              <a:path w="6204155" h="1435509">
                <a:moveTo>
                  <a:pt x="0" y="0"/>
                </a:moveTo>
                <a:lnTo>
                  <a:pt x="5948735" y="0"/>
                </a:lnTo>
                <a:cubicBezTo>
                  <a:pt x="6089800" y="0"/>
                  <a:pt x="6204155" y="114355"/>
                  <a:pt x="6204155" y="255420"/>
                </a:cubicBezTo>
                <a:lnTo>
                  <a:pt x="6204155" y="1180089"/>
                </a:lnTo>
                <a:cubicBezTo>
                  <a:pt x="6204155" y="1321154"/>
                  <a:pt x="6089800" y="1435509"/>
                  <a:pt x="5948735" y="1435509"/>
                </a:cubicBezTo>
                <a:lnTo>
                  <a:pt x="0" y="1435509"/>
                </a:lnTo>
                <a:close/>
              </a:path>
            </a:pathLst>
          </a:custGeom>
          <a:gradFill rotWithShape="0">
            <a:gsLst>
              <a:gs pos="0">
                <a:srgbClr val="32D385"/>
              </a:gs>
              <a:gs pos="100000">
                <a:srgbClr val="2AB1AA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2" name="Рисунок 131"/>
          <p:cNvPicPr/>
          <p:nvPr/>
        </p:nvPicPr>
        <p:blipFill>
          <a:blip r:embed="rId3"/>
          <a:stretch/>
        </p:blipFill>
        <p:spPr>
          <a:xfrm>
            <a:off x="5868720" y="1951560"/>
            <a:ext cx="6320880" cy="418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Прямоугольник: скругленные углы 2"/>
          <p:cNvSpPr/>
          <p:nvPr/>
        </p:nvSpPr>
        <p:spPr>
          <a:xfrm>
            <a:off x="1927800" y="1405080"/>
            <a:ext cx="7674480" cy="3388320"/>
          </a:xfrm>
          <a:prstGeom prst="roundRect">
            <a:avLst>
              <a:gd name="adj" fmla="val 4779"/>
            </a:avLst>
          </a:prstGeom>
          <a:gradFill rotWithShape="0">
            <a:gsLst>
              <a:gs pos="0">
                <a:srgbClr val="2AB1AA"/>
              </a:gs>
              <a:gs pos="100000">
                <a:srgbClr val="32D38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endParaRPr lang="ru-RU" sz="6600" b="0" strike="noStrike" spc="-1">
              <a:solidFill>
                <a:schemeClr val="dk1"/>
              </a:solidFill>
              <a:latin typeface="Inter Black"/>
              <a:ea typeface="Inter Black"/>
            </a:endParaRPr>
          </a:p>
        </p:txBody>
      </p:sp>
      <p:sp>
        <p:nvSpPr>
          <p:cNvPr id="634" name="Круг: прозрачная заливка 95"/>
          <p:cNvSpPr/>
          <p:nvPr/>
        </p:nvSpPr>
        <p:spPr>
          <a:xfrm>
            <a:off x="10166760" y="-247968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635" name="Прямая соединительная линия 18"/>
          <p:cNvCxnSpPr/>
          <p:nvPr/>
        </p:nvCxnSpPr>
        <p:spPr>
          <a:xfrm>
            <a:off x="6679800" y="5632920"/>
            <a:ext cx="3240" cy="1196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cxnSp>
        <p:nvCxnSpPr>
          <p:cNvPr id="636" name="Прямая соединительная линия 19"/>
          <p:cNvCxnSpPr/>
          <p:nvPr/>
        </p:nvCxnSpPr>
        <p:spPr>
          <a:xfrm>
            <a:off x="5563440" y="5155920"/>
            <a:ext cx="3240" cy="1673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grpSp>
        <p:nvGrpSpPr>
          <p:cNvPr id="637" name="Группа 20"/>
          <p:cNvGrpSpPr/>
          <p:nvPr/>
        </p:nvGrpSpPr>
        <p:grpSpPr>
          <a:xfrm>
            <a:off x="4982400" y="4618800"/>
            <a:ext cx="42480" cy="1689840"/>
            <a:chOff x="4982400" y="4618800"/>
            <a:chExt cx="42480" cy="1689840"/>
          </a:xfrm>
        </p:grpSpPr>
        <p:cxnSp>
          <p:nvCxnSpPr>
            <p:cNvPr id="638" name="Прямая соединительная линия 21"/>
            <p:cNvCxnSpPr/>
            <p:nvPr/>
          </p:nvCxnSpPr>
          <p:spPr>
            <a:xfrm>
              <a:off x="5005080" y="461880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39" name="Овал 22"/>
            <p:cNvSpPr/>
            <p:nvPr/>
          </p:nvSpPr>
          <p:spPr>
            <a:xfrm>
              <a:off x="4982400" y="626616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40" name="Группа 23"/>
          <p:cNvGrpSpPr/>
          <p:nvPr/>
        </p:nvGrpSpPr>
        <p:grpSpPr>
          <a:xfrm>
            <a:off x="4401360" y="5164920"/>
            <a:ext cx="42480" cy="1689840"/>
            <a:chOff x="4401360" y="5164920"/>
            <a:chExt cx="42480" cy="1689840"/>
          </a:xfrm>
        </p:grpSpPr>
        <p:cxnSp>
          <p:nvCxnSpPr>
            <p:cNvPr id="641" name="Прямая соединительная линия 24"/>
            <p:cNvCxnSpPr/>
            <p:nvPr/>
          </p:nvCxnSpPr>
          <p:spPr>
            <a:xfrm>
              <a:off x="44240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42" name="Овал 25"/>
            <p:cNvSpPr/>
            <p:nvPr/>
          </p:nvSpPr>
          <p:spPr>
            <a:xfrm>
              <a:off x="44013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43" name="Группа 26"/>
          <p:cNvGrpSpPr/>
          <p:nvPr/>
        </p:nvGrpSpPr>
        <p:grpSpPr>
          <a:xfrm>
            <a:off x="3819960" y="5164920"/>
            <a:ext cx="42480" cy="1689840"/>
            <a:chOff x="3819960" y="5164920"/>
            <a:chExt cx="42480" cy="1689840"/>
          </a:xfrm>
        </p:grpSpPr>
        <p:cxnSp>
          <p:nvCxnSpPr>
            <p:cNvPr id="644" name="Прямая соединительная линия 27"/>
            <p:cNvCxnSpPr/>
            <p:nvPr/>
          </p:nvCxnSpPr>
          <p:spPr>
            <a:xfrm>
              <a:off x="38426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45" name="Овал 28"/>
            <p:cNvSpPr/>
            <p:nvPr/>
          </p:nvSpPr>
          <p:spPr>
            <a:xfrm>
              <a:off x="38199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46" name="Группа 29"/>
          <p:cNvGrpSpPr/>
          <p:nvPr/>
        </p:nvGrpSpPr>
        <p:grpSpPr>
          <a:xfrm>
            <a:off x="3238920" y="4902480"/>
            <a:ext cx="42480" cy="1689840"/>
            <a:chOff x="3238920" y="4902480"/>
            <a:chExt cx="42480" cy="1689840"/>
          </a:xfrm>
        </p:grpSpPr>
        <p:cxnSp>
          <p:nvCxnSpPr>
            <p:cNvPr id="647" name="Прямая соединительная линия 30"/>
            <p:cNvCxnSpPr/>
            <p:nvPr/>
          </p:nvCxnSpPr>
          <p:spPr>
            <a:xfrm>
              <a:off x="3261600" y="490248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48" name="Овал 31"/>
            <p:cNvSpPr/>
            <p:nvPr/>
          </p:nvSpPr>
          <p:spPr>
            <a:xfrm>
              <a:off x="3238920" y="65498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49" name="Группа 32"/>
          <p:cNvGrpSpPr/>
          <p:nvPr/>
        </p:nvGrpSpPr>
        <p:grpSpPr>
          <a:xfrm>
            <a:off x="2657880" y="5191560"/>
            <a:ext cx="42480" cy="1689840"/>
            <a:chOff x="2657880" y="5191560"/>
            <a:chExt cx="42480" cy="1689840"/>
          </a:xfrm>
        </p:grpSpPr>
        <p:cxnSp>
          <p:nvCxnSpPr>
            <p:cNvPr id="650" name="Прямая соединительная линия 33"/>
            <p:cNvCxnSpPr/>
            <p:nvPr/>
          </p:nvCxnSpPr>
          <p:spPr>
            <a:xfrm>
              <a:off x="2680560" y="519156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51" name="Овал 34"/>
            <p:cNvSpPr/>
            <p:nvPr/>
          </p:nvSpPr>
          <p:spPr>
            <a:xfrm>
              <a:off x="265788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52" name="Группа 35"/>
          <p:cNvGrpSpPr/>
          <p:nvPr/>
        </p:nvGrpSpPr>
        <p:grpSpPr>
          <a:xfrm>
            <a:off x="1495440" y="4190760"/>
            <a:ext cx="42480" cy="1715760"/>
            <a:chOff x="1495440" y="4190760"/>
            <a:chExt cx="42480" cy="1715760"/>
          </a:xfrm>
        </p:grpSpPr>
        <p:cxnSp>
          <p:nvCxnSpPr>
            <p:cNvPr id="653" name="Прямая соединительная линия 36"/>
            <p:cNvCxnSpPr/>
            <p:nvPr/>
          </p:nvCxnSpPr>
          <p:spPr>
            <a:xfrm>
              <a:off x="1518120" y="41907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54" name="Овал 37"/>
            <p:cNvSpPr/>
            <p:nvPr/>
          </p:nvSpPr>
          <p:spPr>
            <a:xfrm>
              <a:off x="1495440" y="58640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55" name="Группа 38"/>
          <p:cNvGrpSpPr/>
          <p:nvPr/>
        </p:nvGrpSpPr>
        <p:grpSpPr>
          <a:xfrm>
            <a:off x="914400" y="5038920"/>
            <a:ext cx="42480" cy="1715760"/>
            <a:chOff x="914400" y="5038920"/>
            <a:chExt cx="42480" cy="1715760"/>
          </a:xfrm>
        </p:grpSpPr>
        <p:cxnSp>
          <p:nvCxnSpPr>
            <p:cNvPr id="656" name="Прямая соединительная линия 39"/>
            <p:cNvCxnSpPr/>
            <p:nvPr/>
          </p:nvCxnSpPr>
          <p:spPr>
            <a:xfrm>
              <a:off x="937080" y="503892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57" name="Овал 40"/>
            <p:cNvSpPr/>
            <p:nvPr/>
          </p:nvSpPr>
          <p:spPr>
            <a:xfrm>
              <a:off x="914400" y="6712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58" name="Группа 41"/>
          <p:cNvGrpSpPr/>
          <p:nvPr/>
        </p:nvGrpSpPr>
        <p:grpSpPr>
          <a:xfrm>
            <a:off x="333360" y="4824360"/>
            <a:ext cx="42480" cy="1715760"/>
            <a:chOff x="333360" y="4824360"/>
            <a:chExt cx="42480" cy="1715760"/>
          </a:xfrm>
        </p:grpSpPr>
        <p:cxnSp>
          <p:nvCxnSpPr>
            <p:cNvPr id="659" name="Прямая соединительная линия 42"/>
            <p:cNvCxnSpPr/>
            <p:nvPr/>
          </p:nvCxnSpPr>
          <p:spPr>
            <a:xfrm>
              <a:off x="356040" y="48243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60" name="Овал 43"/>
            <p:cNvSpPr/>
            <p:nvPr/>
          </p:nvSpPr>
          <p:spPr>
            <a:xfrm>
              <a:off x="333360" y="64976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61" name="Группа 44"/>
          <p:cNvGrpSpPr/>
          <p:nvPr/>
        </p:nvGrpSpPr>
        <p:grpSpPr>
          <a:xfrm>
            <a:off x="6098760" y="5162400"/>
            <a:ext cx="42480" cy="1689480"/>
            <a:chOff x="6098760" y="5162400"/>
            <a:chExt cx="42480" cy="1689480"/>
          </a:xfrm>
        </p:grpSpPr>
        <p:cxnSp>
          <p:nvCxnSpPr>
            <p:cNvPr id="662" name="Прямая соединительная линия 45"/>
            <p:cNvCxnSpPr/>
            <p:nvPr/>
          </p:nvCxnSpPr>
          <p:spPr>
            <a:xfrm>
              <a:off x="6121440" y="5162400"/>
              <a:ext cx="3240" cy="1672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63" name="Овал 46"/>
            <p:cNvSpPr/>
            <p:nvPr/>
          </p:nvSpPr>
          <p:spPr>
            <a:xfrm>
              <a:off x="609876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64" name="Группа 47"/>
          <p:cNvGrpSpPr/>
          <p:nvPr/>
        </p:nvGrpSpPr>
        <p:grpSpPr>
          <a:xfrm>
            <a:off x="7215480" y="5778360"/>
            <a:ext cx="42480" cy="1073520"/>
            <a:chOff x="7215480" y="5778360"/>
            <a:chExt cx="42480" cy="1073520"/>
          </a:xfrm>
        </p:grpSpPr>
        <p:cxnSp>
          <p:nvCxnSpPr>
            <p:cNvPr id="665" name="Прямая соединительная линия 48"/>
            <p:cNvCxnSpPr/>
            <p:nvPr/>
          </p:nvCxnSpPr>
          <p:spPr>
            <a:xfrm>
              <a:off x="7238160" y="5778360"/>
              <a:ext cx="3240" cy="1056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66" name="Овал 49"/>
            <p:cNvSpPr/>
            <p:nvPr/>
          </p:nvSpPr>
          <p:spPr>
            <a:xfrm>
              <a:off x="721548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67" name="Группа 50"/>
          <p:cNvGrpSpPr/>
          <p:nvPr/>
        </p:nvGrpSpPr>
        <p:grpSpPr>
          <a:xfrm>
            <a:off x="7796520" y="4803480"/>
            <a:ext cx="42480" cy="1905480"/>
            <a:chOff x="7796520" y="4803480"/>
            <a:chExt cx="42480" cy="1905480"/>
          </a:xfrm>
        </p:grpSpPr>
        <p:cxnSp>
          <p:nvCxnSpPr>
            <p:cNvPr id="668" name="Прямая соединительная линия 51"/>
            <p:cNvCxnSpPr/>
            <p:nvPr/>
          </p:nvCxnSpPr>
          <p:spPr>
            <a:xfrm>
              <a:off x="7819200" y="480348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69" name="Овал 52"/>
            <p:cNvSpPr/>
            <p:nvPr/>
          </p:nvSpPr>
          <p:spPr>
            <a:xfrm>
              <a:off x="7796520" y="66664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70" name="Группа 53"/>
          <p:cNvGrpSpPr/>
          <p:nvPr/>
        </p:nvGrpSpPr>
        <p:grpSpPr>
          <a:xfrm>
            <a:off x="8377560" y="4940640"/>
            <a:ext cx="42480" cy="1905120"/>
            <a:chOff x="8377560" y="4940640"/>
            <a:chExt cx="42480" cy="1905120"/>
          </a:xfrm>
        </p:grpSpPr>
        <p:cxnSp>
          <p:nvCxnSpPr>
            <p:cNvPr id="671" name="Прямая соединительная линия 54"/>
            <p:cNvCxnSpPr/>
            <p:nvPr/>
          </p:nvCxnSpPr>
          <p:spPr>
            <a:xfrm>
              <a:off x="8400240" y="494064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72" name="Овал 55"/>
            <p:cNvSpPr/>
            <p:nvPr/>
          </p:nvSpPr>
          <p:spPr>
            <a:xfrm>
              <a:off x="8377560" y="6803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73" name="Группа 56"/>
          <p:cNvGrpSpPr/>
          <p:nvPr/>
        </p:nvGrpSpPr>
        <p:grpSpPr>
          <a:xfrm>
            <a:off x="8958600" y="4237560"/>
            <a:ext cx="42480" cy="1905120"/>
            <a:chOff x="8958600" y="4237560"/>
            <a:chExt cx="42480" cy="1905120"/>
          </a:xfrm>
        </p:grpSpPr>
        <p:cxnSp>
          <p:nvCxnSpPr>
            <p:cNvPr id="674" name="Прямая соединительная линия 57"/>
            <p:cNvCxnSpPr/>
            <p:nvPr/>
          </p:nvCxnSpPr>
          <p:spPr>
            <a:xfrm>
              <a:off x="8981280" y="423756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75" name="Овал 58"/>
            <p:cNvSpPr/>
            <p:nvPr/>
          </p:nvSpPr>
          <p:spPr>
            <a:xfrm>
              <a:off x="8958600" y="6100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76" name="Группа 59"/>
          <p:cNvGrpSpPr/>
          <p:nvPr/>
        </p:nvGrpSpPr>
        <p:grpSpPr>
          <a:xfrm>
            <a:off x="9540000" y="4945320"/>
            <a:ext cx="42480" cy="1905480"/>
            <a:chOff x="9540000" y="4945320"/>
            <a:chExt cx="42480" cy="1905480"/>
          </a:xfrm>
        </p:grpSpPr>
        <p:cxnSp>
          <p:nvCxnSpPr>
            <p:cNvPr id="677" name="Прямая соединительная линия 60"/>
            <p:cNvCxnSpPr/>
            <p:nvPr/>
          </p:nvCxnSpPr>
          <p:spPr>
            <a:xfrm>
              <a:off x="9562680" y="494532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78" name="Овал 61"/>
            <p:cNvSpPr/>
            <p:nvPr/>
          </p:nvSpPr>
          <p:spPr>
            <a:xfrm>
              <a:off x="954000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79" name="Группа 62"/>
          <p:cNvGrpSpPr/>
          <p:nvPr/>
        </p:nvGrpSpPr>
        <p:grpSpPr>
          <a:xfrm>
            <a:off x="10121040" y="5454000"/>
            <a:ext cx="42480" cy="1396800"/>
            <a:chOff x="10121040" y="5454000"/>
            <a:chExt cx="42480" cy="1396800"/>
          </a:xfrm>
        </p:grpSpPr>
        <p:cxnSp>
          <p:nvCxnSpPr>
            <p:cNvPr id="680" name="Прямая соединительная линия 63"/>
            <p:cNvCxnSpPr/>
            <p:nvPr/>
          </p:nvCxnSpPr>
          <p:spPr>
            <a:xfrm>
              <a:off x="10143720" y="5454000"/>
              <a:ext cx="3240" cy="138024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81" name="Овал 64"/>
            <p:cNvSpPr/>
            <p:nvPr/>
          </p:nvSpPr>
          <p:spPr>
            <a:xfrm>
              <a:off x="1012104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82" name="Группа 65"/>
          <p:cNvGrpSpPr/>
          <p:nvPr/>
        </p:nvGrpSpPr>
        <p:grpSpPr>
          <a:xfrm>
            <a:off x="10702080" y="5922720"/>
            <a:ext cx="42480" cy="928080"/>
            <a:chOff x="10702080" y="5922720"/>
            <a:chExt cx="42480" cy="928080"/>
          </a:xfrm>
        </p:grpSpPr>
        <p:cxnSp>
          <p:nvCxnSpPr>
            <p:cNvPr id="683" name="Прямая соединительная линия 66"/>
            <p:cNvCxnSpPr/>
            <p:nvPr/>
          </p:nvCxnSpPr>
          <p:spPr>
            <a:xfrm>
              <a:off x="10724760" y="5922720"/>
              <a:ext cx="3240" cy="9115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84" name="Овал 67"/>
            <p:cNvSpPr/>
            <p:nvPr/>
          </p:nvSpPr>
          <p:spPr>
            <a:xfrm>
              <a:off x="1070208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85" name="Группа 68"/>
          <p:cNvGrpSpPr/>
          <p:nvPr/>
        </p:nvGrpSpPr>
        <p:grpSpPr>
          <a:xfrm>
            <a:off x="11283120" y="4999320"/>
            <a:ext cx="42480" cy="1851480"/>
            <a:chOff x="11283120" y="4999320"/>
            <a:chExt cx="42480" cy="1851480"/>
          </a:xfrm>
        </p:grpSpPr>
        <p:cxnSp>
          <p:nvCxnSpPr>
            <p:cNvPr id="686" name="Прямая соединительная линия 69"/>
            <p:cNvCxnSpPr/>
            <p:nvPr/>
          </p:nvCxnSpPr>
          <p:spPr>
            <a:xfrm>
              <a:off x="11305800" y="4999320"/>
              <a:ext cx="3240" cy="1834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87" name="Овал 70"/>
            <p:cNvSpPr/>
            <p:nvPr/>
          </p:nvSpPr>
          <p:spPr>
            <a:xfrm>
              <a:off x="112831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88" name="Группа 71"/>
          <p:cNvGrpSpPr/>
          <p:nvPr/>
        </p:nvGrpSpPr>
        <p:grpSpPr>
          <a:xfrm>
            <a:off x="11864520" y="5615280"/>
            <a:ext cx="42480" cy="1235520"/>
            <a:chOff x="11864520" y="5615280"/>
            <a:chExt cx="42480" cy="1235520"/>
          </a:xfrm>
        </p:grpSpPr>
        <p:cxnSp>
          <p:nvCxnSpPr>
            <p:cNvPr id="689" name="Прямая соединительная линия 72"/>
            <p:cNvCxnSpPr/>
            <p:nvPr/>
          </p:nvCxnSpPr>
          <p:spPr>
            <a:xfrm>
              <a:off x="11887200" y="5615280"/>
              <a:ext cx="3240" cy="1218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90" name="Овал 73"/>
            <p:cNvSpPr/>
            <p:nvPr/>
          </p:nvSpPr>
          <p:spPr>
            <a:xfrm>
              <a:off x="118645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91" name="Группа 74"/>
          <p:cNvGrpSpPr/>
          <p:nvPr/>
        </p:nvGrpSpPr>
        <p:grpSpPr>
          <a:xfrm>
            <a:off x="2076840" y="5737680"/>
            <a:ext cx="42480" cy="1143720"/>
            <a:chOff x="2076840" y="5737680"/>
            <a:chExt cx="42480" cy="1143720"/>
          </a:xfrm>
        </p:grpSpPr>
        <p:cxnSp>
          <p:nvCxnSpPr>
            <p:cNvPr id="692" name="Прямая соединительная линия 75"/>
            <p:cNvCxnSpPr/>
            <p:nvPr/>
          </p:nvCxnSpPr>
          <p:spPr>
            <a:xfrm>
              <a:off x="2099520" y="5737680"/>
              <a:ext cx="3240" cy="11271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93" name="Овал 76"/>
            <p:cNvSpPr/>
            <p:nvPr/>
          </p:nvSpPr>
          <p:spPr>
            <a:xfrm>
              <a:off x="207684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694" name="Прямоугольник: скругленные углы 1"/>
          <p:cNvSpPr/>
          <p:nvPr/>
        </p:nvSpPr>
        <p:spPr>
          <a:xfrm>
            <a:off x="1927800" y="1980000"/>
            <a:ext cx="7674480" cy="3388320"/>
          </a:xfrm>
          <a:prstGeom prst="roundRect">
            <a:avLst>
              <a:gd name="adj" fmla="val 47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6600" b="0" strike="noStrike" spc="-1">
                <a:solidFill>
                  <a:schemeClr val="dk1"/>
                </a:solidFill>
                <a:latin typeface="Inter Black"/>
                <a:ea typeface="Inter Black"/>
              </a:rPr>
              <a:t>Спасибо </a:t>
            </a:r>
            <a:br>
              <a:rPr sz="6600"/>
            </a:br>
            <a:r>
              <a:rPr lang="ru-RU" sz="6600" b="0" strike="noStrike" spc="-1">
                <a:solidFill>
                  <a:schemeClr val="dk1"/>
                </a:solidFill>
                <a:latin typeface="Inter Black"/>
                <a:ea typeface="Inter Black"/>
              </a:rPr>
              <a:t>за внимание!</a:t>
            </a:r>
            <a:endParaRPr lang="ru-RU" sz="6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95" name="Группа 79"/>
          <p:cNvGrpSpPr/>
          <p:nvPr/>
        </p:nvGrpSpPr>
        <p:grpSpPr>
          <a:xfrm>
            <a:off x="411480" y="368280"/>
            <a:ext cx="263160" cy="259920"/>
            <a:chOff x="411480" y="368280"/>
            <a:chExt cx="263160" cy="259920"/>
          </a:xfrm>
        </p:grpSpPr>
        <p:sp>
          <p:nvSpPr>
            <p:cNvPr id="696" name="Прямоугольник 80"/>
            <p:cNvSpPr/>
            <p:nvPr/>
          </p:nvSpPr>
          <p:spPr>
            <a:xfrm>
              <a:off x="411480" y="368280"/>
              <a:ext cx="23760" cy="22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697" name="Группа 81"/>
            <p:cNvGrpSpPr/>
            <p:nvPr/>
          </p:nvGrpSpPr>
          <p:grpSpPr>
            <a:xfrm>
              <a:off x="508680" y="368280"/>
              <a:ext cx="23760" cy="220320"/>
              <a:chOff x="508680" y="368280"/>
              <a:chExt cx="23760" cy="220320"/>
            </a:xfrm>
          </p:grpSpPr>
          <p:sp>
            <p:nvSpPr>
              <p:cNvPr id="698" name="Прямоугольник 87"/>
              <p:cNvSpPr/>
              <p:nvPr/>
            </p:nvSpPr>
            <p:spPr>
              <a:xfrm>
                <a:off x="508680" y="368280"/>
                <a:ext cx="2376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12240" rIns="90000" bIns="122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699" name="Прямоугольник 88"/>
              <p:cNvSpPr/>
              <p:nvPr/>
            </p:nvSpPr>
            <p:spPr>
              <a:xfrm>
                <a:off x="508680" y="534600"/>
                <a:ext cx="2376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12240" rIns="90000" bIns="122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700" name="Прямоугольник 89"/>
              <p:cNvSpPr/>
              <p:nvPr/>
            </p:nvSpPr>
            <p:spPr>
              <a:xfrm>
                <a:off x="508680" y="451800"/>
                <a:ext cx="23760" cy="5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12240" rIns="90000" bIns="122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grpSp>
          <p:nvGrpSpPr>
            <p:cNvPr id="701" name="Группа 82"/>
            <p:cNvGrpSpPr/>
            <p:nvPr/>
          </p:nvGrpSpPr>
          <p:grpSpPr>
            <a:xfrm>
              <a:off x="567720" y="368280"/>
              <a:ext cx="106920" cy="259920"/>
              <a:chOff x="567720" y="368280"/>
              <a:chExt cx="106920" cy="259920"/>
            </a:xfrm>
          </p:grpSpPr>
          <p:sp>
            <p:nvSpPr>
              <p:cNvPr id="702" name="Прямоугольник 83"/>
              <p:cNvSpPr/>
              <p:nvPr/>
            </p:nvSpPr>
            <p:spPr>
              <a:xfrm>
                <a:off x="606240" y="368280"/>
                <a:ext cx="23760" cy="119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grpSp>
            <p:nvGrpSpPr>
              <p:cNvPr id="703" name="Группа 84"/>
              <p:cNvGrpSpPr/>
              <p:nvPr/>
            </p:nvGrpSpPr>
            <p:grpSpPr>
              <a:xfrm>
                <a:off x="567720" y="521280"/>
                <a:ext cx="106920" cy="106920"/>
                <a:chOff x="567720" y="521280"/>
                <a:chExt cx="106920" cy="106920"/>
              </a:xfrm>
            </p:grpSpPr>
            <p:sp>
              <p:nvSpPr>
                <p:cNvPr id="704" name="Прямоугольник 85"/>
                <p:cNvSpPr/>
                <p:nvPr/>
              </p:nvSpPr>
              <p:spPr>
                <a:xfrm>
                  <a:off x="606240" y="521280"/>
                  <a:ext cx="23760" cy="1069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705" name="Прямоугольник 86"/>
                <p:cNvSpPr/>
                <p:nvPr/>
              </p:nvSpPr>
              <p:spPr>
                <a:xfrm rot="5400000">
                  <a:off x="609120" y="520920"/>
                  <a:ext cx="23760" cy="1069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706" name="Прямоугольник 90"/>
          <p:cNvSpPr/>
          <p:nvPr/>
        </p:nvSpPr>
        <p:spPr>
          <a:xfrm>
            <a:off x="664560" y="196560"/>
            <a:ext cx="6353280" cy="564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Inter"/>
              </a:rPr>
              <a:t>Управление городского хозяйства города Калуги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707" name="Группа 9"/>
          <p:cNvGrpSpPr/>
          <p:nvPr/>
        </p:nvGrpSpPr>
        <p:grpSpPr>
          <a:xfrm>
            <a:off x="2257200" y="1512360"/>
            <a:ext cx="595080" cy="138240"/>
            <a:chOff x="2257200" y="1512360"/>
            <a:chExt cx="595080" cy="138240"/>
          </a:xfrm>
        </p:grpSpPr>
        <p:sp useBgFill="1">
          <p:nvSpPr>
            <p:cNvPr id="708" name="Овал 4"/>
            <p:cNvSpPr/>
            <p:nvPr/>
          </p:nvSpPr>
          <p:spPr>
            <a:xfrm>
              <a:off x="2257200" y="1512360"/>
              <a:ext cx="138240" cy="1382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 useBgFill="1">
          <p:nvSpPr>
            <p:cNvPr id="709" name="Овал 5"/>
            <p:cNvSpPr/>
            <p:nvPr/>
          </p:nvSpPr>
          <p:spPr>
            <a:xfrm>
              <a:off x="2485440" y="1512360"/>
              <a:ext cx="138240" cy="1382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 useBgFill="1">
          <p:nvSpPr>
            <p:cNvPr id="710" name="Овал 6"/>
            <p:cNvSpPr/>
            <p:nvPr/>
          </p:nvSpPr>
          <p:spPr>
            <a:xfrm>
              <a:off x="2714040" y="1512360"/>
              <a:ext cx="138240" cy="1382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Прямая соединительная линия 115"/>
          <p:cNvCxnSpPr/>
          <p:nvPr/>
        </p:nvCxnSpPr>
        <p:spPr>
          <a:xfrm>
            <a:off x="6679800" y="5632920"/>
            <a:ext cx="3240" cy="1196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cxnSp>
        <p:nvCxnSpPr>
          <p:cNvPr id="134" name="Прямая соединительная линия 116"/>
          <p:cNvCxnSpPr/>
          <p:nvPr/>
        </p:nvCxnSpPr>
        <p:spPr>
          <a:xfrm>
            <a:off x="5563440" y="5155920"/>
            <a:ext cx="3240" cy="1673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grpSp>
        <p:nvGrpSpPr>
          <p:cNvPr id="135" name="Группа 117"/>
          <p:cNvGrpSpPr/>
          <p:nvPr/>
        </p:nvGrpSpPr>
        <p:grpSpPr>
          <a:xfrm>
            <a:off x="4982400" y="4618800"/>
            <a:ext cx="42480" cy="1689840"/>
            <a:chOff x="4982400" y="4618800"/>
            <a:chExt cx="42480" cy="1689840"/>
          </a:xfrm>
        </p:grpSpPr>
        <p:cxnSp>
          <p:nvCxnSpPr>
            <p:cNvPr id="136" name="Прямая соединительная линия 118"/>
            <p:cNvCxnSpPr/>
            <p:nvPr/>
          </p:nvCxnSpPr>
          <p:spPr>
            <a:xfrm>
              <a:off x="5005080" y="461880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37" name="Овал 119"/>
            <p:cNvSpPr/>
            <p:nvPr/>
          </p:nvSpPr>
          <p:spPr>
            <a:xfrm>
              <a:off x="4982400" y="626616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38" name="Группа 120"/>
          <p:cNvGrpSpPr/>
          <p:nvPr/>
        </p:nvGrpSpPr>
        <p:grpSpPr>
          <a:xfrm>
            <a:off x="4401360" y="5164920"/>
            <a:ext cx="42480" cy="1689840"/>
            <a:chOff x="4401360" y="5164920"/>
            <a:chExt cx="42480" cy="1689840"/>
          </a:xfrm>
        </p:grpSpPr>
        <p:cxnSp>
          <p:nvCxnSpPr>
            <p:cNvPr id="139" name="Прямая соединительная линия 121"/>
            <p:cNvCxnSpPr/>
            <p:nvPr/>
          </p:nvCxnSpPr>
          <p:spPr>
            <a:xfrm>
              <a:off x="44240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40" name="Овал 122"/>
            <p:cNvSpPr/>
            <p:nvPr/>
          </p:nvSpPr>
          <p:spPr>
            <a:xfrm>
              <a:off x="44013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41" name="Группа 123"/>
          <p:cNvGrpSpPr/>
          <p:nvPr/>
        </p:nvGrpSpPr>
        <p:grpSpPr>
          <a:xfrm>
            <a:off x="3819960" y="5164920"/>
            <a:ext cx="42480" cy="1689840"/>
            <a:chOff x="3819960" y="5164920"/>
            <a:chExt cx="42480" cy="1689840"/>
          </a:xfrm>
        </p:grpSpPr>
        <p:cxnSp>
          <p:nvCxnSpPr>
            <p:cNvPr id="142" name="Прямая соединительная линия 124"/>
            <p:cNvCxnSpPr/>
            <p:nvPr/>
          </p:nvCxnSpPr>
          <p:spPr>
            <a:xfrm>
              <a:off x="38426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43" name="Овал 125"/>
            <p:cNvSpPr/>
            <p:nvPr/>
          </p:nvSpPr>
          <p:spPr>
            <a:xfrm>
              <a:off x="38199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44" name="Группа 126"/>
          <p:cNvGrpSpPr/>
          <p:nvPr/>
        </p:nvGrpSpPr>
        <p:grpSpPr>
          <a:xfrm>
            <a:off x="3238920" y="4902480"/>
            <a:ext cx="42480" cy="1689840"/>
            <a:chOff x="3238920" y="4902480"/>
            <a:chExt cx="42480" cy="1689840"/>
          </a:xfrm>
        </p:grpSpPr>
        <p:cxnSp>
          <p:nvCxnSpPr>
            <p:cNvPr id="145" name="Прямая соединительная линия 127"/>
            <p:cNvCxnSpPr/>
            <p:nvPr/>
          </p:nvCxnSpPr>
          <p:spPr>
            <a:xfrm>
              <a:off x="3261600" y="490248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46" name="Овал 128"/>
            <p:cNvSpPr/>
            <p:nvPr/>
          </p:nvSpPr>
          <p:spPr>
            <a:xfrm>
              <a:off x="3238920" y="65498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47" name="Группа 129"/>
          <p:cNvGrpSpPr/>
          <p:nvPr/>
        </p:nvGrpSpPr>
        <p:grpSpPr>
          <a:xfrm>
            <a:off x="2657880" y="5191560"/>
            <a:ext cx="42480" cy="1689840"/>
            <a:chOff x="2657880" y="5191560"/>
            <a:chExt cx="42480" cy="1689840"/>
          </a:xfrm>
        </p:grpSpPr>
        <p:cxnSp>
          <p:nvCxnSpPr>
            <p:cNvPr id="148" name="Прямая соединительная линия 130"/>
            <p:cNvCxnSpPr/>
            <p:nvPr/>
          </p:nvCxnSpPr>
          <p:spPr>
            <a:xfrm>
              <a:off x="2680560" y="519156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49" name="Овал 131"/>
            <p:cNvSpPr/>
            <p:nvPr/>
          </p:nvSpPr>
          <p:spPr>
            <a:xfrm>
              <a:off x="265788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50" name="Группа 132"/>
          <p:cNvGrpSpPr/>
          <p:nvPr/>
        </p:nvGrpSpPr>
        <p:grpSpPr>
          <a:xfrm>
            <a:off x="1495440" y="4190760"/>
            <a:ext cx="42480" cy="1715760"/>
            <a:chOff x="1495440" y="4190760"/>
            <a:chExt cx="42480" cy="1715760"/>
          </a:xfrm>
        </p:grpSpPr>
        <p:cxnSp>
          <p:nvCxnSpPr>
            <p:cNvPr id="151" name="Прямая соединительная линия 133"/>
            <p:cNvCxnSpPr/>
            <p:nvPr/>
          </p:nvCxnSpPr>
          <p:spPr>
            <a:xfrm>
              <a:off x="1518120" y="41907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52" name="Овал 134"/>
            <p:cNvSpPr/>
            <p:nvPr/>
          </p:nvSpPr>
          <p:spPr>
            <a:xfrm>
              <a:off x="1495440" y="58640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53" name="Группа 135"/>
          <p:cNvGrpSpPr/>
          <p:nvPr/>
        </p:nvGrpSpPr>
        <p:grpSpPr>
          <a:xfrm>
            <a:off x="914400" y="5038920"/>
            <a:ext cx="42480" cy="1715760"/>
            <a:chOff x="914400" y="5038920"/>
            <a:chExt cx="42480" cy="1715760"/>
          </a:xfrm>
        </p:grpSpPr>
        <p:cxnSp>
          <p:nvCxnSpPr>
            <p:cNvPr id="154" name="Прямая соединительная линия 136"/>
            <p:cNvCxnSpPr/>
            <p:nvPr/>
          </p:nvCxnSpPr>
          <p:spPr>
            <a:xfrm>
              <a:off x="937080" y="503892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55" name="Овал 137"/>
            <p:cNvSpPr/>
            <p:nvPr/>
          </p:nvSpPr>
          <p:spPr>
            <a:xfrm>
              <a:off x="914400" y="6712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56" name="Группа 138"/>
          <p:cNvGrpSpPr/>
          <p:nvPr/>
        </p:nvGrpSpPr>
        <p:grpSpPr>
          <a:xfrm>
            <a:off x="333360" y="4824360"/>
            <a:ext cx="42480" cy="1715760"/>
            <a:chOff x="333360" y="4824360"/>
            <a:chExt cx="42480" cy="1715760"/>
          </a:xfrm>
        </p:grpSpPr>
        <p:cxnSp>
          <p:nvCxnSpPr>
            <p:cNvPr id="157" name="Прямая соединительная линия 139"/>
            <p:cNvCxnSpPr/>
            <p:nvPr/>
          </p:nvCxnSpPr>
          <p:spPr>
            <a:xfrm>
              <a:off x="356040" y="48243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58" name="Овал 140"/>
            <p:cNvSpPr/>
            <p:nvPr/>
          </p:nvSpPr>
          <p:spPr>
            <a:xfrm>
              <a:off x="333360" y="64976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59" name="Группа 141"/>
          <p:cNvGrpSpPr/>
          <p:nvPr/>
        </p:nvGrpSpPr>
        <p:grpSpPr>
          <a:xfrm>
            <a:off x="6098760" y="5162400"/>
            <a:ext cx="42480" cy="1689480"/>
            <a:chOff x="6098760" y="5162400"/>
            <a:chExt cx="42480" cy="1689480"/>
          </a:xfrm>
        </p:grpSpPr>
        <p:cxnSp>
          <p:nvCxnSpPr>
            <p:cNvPr id="160" name="Прямая соединительная линия 142"/>
            <p:cNvCxnSpPr/>
            <p:nvPr/>
          </p:nvCxnSpPr>
          <p:spPr>
            <a:xfrm>
              <a:off x="6121440" y="5162400"/>
              <a:ext cx="3240" cy="1672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61" name="Овал 143"/>
            <p:cNvSpPr/>
            <p:nvPr/>
          </p:nvSpPr>
          <p:spPr>
            <a:xfrm>
              <a:off x="609876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62" name="Группа 144"/>
          <p:cNvGrpSpPr/>
          <p:nvPr/>
        </p:nvGrpSpPr>
        <p:grpSpPr>
          <a:xfrm>
            <a:off x="7215480" y="5778360"/>
            <a:ext cx="42480" cy="1073520"/>
            <a:chOff x="7215480" y="5778360"/>
            <a:chExt cx="42480" cy="1073520"/>
          </a:xfrm>
        </p:grpSpPr>
        <p:cxnSp>
          <p:nvCxnSpPr>
            <p:cNvPr id="163" name="Прямая соединительная линия 145"/>
            <p:cNvCxnSpPr/>
            <p:nvPr/>
          </p:nvCxnSpPr>
          <p:spPr>
            <a:xfrm>
              <a:off x="7238160" y="5778360"/>
              <a:ext cx="3240" cy="1056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64" name="Овал 146"/>
            <p:cNvSpPr/>
            <p:nvPr/>
          </p:nvSpPr>
          <p:spPr>
            <a:xfrm>
              <a:off x="721548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65" name="Группа 148"/>
          <p:cNvGrpSpPr/>
          <p:nvPr/>
        </p:nvGrpSpPr>
        <p:grpSpPr>
          <a:xfrm>
            <a:off x="7796520" y="4803480"/>
            <a:ext cx="42480" cy="1905480"/>
            <a:chOff x="7796520" y="4803480"/>
            <a:chExt cx="42480" cy="1905480"/>
          </a:xfrm>
        </p:grpSpPr>
        <p:cxnSp>
          <p:nvCxnSpPr>
            <p:cNvPr id="166" name="Прямая соединительная линия 150"/>
            <p:cNvCxnSpPr/>
            <p:nvPr/>
          </p:nvCxnSpPr>
          <p:spPr>
            <a:xfrm>
              <a:off x="7819200" y="480348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67" name="Овал 151"/>
            <p:cNvSpPr/>
            <p:nvPr/>
          </p:nvSpPr>
          <p:spPr>
            <a:xfrm>
              <a:off x="7796520" y="66664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68" name="Группа 152"/>
          <p:cNvGrpSpPr/>
          <p:nvPr/>
        </p:nvGrpSpPr>
        <p:grpSpPr>
          <a:xfrm>
            <a:off x="8377560" y="4940640"/>
            <a:ext cx="42480" cy="1905120"/>
            <a:chOff x="8377560" y="4940640"/>
            <a:chExt cx="42480" cy="1905120"/>
          </a:xfrm>
        </p:grpSpPr>
        <p:cxnSp>
          <p:nvCxnSpPr>
            <p:cNvPr id="169" name="Прямая соединительная линия 153"/>
            <p:cNvCxnSpPr/>
            <p:nvPr/>
          </p:nvCxnSpPr>
          <p:spPr>
            <a:xfrm>
              <a:off x="8400240" y="494064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70" name="Овал 154"/>
            <p:cNvSpPr/>
            <p:nvPr/>
          </p:nvSpPr>
          <p:spPr>
            <a:xfrm>
              <a:off x="8377560" y="6803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71" name="Группа 155"/>
          <p:cNvGrpSpPr/>
          <p:nvPr/>
        </p:nvGrpSpPr>
        <p:grpSpPr>
          <a:xfrm>
            <a:off x="8958600" y="4237560"/>
            <a:ext cx="42480" cy="1905120"/>
            <a:chOff x="8958600" y="4237560"/>
            <a:chExt cx="42480" cy="1905120"/>
          </a:xfrm>
        </p:grpSpPr>
        <p:cxnSp>
          <p:nvCxnSpPr>
            <p:cNvPr id="172" name="Прямая соединительная линия 156"/>
            <p:cNvCxnSpPr/>
            <p:nvPr/>
          </p:nvCxnSpPr>
          <p:spPr>
            <a:xfrm>
              <a:off x="8981280" y="423756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73" name="Овал 157"/>
            <p:cNvSpPr/>
            <p:nvPr/>
          </p:nvSpPr>
          <p:spPr>
            <a:xfrm>
              <a:off x="8958600" y="6100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74" name="Группа 158"/>
          <p:cNvGrpSpPr/>
          <p:nvPr/>
        </p:nvGrpSpPr>
        <p:grpSpPr>
          <a:xfrm>
            <a:off x="9540000" y="4945320"/>
            <a:ext cx="42480" cy="1905480"/>
            <a:chOff x="9540000" y="4945320"/>
            <a:chExt cx="42480" cy="1905480"/>
          </a:xfrm>
        </p:grpSpPr>
        <p:cxnSp>
          <p:nvCxnSpPr>
            <p:cNvPr id="175" name="Прямая соединительная линия 159"/>
            <p:cNvCxnSpPr/>
            <p:nvPr/>
          </p:nvCxnSpPr>
          <p:spPr>
            <a:xfrm>
              <a:off x="9562680" y="494532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76" name="Овал 160"/>
            <p:cNvSpPr/>
            <p:nvPr/>
          </p:nvSpPr>
          <p:spPr>
            <a:xfrm>
              <a:off x="954000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77" name="Группа 161"/>
          <p:cNvGrpSpPr/>
          <p:nvPr/>
        </p:nvGrpSpPr>
        <p:grpSpPr>
          <a:xfrm>
            <a:off x="10121040" y="5454000"/>
            <a:ext cx="42480" cy="1396800"/>
            <a:chOff x="10121040" y="5454000"/>
            <a:chExt cx="42480" cy="1396800"/>
          </a:xfrm>
        </p:grpSpPr>
        <p:cxnSp>
          <p:nvCxnSpPr>
            <p:cNvPr id="178" name="Прямая соединительная линия 162"/>
            <p:cNvCxnSpPr/>
            <p:nvPr/>
          </p:nvCxnSpPr>
          <p:spPr>
            <a:xfrm>
              <a:off x="10143720" y="5454000"/>
              <a:ext cx="3240" cy="138024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79" name="Овал 163"/>
            <p:cNvSpPr/>
            <p:nvPr/>
          </p:nvSpPr>
          <p:spPr>
            <a:xfrm>
              <a:off x="1012104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80" name="Группа 164"/>
          <p:cNvGrpSpPr/>
          <p:nvPr/>
        </p:nvGrpSpPr>
        <p:grpSpPr>
          <a:xfrm>
            <a:off x="10702080" y="5922720"/>
            <a:ext cx="42480" cy="928080"/>
            <a:chOff x="10702080" y="5922720"/>
            <a:chExt cx="42480" cy="928080"/>
          </a:xfrm>
        </p:grpSpPr>
        <p:cxnSp>
          <p:nvCxnSpPr>
            <p:cNvPr id="181" name="Прямая соединительная линия 165"/>
            <p:cNvCxnSpPr/>
            <p:nvPr/>
          </p:nvCxnSpPr>
          <p:spPr>
            <a:xfrm>
              <a:off x="10724760" y="5922720"/>
              <a:ext cx="3240" cy="9115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82" name="Овал 166"/>
            <p:cNvSpPr/>
            <p:nvPr/>
          </p:nvSpPr>
          <p:spPr>
            <a:xfrm>
              <a:off x="1070208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83" name="Группа 167"/>
          <p:cNvGrpSpPr/>
          <p:nvPr/>
        </p:nvGrpSpPr>
        <p:grpSpPr>
          <a:xfrm>
            <a:off x="11283120" y="4999320"/>
            <a:ext cx="42480" cy="1851480"/>
            <a:chOff x="11283120" y="4999320"/>
            <a:chExt cx="42480" cy="1851480"/>
          </a:xfrm>
        </p:grpSpPr>
        <p:cxnSp>
          <p:nvCxnSpPr>
            <p:cNvPr id="184" name="Прямая соединительная линия 168"/>
            <p:cNvCxnSpPr/>
            <p:nvPr/>
          </p:nvCxnSpPr>
          <p:spPr>
            <a:xfrm>
              <a:off x="11305800" y="4999320"/>
              <a:ext cx="3240" cy="1834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85" name="Овал 169"/>
            <p:cNvSpPr/>
            <p:nvPr/>
          </p:nvSpPr>
          <p:spPr>
            <a:xfrm>
              <a:off x="112831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86" name="Группа 170"/>
          <p:cNvGrpSpPr/>
          <p:nvPr/>
        </p:nvGrpSpPr>
        <p:grpSpPr>
          <a:xfrm>
            <a:off x="11864520" y="5615280"/>
            <a:ext cx="42480" cy="1235520"/>
            <a:chOff x="11864520" y="5615280"/>
            <a:chExt cx="42480" cy="1235520"/>
          </a:xfrm>
        </p:grpSpPr>
        <p:cxnSp>
          <p:nvCxnSpPr>
            <p:cNvPr id="187" name="Прямая соединительная линия 171"/>
            <p:cNvCxnSpPr/>
            <p:nvPr/>
          </p:nvCxnSpPr>
          <p:spPr>
            <a:xfrm>
              <a:off x="11887200" y="5615280"/>
              <a:ext cx="3240" cy="1218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88" name="Овал 172"/>
            <p:cNvSpPr/>
            <p:nvPr/>
          </p:nvSpPr>
          <p:spPr>
            <a:xfrm>
              <a:off x="118645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89" name="Группа 173"/>
          <p:cNvGrpSpPr/>
          <p:nvPr/>
        </p:nvGrpSpPr>
        <p:grpSpPr>
          <a:xfrm>
            <a:off x="2076840" y="5737680"/>
            <a:ext cx="42480" cy="1143720"/>
            <a:chOff x="2076840" y="5737680"/>
            <a:chExt cx="42480" cy="1143720"/>
          </a:xfrm>
        </p:grpSpPr>
        <p:cxnSp>
          <p:nvCxnSpPr>
            <p:cNvPr id="190" name="Прямая соединительная линия 174"/>
            <p:cNvCxnSpPr/>
            <p:nvPr/>
          </p:nvCxnSpPr>
          <p:spPr>
            <a:xfrm>
              <a:off x="2099520" y="5737680"/>
              <a:ext cx="3240" cy="11271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191" name="Овал 175"/>
            <p:cNvSpPr/>
            <p:nvPr/>
          </p:nvSpPr>
          <p:spPr>
            <a:xfrm>
              <a:off x="207684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92" name="Круг: прозрачная заливка 1"/>
          <p:cNvSpPr/>
          <p:nvPr/>
        </p:nvSpPr>
        <p:spPr>
          <a:xfrm>
            <a:off x="10176480" y="-234864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3" name="Прямоугольник: скругленные углы 74"/>
          <p:cNvSpPr/>
          <p:nvPr/>
        </p:nvSpPr>
        <p:spPr>
          <a:xfrm>
            <a:off x="298080" y="611280"/>
            <a:ext cx="7100640" cy="99288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В 2020 году провели оценку состояния инфраструктуры наружного освещения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94" name="Прямая соединительная линия 80"/>
          <p:cNvCxnSpPr/>
          <p:nvPr/>
        </p:nvCxnSpPr>
        <p:spPr>
          <a:xfrm>
            <a:off x="411120" y="2081520"/>
            <a:ext cx="3240" cy="2057040"/>
          </a:xfrm>
          <a:prstGeom prst="straightConnector1">
            <a:avLst/>
          </a:prstGeom>
          <a:ln w="12700" cap="rnd">
            <a:solidFill>
              <a:srgbClr val="21544D"/>
            </a:solidFill>
            <a:prstDash val="sysDot"/>
            <a:round/>
          </a:ln>
        </p:spPr>
      </p:cxnSp>
      <p:cxnSp>
        <p:nvCxnSpPr>
          <p:cNvPr id="195" name="Прямая соединительная линия 149"/>
          <p:cNvCxnSpPr/>
          <p:nvPr/>
        </p:nvCxnSpPr>
        <p:spPr>
          <a:xfrm>
            <a:off x="429480" y="2077200"/>
            <a:ext cx="318960" cy="3240"/>
          </a:xfrm>
          <a:prstGeom prst="straightConnector1">
            <a:avLst/>
          </a:prstGeom>
          <a:ln w="12700" cap="rnd">
            <a:solidFill>
              <a:srgbClr val="21544D"/>
            </a:solidFill>
            <a:prstDash val="sysDot"/>
            <a:round/>
          </a:ln>
        </p:spPr>
      </p:cxnSp>
      <p:sp>
        <p:nvSpPr>
          <p:cNvPr id="196" name="Прямоугольник: скругленные углы 10"/>
          <p:cNvSpPr/>
          <p:nvPr/>
        </p:nvSpPr>
        <p:spPr>
          <a:xfrm>
            <a:off x="402120" y="1742400"/>
            <a:ext cx="5370120" cy="2050560"/>
          </a:xfrm>
          <a:prstGeom prst="roundRect">
            <a:avLst>
              <a:gd name="adj" fmla="val 5303"/>
            </a:avLst>
          </a:prstGeom>
          <a:solidFill>
            <a:schemeClr val="bg1">
              <a:lumMod val="95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7" name="Прямоугольник: скругленные углы 30"/>
          <p:cNvSpPr/>
          <p:nvPr/>
        </p:nvSpPr>
        <p:spPr>
          <a:xfrm>
            <a:off x="402120" y="4066560"/>
            <a:ext cx="5370120" cy="2050560"/>
          </a:xfrm>
          <a:prstGeom prst="roundRect">
            <a:avLst>
              <a:gd name="adj" fmla="val 5303"/>
            </a:avLst>
          </a:prstGeom>
          <a:solidFill>
            <a:schemeClr val="bg1">
              <a:lumMod val="95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8" name="Прямоугольник: скругленные углы 98"/>
          <p:cNvSpPr/>
          <p:nvPr/>
        </p:nvSpPr>
        <p:spPr>
          <a:xfrm>
            <a:off x="740520" y="2607120"/>
            <a:ext cx="4367880" cy="99288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chemeClr val="dk1"/>
                </a:solidFill>
                <a:latin typeface="Inter"/>
                <a:ea typeface="Inter"/>
              </a:rPr>
              <a:t>количество приборов </a:t>
            </a:r>
            <a:br>
              <a:rPr sz="2400"/>
            </a:br>
            <a:r>
              <a:rPr lang="ru-RU" sz="2400" b="0" strike="noStrike" spc="-1">
                <a:solidFill>
                  <a:schemeClr val="dk1"/>
                </a:solidFill>
                <a:latin typeface="Inter"/>
                <a:ea typeface="Inter"/>
              </a:rPr>
              <a:t>освещения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Прямоугольник: скругленные углы 34"/>
          <p:cNvSpPr/>
          <p:nvPr/>
        </p:nvSpPr>
        <p:spPr>
          <a:xfrm>
            <a:off x="740520" y="1935000"/>
            <a:ext cx="2847600" cy="99288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799"/>
              </a:spcAft>
            </a:pPr>
            <a:r>
              <a:rPr lang="ru-RU" sz="3600" b="0" strike="noStrike" spc="-1">
                <a:solidFill>
                  <a:schemeClr val="dk1"/>
                </a:solidFill>
                <a:latin typeface="Inter Black"/>
                <a:ea typeface="Inter Black"/>
              </a:rPr>
              <a:t>19 337 </a:t>
            </a:r>
            <a:r>
              <a:rPr lang="ru-RU" sz="2000" b="0" strike="noStrike" spc="-1">
                <a:solidFill>
                  <a:schemeClr val="dk1"/>
                </a:solidFill>
                <a:latin typeface="Inter Black"/>
                <a:ea typeface="Inter Black"/>
              </a:rPr>
              <a:t>шт.</a:t>
            </a:r>
            <a:endParaRPr lang="ru-RU" sz="20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00" name="Группа 41"/>
          <p:cNvGrpSpPr/>
          <p:nvPr/>
        </p:nvGrpSpPr>
        <p:grpSpPr>
          <a:xfrm>
            <a:off x="740520" y="4259520"/>
            <a:ext cx="4367880" cy="1665000"/>
            <a:chOff x="740520" y="4259520"/>
            <a:chExt cx="4367880" cy="1665000"/>
          </a:xfrm>
        </p:grpSpPr>
        <p:sp>
          <p:nvSpPr>
            <p:cNvPr id="201" name="Прямоугольник: скругленные углы 42"/>
            <p:cNvSpPr/>
            <p:nvPr/>
          </p:nvSpPr>
          <p:spPr>
            <a:xfrm>
              <a:off x="740520" y="4931640"/>
              <a:ext cx="4367880" cy="992880"/>
            </a:xfrm>
            <a:prstGeom prst="roundRect">
              <a:avLst>
                <a:gd name="adj" fmla="val 477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90000"/>
                </a:lnSpc>
                <a:spcAft>
                  <a:spcPts val="799"/>
                </a:spcAft>
              </a:pPr>
              <a:r>
                <a:rPr lang="ru-RU" sz="2400" b="0" strike="noStrike" spc="-1">
                  <a:solidFill>
                    <a:schemeClr val="dk1"/>
                  </a:solidFill>
                  <a:latin typeface="Inter"/>
                  <a:ea typeface="Inter"/>
                </a:rPr>
                <a:t>доля светодиодных светильников</a:t>
              </a:r>
              <a:endParaRPr lang="ru-RU" sz="2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2" name="Прямоугольник: скругленные углы 43"/>
            <p:cNvSpPr/>
            <p:nvPr/>
          </p:nvSpPr>
          <p:spPr>
            <a:xfrm>
              <a:off x="740520" y="4259520"/>
              <a:ext cx="2234880" cy="992880"/>
            </a:xfrm>
            <a:prstGeom prst="roundRect">
              <a:avLst>
                <a:gd name="adj" fmla="val 477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90000"/>
                </a:lnSpc>
                <a:spcAft>
                  <a:spcPts val="799"/>
                </a:spcAft>
              </a:pPr>
              <a:r>
                <a:rPr lang="ru-RU" sz="3600" b="0" strike="noStrike" spc="-1">
                  <a:solidFill>
                    <a:srgbClr val="2AB1AA"/>
                  </a:solidFill>
                  <a:latin typeface="Inter Black"/>
                  <a:ea typeface="Inter Black"/>
                </a:rPr>
                <a:t>3,1 </a:t>
              </a:r>
              <a:r>
                <a:rPr lang="ru-RU" sz="2000" b="0" strike="noStrike" spc="-1">
                  <a:solidFill>
                    <a:srgbClr val="2AB1AA"/>
                  </a:solidFill>
                  <a:latin typeface="Inter Black"/>
                  <a:ea typeface="Inter Black"/>
                </a:rPr>
                <a:t>%</a:t>
              </a:r>
              <a:r>
                <a:rPr lang="ru-RU" sz="3600" b="0" strike="noStrike" spc="-1">
                  <a:solidFill>
                    <a:srgbClr val="2AB1AA"/>
                  </a:solidFill>
                  <a:latin typeface="Inter Black"/>
                  <a:ea typeface="Inter Black"/>
                </a:rPr>
                <a:t> </a:t>
              </a:r>
              <a:endParaRPr lang="ru-RU" sz="36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03" name="Прямоугольник: скругленные углы 44"/>
          <p:cNvSpPr/>
          <p:nvPr/>
        </p:nvSpPr>
        <p:spPr>
          <a:xfrm>
            <a:off x="6113880" y="1742400"/>
            <a:ext cx="5370120" cy="2050560"/>
          </a:xfrm>
          <a:prstGeom prst="roundRect">
            <a:avLst>
              <a:gd name="adj" fmla="val 5303"/>
            </a:avLst>
          </a:prstGeom>
          <a:solidFill>
            <a:schemeClr val="bg1">
              <a:lumMod val="95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4" name="Прямоугольник: скругленные углы 45"/>
          <p:cNvSpPr/>
          <p:nvPr/>
        </p:nvSpPr>
        <p:spPr>
          <a:xfrm>
            <a:off x="6113880" y="4066560"/>
            <a:ext cx="5370120" cy="2050560"/>
          </a:xfrm>
          <a:prstGeom prst="roundRect">
            <a:avLst>
              <a:gd name="adj" fmla="val 5303"/>
            </a:avLst>
          </a:prstGeom>
          <a:solidFill>
            <a:schemeClr val="bg1">
              <a:lumMod val="95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05" name="Группа 46"/>
          <p:cNvGrpSpPr/>
          <p:nvPr/>
        </p:nvGrpSpPr>
        <p:grpSpPr>
          <a:xfrm>
            <a:off x="6452640" y="1935000"/>
            <a:ext cx="4367880" cy="1665000"/>
            <a:chOff x="6452640" y="1935000"/>
            <a:chExt cx="4367880" cy="1665000"/>
          </a:xfrm>
        </p:grpSpPr>
        <p:sp>
          <p:nvSpPr>
            <p:cNvPr id="206" name="Прямоугольник: скругленные углы 47"/>
            <p:cNvSpPr/>
            <p:nvPr/>
          </p:nvSpPr>
          <p:spPr>
            <a:xfrm>
              <a:off x="6452640" y="2607120"/>
              <a:ext cx="4367880" cy="992880"/>
            </a:xfrm>
            <a:prstGeom prst="roundRect">
              <a:avLst>
                <a:gd name="adj" fmla="val 477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90000"/>
                </a:lnSpc>
                <a:spcAft>
                  <a:spcPts val="799"/>
                </a:spcAft>
              </a:pPr>
              <a:r>
                <a:rPr lang="ru-RU" sz="2400" b="0" strike="noStrike" spc="-1">
                  <a:solidFill>
                    <a:schemeClr val="dk1"/>
                  </a:solidFill>
                  <a:latin typeface="Inter"/>
                  <a:ea typeface="Inter"/>
                </a:rPr>
                <a:t>протяженность сетей, выполненных СИП</a:t>
              </a:r>
              <a:endParaRPr lang="ru-RU" sz="2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7" name="Прямоугольник: скругленные углы 48"/>
            <p:cNvSpPr/>
            <p:nvPr/>
          </p:nvSpPr>
          <p:spPr>
            <a:xfrm>
              <a:off x="6452640" y="1935000"/>
              <a:ext cx="2891520" cy="992880"/>
            </a:xfrm>
            <a:prstGeom prst="roundRect">
              <a:avLst>
                <a:gd name="adj" fmla="val 477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90000"/>
                </a:lnSpc>
                <a:spcAft>
                  <a:spcPts val="799"/>
                </a:spcAft>
              </a:pPr>
              <a:r>
                <a:rPr lang="ru-RU" sz="3600" b="0" strike="noStrike" spc="-1">
                  <a:solidFill>
                    <a:schemeClr val="dk1"/>
                  </a:solidFill>
                  <a:latin typeface="Inter Black"/>
                  <a:ea typeface="Inter Black"/>
                </a:rPr>
                <a:t>393,81 </a:t>
              </a:r>
              <a:r>
                <a:rPr lang="ru-RU" sz="2000" b="0" strike="noStrike" spc="-1">
                  <a:solidFill>
                    <a:schemeClr val="dk1"/>
                  </a:solidFill>
                  <a:latin typeface="Inter Black"/>
                  <a:ea typeface="Inter Black"/>
                </a:rPr>
                <a:t>км</a:t>
              </a:r>
              <a:r>
                <a:rPr lang="ru-RU" sz="3600" b="0" strike="noStrike" spc="-1">
                  <a:solidFill>
                    <a:schemeClr val="dk1"/>
                  </a:solidFill>
                  <a:latin typeface="Inter Black"/>
                  <a:ea typeface="Inter Black"/>
                </a:rPr>
                <a:t> </a:t>
              </a:r>
              <a:endParaRPr lang="ru-RU" sz="36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8" name="Группа 49"/>
          <p:cNvGrpSpPr/>
          <p:nvPr/>
        </p:nvGrpSpPr>
        <p:grpSpPr>
          <a:xfrm>
            <a:off x="6452640" y="4259520"/>
            <a:ext cx="5031360" cy="1665000"/>
            <a:chOff x="6452640" y="4259520"/>
            <a:chExt cx="5031360" cy="1665000"/>
          </a:xfrm>
        </p:grpSpPr>
        <p:sp>
          <p:nvSpPr>
            <p:cNvPr id="209" name="Прямоугольник: скругленные углы 50"/>
            <p:cNvSpPr/>
            <p:nvPr/>
          </p:nvSpPr>
          <p:spPr>
            <a:xfrm>
              <a:off x="6452640" y="4931640"/>
              <a:ext cx="5031360" cy="992880"/>
            </a:xfrm>
            <a:prstGeom prst="roundRect">
              <a:avLst>
                <a:gd name="adj" fmla="val 477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90000"/>
                </a:lnSpc>
                <a:spcAft>
                  <a:spcPts val="799"/>
                </a:spcAft>
              </a:pPr>
              <a:r>
                <a:rPr lang="ru-RU" sz="2400" b="0" strike="noStrike" spc="-1">
                  <a:solidFill>
                    <a:schemeClr val="dk1"/>
                  </a:solidFill>
                  <a:latin typeface="Inter"/>
                  <a:ea typeface="Inter"/>
                </a:rPr>
                <a:t>протяженность «голых» электросетей</a:t>
              </a:r>
              <a:endParaRPr lang="ru-RU" sz="2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0" name="Прямоугольник: скругленные углы 51"/>
            <p:cNvSpPr/>
            <p:nvPr/>
          </p:nvSpPr>
          <p:spPr>
            <a:xfrm>
              <a:off x="6452640" y="4259520"/>
              <a:ext cx="2891520" cy="992880"/>
            </a:xfrm>
            <a:prstGeom prst="roundRect">
              <a:avLst>
                <a:gd name="adj" fmla="val 477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90000"/>
                </a:lnSpc>
                <a:spcAft>
                  <a:spcPts val="799"/>
                </a:spcAft>
              </a:pPr>
              <a:r>
                <a:rPr lang="ru-RU" sz="3600" b="0" strike="noStrike" spc="-1">
                  <a:solidFill>
                    <a:schemeClr val="dk1"/>
                  </a:solidFill>
                  <a:latin typeface="Inter Black"/>
                  <a:ea typeface="Inter Black"/>
                </a:rPr>
                <a:t>207,82 </a:t>
              </a:r>
              <a:r>
                <a:rPr lang="ru-RU" sz="2000" b="0" strike="noStrike" spc="-1">
                  <a:solidFill>
                    <a:schemeClr val="dk1"/>
                  </a:solidFill>
                  <a:latin typeface="Inter Black"/>
                  <a:ea typeface="Inter Black"/>
                </a:rPr>
                <a:t>км</a:t>
              </a:r>
              <a:endParaRPr lang="ru-RU" sz="20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11" name="Рисунок 102"/>
          <p:cNvSpPr/>
          <p:nvPr/>
        </p:nvSpPr>
        <p:spPr>
          <a:xfrm>
            <a:off x="4814280" y="1951920"/>
            <a:ext cx="957600" cy="1841040"/>
          </a:xfrm>
          <a:custGeom>
            <a:avLst/>
            <a:gdLst>
              <a:gd name="textAreaLeft" fmla="*/ 0 w 957600"/>
              <a:gd name="textAreaRight" fmla="*/ 960840 w 957600"/>
              <a:gd name="textAreaTop" fmla="*/ 0 h 1841040"/>
              <a:gd name="textAreaBottom" fmla="*/ 1844280 h 1841040"/>
            </a:gdLst>
            <a:ahLst/>
            <a:cxnLst/>
            <a:rect l="textAreaLeft" t="textAreaTop" r="textAreaRight" b="textAreaBottom"/>
            <a:pathLst>
              <a:path w="960749" h="1844334">
                <a:moveTo>
                  <a:pt x="0" y="0"/>
                </a:moveTo>
                <a:lnTo>
                  <a:pt x="960749" y="0"/>
                </a:lnTo>
                <a:lnTo>
                  <a:pt x="960749" y="1735416"/>
                </a:lnTo>
                <a:cubicBezTo>
                  <a:pt x="960749" y="1795570"/>
                  <a:pt x="911985" y="1844334"/>
                  <a:pt x="851831" y="1844334"/>
                </a:cubicBezTo>
                <a:lnTo>
                  <a:pt x="0" y="1844334"/>
                </a:lnTo>
                <a:close/>
              </a:path>
            </a:pathLst>
          </a:custGeom>
          <a:blipFill rotWithShape="0">
            <a:blip r:embed="rId3">
              <a:alphaModFix amt="25000"/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Рисунок 108"/>
          <p:cNvSpPr/>
          <p:nvPr/>
        </p:nvSpPr>
        <p:spPr>
          <a:xfrm>
            <a:off x="4814280" y="4412520"/>
            <a:ext cx="957600" cy="1683000"/>
          </a:xfrm>
          <a:custGeom>
            <a:avLst/>
            <a:gdLst>
              <a:gd name="textAreaLeft" fmla="*/ 0 w 957600"/>
              <a:gd name="textAreaRight" fmla="*/ 960840 w 957600"/>
              <a:gd name="textAreaTop" fmla="*/ 0 h 1683000"/>
              <a:gd name="textAreaBottom" fmla="*/ 1686240 h 1683000"/>
            </a:gdLst>
            <a:ahLst/>
            <a:cxnLst/>
            <a:rect l="textAreaLeft" t="textAreaTop" r="textAreaRight" b="textAreaBottom"/>
            <a:pathLst>
              <a:path w="960748" h="1686389">
                <a:moveTo>
                  <a:pt x="0" y="0"/>
                </a:moveTo>
                <a:lnTo>
                  <a:pt x="960748" y="0"/>
                </a:lnTo>
                <a:lnTo>
                  <a:pt x="960748" y="1599326"/>
                </a:lnTo>
                <a:cubicBezTo>
                  <a:pt x="960748" y="1629403"/>
                  <a:pt x="948557" y="1656633"/>
                  <a:pt x="928847" y="1676343"/>
                </a:cubicBezTo>
                <a:lnTo>
                  <a:pt x="913946" y="1686389"/>
                </a:lnTo>
                <a:lnTo>
                  <a:pt x="0" y="1686389"/>
                </a:lnTo>
                <a:close/>
              </a:path>
            </a:pathLst>
          </a:custGeom>
          <a:blipFill rotWithShape="0">
            <a:blip r:embed="rId4">
              <a:alphaModFix amt="25000"/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Рисунок 110"/>
          <p:cNvSpPr/>
          <p:nvPr/>
        </p:nvSpPr>
        <p:spPr>
          <a:xfrm>
            <a:off x="10414080" y="2081520"/>
            <a:ext cx="1069560" cy="1711440"/>
          </a:xfrm>
          <a:custGeom>
            <a:avLst/>
            <a:gdLst>
              <a:gd name="textAreaLeft" fmla="*/ 0 w 1069560"/>
              <a:gd name="textAreaRight" fmla="*/ 1072800 w 1069560"/>
              <a:gd name="textAreaTop" fmla="*/ 0 h 1711440"/>
              <a:gd name="textAreaBottom" fmla="*/ 1714680 h 1711440"/>
            </a:gdLst>
            <a:ahLst/>
            <a:cxnLst/>
            <a:rect l="textAreaLeft" t="textAreaTop" r="textAreaRight" b="textAreaBottom"/>
            <a:pathLst>
              <a:path w="1072889" h="1714500">
                <a:moveTo>
                  <a:pt x="0" y="0"/>
                </a:moveTo>
                <a:lnTo>
                  <a:pt x="1072889" y="0"/>
                </a:lnTo>
                <a:lnTo>
                  <a:pt x="1072889" y="1605675"/>
                </a:lnTo>
                <a:cubicBezTo>
                  <a:pt x="1072889" y="1650791"/>
                  <a:pt x="1045459" y="1689499"/>
                  <a:pt x="1006367" y="1706034"/>
                </a:cubicBezTo>
                <a:lnTo>
                  <a:pt x="964432" y="1714500"/>
                </a:lnTo>
                <a:lnTo>
                  <a:pt x="0" y="1714500"/>
                </a:lnTo>
                <a:close/>
              </a:path>
            </a:pathLst>
          </a:custGeom>
          <a:blipFill rotWithShape="0">
            <a:blip r:embed="rId5">
              <a:alphaModFix amt="25000"/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Рисунок 111"/>
          <p:cNvSpPr/>
          <p:nvPr/>
        </p:nvSpPr>
        <p:spPr>
          <a:xfrm>
            <a:off x="10503360" y="4412520"/>
            <a:ext cx="949320" cy="1704960"/>
          </a:xfrm>
          <a:custGeom>
            <a:avLst/>
            <a:gdLst>
              <a:gd name="textAreaLeft" fmla="*/ 0 w 949320"/>
              <a:gd name="textAreaRight" fmla="*/ 952560 w 949320"/>
              <a:gd name="textAreaTop" fmla="*/ 0 h 1704960"/>
              <a:gd name="textAreaBottom" fmla="*/ 1708200 h 1704960"/>
            </a:gdLst>
            <a:ahLst/>
            <a:cxnLst/>
            <a:rect l="textAreaLeft" t="textAreaTop" r="textAreaRight" b="textAreaBottom"/>
            <a:pathLst>
              <a:path w="2189044" h="2053894">
                <a:moveTo>
                  <a:pt x="0" y="0"/>
                </a:moveTo>
                <a:lnTo>
                  <a:pt x="2080126" y="0"/>
                </a:lnTo>
                <a:cubicBezTo>
                  <a:pt x="2140280" y="0"/>
                  <a:pt x="2189044" y="48764"/>
                  <a:pt x="2189044" y="108918"/>
                </a:cubicBezTo>
                <a:lnTo>
                  <a:pt x="2189044" y="1944976"/>
                </a:lnTo>
                <a:cubicBezTo>
                  <a:pt x="2189044" y="2005130"/>
                  <a:pt x="2140280" y="2053894"/>
                  <a:pt x="2080126" y="2053894"/>
                </a:cubicBezTo>
                <a:lnTo>
                  <a:pt x="0" y="2053894"/>
                </a:lnTo>
                <a:close/>
              </a:path>
            </a:pathLst>
          </a:custGeom>
          <a:blipFill rotWithShape="0">
            <a:blip r:embed="rId6">
              <a:alphaModFix amt="25000"/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5" name="Группа 2"/>
          <p:cNvGrpSpPr/>
          <p:nvPr/>
        </p:nvGrpSpPr>
        <p:grpSpPr>
          <a:xfrm>
            <a:off x="411480" y="196560"/>
            <a:ext cx="6606360" cy="564120"/>
            <a:chOff x="411480" y="196560"/>
            <a:chExt cx="6606360" cy="564120"/>
          </a:xfrm>
        </p:grpSpPr>
        <p:grpSp>
          <p:nvGrpSpPr>
            <p:cNvPr id="216" name="Группа 3"/>
            <p:cNvGrpSpPr/>
            <p:nvPr/>
          </p:nvGrpSpPr>
          <p:grpSpPr>
            <a:xfrm>
              <a:off x="411480" y="368280"/>
              <a:ext cx="263160" cy="259920"/>
              <a:chOff x="411480" y="368280"/>
              <a:chExt cx="263160" cy="259920"/>
            </a:xfrm>
          </p:grpSpPr>
          <p:sp>
            <p:nvSpPr>
              <p:cNvPr id="217" name="Прямоугольник 5"/>
              <p:cNvSpPr/>
              <p:nvPr/>
            </p:nvSpPr>
            <p:spPr>
              <a:xfrm>
                <a:off x="411480" y="368280"/>
                <a:ext cx="23760" cy="22032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grpSp>
            <p:nvGrpSpPr>
              <p:cNvPr id="218" name="Группа 6"/>
              <p:cNvGrpSpPr/>
              <p:nvPr/>
            </p:nvGrpSpPr>
            <p:grpSpPr>
              <a:xfrm>
                <a:off x="508680" y="368280"/>
                <a:ext cx="23760" cy="220320"/>
                <a:chOff x="508680" y="368280"/>
                <a:chExt cx="23760" cy="220320"/>
              </a:xfrm>
            </p:grpSpPr>
            <p:sp>
              <p:nvSpPr>
                <p:cNvPr id="219" name="Прямоугольник 13"/>
                <p:cNvSpPr/>
                <p:nvPr/>
              </p:nvSpPr>
              <p:spPr>
                <a:xfrm>
                  <a:off x="508680" y="36828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220" name="Прямоугольник 14"/>
                <p:cNvSpPr/>
                <p:nvPr/>
              </p:nvSpPr>
              <p:spPr>
                <a:xfrm>
                  <a:off x="508680" y="5346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221" name="Прямоугольник 15"/>
                <p:cNvSpPr/>
                <p:nvPr/>
              </p:nvSpPr>
              <p:spPr>
                <a:xfrm>
                  <a:off x="508680" y="4518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2" name="Группа 7"/>
              <p:cNvGrpSpPr/>
              <p:nvPr/>
            </p:nvGrpSpPr>
            <p:grpSpPr>
              <a:xfrm>
                <a:off x="567720" y="368280"/>
                <a:ext cx="106920" cy="259920"/>
                <a:chOff x="567720" y="368280"/>
                <a:chExt cx="106920" cy="259920"/>
              </a:xfrm>
            </p:grpSpPr>
            <p:sp>
              <p:nvSpPr>
                <p:cNvPr id="223" name="Прямоугольник 8"/>
                <p:cNvSpPr/>
                <p:nvPr/>
              </p:nvSpPr>
              <p:spPr>
                <a:xfrm>
                  <a:off x="606240" y="368280"/>
                  <a:ext cx="23760" cy="11988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grpSp>
              <p:nvGrpSpPr>
                <p:cNvPr id="224" name="Группа 9"/>
                <p:cNvGrpSpPr/>
                <p:nvPr/>
              </p:nvGrpSpPr>
              <p:grpSpPr>
                <a:xfrm>
                  <a:off x="567720" y="521280"/>
                  <a:ext cx="106920" cy="106920"/>
                  <a:chOff x="567720" y="521280"/>
                  <a:chExt cx="106920" cy="106920"/>
                </a:xfrm>
              </p:grpSpPr>
              <p:sp>
                <p:nvSpPr>
                  <p:cNvPr id="225" name="Прямоугольник 11"/>
                  <p:cNvSpPr/>
                  <p:nvPr/>
                </p:nvSpPr>
                <p:spPr>
                  <a:xfrm>
                    <a:off x="606240" y="52128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914400"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6" name="Прямоугольник 12"/>
                  <p:cNvSpPr/>
                  <p:nvPr/>
                </p:nvSpPr>
                <p:spPr>
                  <a:xfrm rot="5400000">
                    <a:off x="609120" y="52092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914400"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227" name="Прямоугольник 4"/>
            <p:cNvSpPr/>
            <p:nvPr/>
          </p:nvSpPr>
          <p:spPr>
            <a:xfrm>
              <a:off x="664560" y="196560"/>
              <a:ext cx="6353280" cy="564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400" b="0" strike="noStrike" spc="-1">
                  <a:solidFill>
                    <a:schemeClr val="lt1">
                      <a:alpha val="60000"/>
                    </a:schemeClr>
                  </a:solidFill>
                  <a:latin typeface="Inter"/>
                </a:rPr>
                <a:t>Управление городского хозяйства города Калуги</a:t>
              </a:r>
              <a:endParaRPr lang="ru-RU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Круг: прозрачная заливка 80"/>
          <p:cNvSpPr/>
          <p:nvPr/>
        </p:nvSpPr>
        <p:spPr>
          <a:xfrm>
            <a:off x="10166760" y="-247968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229" name="Прямая соединительная линия 1"/>
          <p:cNvCxnSpPr/>
          <p:nvPr/>
        </p:nvCxnSpPr>
        <p:spPr>
          <a:xfrm>
            <a:off x="6679800" y="5632920"/>
            <a:ext cx="3240" cy="1196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cxnSp>
        <p:nvCxnSpPr>
          <p:cNvPr id="230" name="Прямая соединительная линия 3"/>
          <p:cNvCxnSpPr/>
          <p:nvPr/>
        </p:nvCxnSpPr>
        <p:spPr>
          <a:xfrm>
            <a:off x="5563440" y="5155920"/>
            <a:ext cx="3240" cy="1673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grpSp>
        <p:nvGrpSpPr>
          <p:cNvPr id="231" name="Группа 4"/>
          <p:cNvGrpSpPr/>
          <p:nvPr/>
        </p:nvGrpSpPr>
        <p:grpSpPr>
          <a:xfrm>
            <a:off x="4982400" y="4618800"/>
            <a:ext cx="42480" cy="1689840"/>
            <a:chOff x="4982400" y="4618800"/>
            <a:chExt cx="42480" cy="1689840"/>
          </a:xfrm>
        </p:grpSpPr>
        <p:cxnSp>
          <p:nvCxnSpPr>
            <p:cNvPr id="232" name="Прямая соединительная линия 5"/>
            <p:cNvCxnSpPr/>
            <p:nvPr/>
          </p:nvCxnSpPr>
          <p:spPr>
            <a:xfrm>
              <a:off x="5005080" y="461880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33" name="Овал 6"/>
            <p:cNvSpPr/>
            <p:nvPr/>
          </p:nvSpPr>
          <p:spPr>
            <a:xfrm>
              <a:off x="4982400" y="626616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34" name="Группа 7"/>
          <p:cNvGrpSpPr/>
          <p:nvPr/>
        </p:nvGrpSpPr>
        <p:grpSpPr>
          <a:xfrm>
            <a:off x="4401360" y="5164920"/>
            <a:ext cx="42480" cy="1689840"/>
            <a:chOff x="4401360" y="5164920"/>
            <a:chExt cx="42480" cy="1689840"/>
          </a:xfrm>
        </p:grpSpPr>
        <p:cxnSp>
          <p:nvCxnSpPr>
            <p:cNvPr id="235" name="Прямая соединительная линия 10"/>
            <p:cNvCxnSpPr/>
            <p:nvPr/>
          </p:nvCxnSpPr>
          <p:spPr>
            <a:xfrm>
              <a:off x="44240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36" name="Овал 11"/>
            <p:cNvSpPr/>
            <p:nvPr/>
          </p:nvSpPr>
          <p:spPr>
            <a:xfrm>
              <a:off x="44013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37" name="Группа 14"/>
          <p:cNvGrpSpPr/>
          <p:nvPr/>
        </p:nvGrpSpPr>
        <p:grpSpPr>
          <a:xfrm>
            <a:off x="3819960" y="5164920"/>
            <a:ext cx="42480" cy="1689840"/>
            <a:chOff x="3819960" y="5164920"/>
            <a:chExt cx="42480" cy="1689840"/>
          </a:xfrm>
        </p:grpSpPr>
        <p:cxnSp>
          <p:nvCxnSpPr>
            <p:cNvPr id="238" name="Прямая соединительная линия 16"/>
            <p:cNvCxnSpPr/>
            <p:nvPr/>
          </p:nvCxnSpPr>
          <p:spPr>
            <a:xfrm>
              <a:off x="38426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39" name="Овал 19"/>
            <p:cNvSpPr/>
            <p:nvPr/>
          </p:nvSpPr>
          <p:spPr>
            <a:xfrm>
              <a:off x="38199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40" name="Группа 21"/>
          <p:cNvGrpSpPr/>
          <p:nvPr/>
        </p:nvGrpSpPr>
        <p:grpSpPr>
          <a:xfrm>
            <a:off x="3238920" y="4902480"/>
            <a:ext cx="42480" cy="1689840"/>
            <a:chOff x="3238920" y="4902480"/>
            <a:chExt cx="42480" cy="1689840"/>
          </a:xfrm>
        </p:grpSpPr>
        <p:cxnSp>
          <p:nvCxnSpPr>
            <p:cNvPr id="241" name="Прямая соединительная линия 23"/>
            <p:cNvCxnSpPr/>
            <p:nvPr/>
          </p:nvCxnSpPr>
          <p:spPr>
            <a:xfrm>
              <a:off x="3261600" y="490248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42" name="Овал 26"/>
            <p:cNvSpPr/>
            <p:nvPr/>
          </p:nvSpPr>
          <p:spPr>
            <a:xfrm>
              <a:off x="3238920" y="65498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43" name="Группа 28"/>
          <p:cNvGrpSpPr/>
          <p:nvPr/>
        </p:nvGrpSpPr>
        <p:grpSpPr>
          <a:xfrm>
            <a:off x="2657880" y="5191560"/>
            <a:ext cx="42480" cy="1689840"/>
            <a:chOff x="2657880" y="5191560"/>
            <a:chExt cx="42480" cy="1689840"/>
          </a:xfrm>
        </p:grpSpPr>
        <p:cxnSp>
          <p:nvCxnSpPr>
            <p:cNvPr id="244" name="Прямая соединительная линия 29"/>
            <p:cNvCxnSpPr/>
            <p:nvPr/>
          </p:nvCxnSpPr>
          <p:spPr>
            <a:xfrm>
              <a:off x="2680560" y="519156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45" name="Овал 30"/>
            <p:cNvSpPr/>
            <p:nvPr/>
          </p:nvSpPr>
          <p:spPr>
            <a:xfrm>
              <a:off x="265788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46" name="Группа 31"/>
          <p:cNvGrpSpPr/>
          <p:nvPr/>
        </p:nvGrpSpPr>
        <p:grpSpPr>
          <a:xfrm>
            <a:off x="1495440" y="4190760"/>
            <a:ext cx="42480" cy="1715760"/>
            <a:chOff x="1495440" y="4190760"/>
            <a:chExt cx="42480" cy="1715760"/>
          </a:xfrm>
        </p:grpSpPr>
        <p:cxnSp>
          <p:nvCxnSpPr>
            <p:cNvPr id="247" name="Прямая соединительная линия 32"/>
            <p:cNvCxnSpPr/>
            <p:nvPr/>
          </p:nvCxnSpPr>
          <p:spPr>
            <a:xfrm>
              <a:off x="1518120" y="41907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48" name="Овал 33"/>
            <p:cNvSpPr/>
            <p:nvPr/>
          </p:nvSpPr>
          <p:spPr>
            <a:xfrm>
              <a:off x="1495440" y="58640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49" name="Группа 34"/>
          <p:cNvGrpSpPr/>
          <p:nvPr/>
        </p:nvGrpSpPr>
        <p:grpSpPr>
          <a:xfrm>
            <a:off x="914400" y="5038920"/>
            <a:ext cx="42480" cy="1715760"/>
            <a:chOff x="914400" y="5038920"/>
            <a:chExt cx="42480" cy="1715760"/>
          </a:xfrm>
        </p:grpSpPr>
        <p:cxnSp>
          <p:nvCxnSpPr>
            <p:cNvPr id="250" name="Прямая соединительная линия 35"/>
            <p:cNvCxnSpPr/>
            <p:nvPr/>
          </p:nvCxnSpPr>
          <p:spPr>
            <a:xfrm>
              <a:off x="937080" y="503892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51" name="Овал 36"/>
            <p:cNvSpPr/>
            <p:nvPr/>
          </p:nvSpPr>
          <p:spPr>
            <a:xfrm>
              <a:off x="914400" y="6712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52" name="Группа 37"/>
          <p:cNvGrpSpPr/>
          <p:nvPr/>
        </p:nvGrpSpPr>
        <p:grpSpPr>
          <a:xfrm>
            <a:off x="333360" y="4824360"/>
            <a:ext cx="42480" cy="1715760"/>
            <a:chOff x="333360" y="4824360"/>
            <a:chExt cx="42480" cy="1715760"/>
          </a:xfrm>
        </p:grpSpPr>
        <p:cxnSp>
          <p:nvCxnSpPr>
            <p:cNvPr id="253" name="Прямая соединительная линия 38"/>
            <p:cNvCxnSpPr/>
            <p:nvPr/>
          </p:nvCxnSpPr>
          <p:spPr>
            <a:xfrm>
              <a:off x="356040" y="48243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54" name="Овал 39"/>
            <p:cNvSpPr/>
            <p:nvPr/>
          </p:nvSpPr>
          <p:spPr>
            <a:xfrm>
              <a:off x="333360" y="64976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55" name="Группа 40"/>
          <p:cNvGrpSpPr/>
          <p:nvPr/>
        </p:nvGrpSpPr>
        <p:grpSpPr>
          <a:xfrm>
            <a:off x="6098760" y="5162400"/>
            <a:ext cx="42480" cy="1689480"/>
            <a:chOff x="6098760" y="5162400"/>
            <a:chExt cx="42480" cy="1689480"/>
          </a:xfrm>
        </p:grpSpPr>
        <p:cxnSp>
          <p:nvCxnSpPr>
            <p:cNvPr id="256" name="Прямая соединительная линия 41"/>
            <p:cNvCxnSpPr/>
            <p:nvPr/>
          </p:nvCxnSpPr>
          <p:spPr>
            <a:xfrm>
              <a:off x="6121440" y="5162400"/>
              <a:ext cx="3240" cy="1672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57" name="Овал 47"/>
            <p:cNvSpPr/>
            <p:nvPr/>
          </p:nvSpPr>
          <p:spPr>
            <a:xfrm>
              <a:off x="609876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58" name="Группа 48"/>
          <p:cNvGrpSpPr/>
          <p:nvPr/>
        </p:nvGrpSpPr>
        <p:grpSpPr>
          <a:xfrm>
            <a:off x="7215480" y="5778360"/>
            <a:ext cx="42480" cy="1073520"/>
            <a:chOff x="7215480" y="5778360"/>
            <a:chExt cx="42480" cy="1073520"/>
          </a:xfrm>
        </p:grpSpPr>
        <p:cxnSp>
          <p:nvCxnSpPr>
            <p:cNvPr id="259" name="Прямая соединительная линия 49"/>
            <p:cNvCxnSpPr/>
            <p:nvPr/>
          </p:nvCxnSpPr>
          <p:spPr>
            <a:xfrm>
              <a:off x="7238160" y="5778360"/>
              <a:ext cx="3240" cy="1056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60" name="Овал 50"/>
            <p:cNvSpPr/>
            <p:nvPr/>
          </p:nvSpPr>
          <p:spPr>
            <a:xfrm>
              <a:off x="721548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61" name="Группа 51"/>
          <p:cNvGrpSpPr/>
          <p:nvPr/>
        </p:nvGrpSpPr>
        <p:grpSpPr>
          <a:xfrm>
            <a:off x="7796520" y="4803480"/>
            <a:ext cx="42480" cy="1905480"/>
            <a:chOff x="7796520" y="4803480"/>
            <a:chExt cx="42480" cy="1905480"/>
          </a:xfrm>
        </p:grpSpPr>
        <p:cxnSp>
          <p:nvCxnSpPr>
            <p:cNvPr id="262" name="Прямая соединительная линия 52"/>
            <p:cNvCxnSpPr/>
            <p:nvPr/>
          </p:nvCxnSpPr>
          <p:spPr>
            <a:xfrm>
              <a:off x="7819200" y="480348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63" name="Овал 53"/>
            <p:cNvSpPr/>
            <p:nvPr/>
          </p:nvSpPr>
          <p:spPr>
            <a:xfrm>
              <a:off x="7796520" y="66664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64" name="Группа 54"/>
          <p:cNvGrpSpPr/>
          <p:nvPr/>
        </p:nvGrpSpPr>
        <p:grpSpPr>
          <a:xfrm>
            <a:off x="8377560" y="4940640"/>
            <a:ext cx="42480" cy="1905120"/>
            <a:chOff x="8377560" y="4940640"/>
            <a:chExt cx="42480" cy="1905120"/>
          </a:xfrm>
        </p:grpSpPr>
        <p:cxnSp>
          <p:nvCxnSpPr>
            <p:cNvPr id="265" name="Прямая соединительная линия 55"/>
            <p:cNvCxnSpPr/>
            <p:nvPr/>
          </p:nvCxnSpPr>
          <p:spPr>
            <a:xfrm>
              <a:off x="8400240" y="494064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66" name="Овал 56"/>
            <p:cNvSpPr/>
            <p:nvPr/>
          </p:nvSpPr>
          <p:spPr>
            <a:xfrm>
              <a:off x="8377560" y="6803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67" name="Группа 57"/>
          <p:cNvGrpSpPr/>
          <p:nvPr/>
        </p:nvGrpSpPr>
        <p:grpSpPr>
          <a:xfrm>
            <a:off x="8958600" y="4237560"/>
            <a:ext cx="42480" cy="1905120"/>
            <a:chOff x="8958600" y="4237560"/>
            <a:chExt cx="42480" cy="1905120"/>
          </a:xfrm>
        </p:grpSpPr>
        <p:cxnSp>
          <p:nvCxnSpPr>
            <p:cNvPr id="268" name="Прямая соединительная линия 58"/>
            <p:cNvCxnSpPr/>
            <p:nvPr/>
          </p:nvCxnSpPr>
          <p:spPr>
            <a:xfrm>
              <a:off x="8981280" y="423756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69" name="Овал 59"/>
            <p:cNvSpPr/>
            <p:nvPr/>
          </p:nvSpPr>
          <p:spPr>
            <a:xfrm>
              <a:off x="8958600" y="6100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70" name="Группа 60"/>
          <p:cNvGrpSpPr/>
          <p:nvPr/>
        </p:nvGrpSpPr>
        <p:grpSpPr>
          <a:xfrm>
            <a:off x="9540000" y="4945320"/>
            <a:ext cx="42480" cy="1905480"/>
            <a:chOff x="9540000" y="4945320"/>
            <a:chExt cx="42480" cy="1905480"/>
          </a:xfrm>
        </p:grpSpPr>
        <p:cxnSp>
          <p:nvCxnSpPr>
            <p:cNvPr id="271" name="Прямая соединительная линия 61"/>
            <p:cNvCxnSpPr/>
            <p:nvPr/>
          </p:nvCxnSpPr>
          <p:spPr>
            <a:xfrm>
              <a:off x="9562680" y="494532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72" name="Овал 62"/>
            <p:cNvSpPr/>
            <p:nvPr/>
          </p:nvSpPr>
          <p:spPr>
            <a:xfrm>
              <a:off x="954000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73" name="Группа 63"/>
          <p:cNvGrpSpPr/>
          <p:nvPr/>
        </p:nvGrpSpPr>
        <p:grpSpPr>
          <a:xfrm>
            <a:off x="10121040" y="5454000"/>
            <a:ext cx="42480" cy="1396800"/>
            <a:chOff x="10121040" y="5454000"/>
            <a:chExt cx="42480" cy="1396800"/>
          </a:xfrm>
        </p:grpSpPr>
        <p:cxnSp>
          <p:nvCxnSpPr>
            <p:cNvPr id="274" name="Прямая соединительная линия 64"/>
            <p:cNvCxnSpPr/>
            <p:nvPr/>
          </p:nvCxnSpPr>
          <p:spPr>
            <a:xfrm>
              <a:off x="10143720" y="5454000"/>
              <a:ext cx="3240" cy="138024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75" name="Овал 65"/>
            <p:cNvSpPr/>
            <p:nvPr/>
          </p:nvSpPr>
          <p:spPr>
            <a:xfrm>
              <a:off x="1012104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76" name="Группа 66"/>
          <p:cNvGrpSpPr/>
          <p:nvPr/>
        </p:nvGrpSpPr>
        <p:grpSpPr>
          <a:xfrm>
            <a:off x="10702080" y="5922720"/>
            <a:ext cx="42480" cy="928080"/>
            <a:chOff x="10702080" y="5922720"/>
            <a:chExt cx="42480" cy="928080"/>
          </a:xfrm>
        </p:grpSpPr>
        <p:cxnSp>
          <p:nvCxnSpPr>
            <p:cNvPr id="277" name="Прямая соединительная линия 67"/>
            <p:cNvCxnSpPr/>
            <p:nvPr/>
          </p:nvCxnSpPr>
          <p:spPr>
            <a:xfrm>
              <a:off x="10724760" y="5922720"/>
              <a:ext cx="3240" cy="9115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78" name="Овал 68"/>
            <p:cNvSpPr/>
            <p:nvPr/>
          </p:nvSpPr>
          <p:spPr>
            <a:xfrm>
              <a:off x="1070208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79" name="Группа 69"/>
          <p:cNvGrpSpPr/>
          <p:nvPr/>
        </p:nvGrpSpPr>
        <p:grpSpPr>
          <a:xfrm>
            <a:off x="11283120" y="4999320"/>
            <a:ext cx="42480" cy="1851480"/>
            <a:chOff x="11283120" y="4999320"/>
            <a:chExt cx="42480" cy="1851480"/>
          </a:xfrm>
        </p:grpSpPr>
        <p:cxnSp>
          <p:nvCxnSpPr>
            <p:cNvPr id="280" name="Прямая соединительная линия 70"/>
            <p:cNvCxnSpPr/>
            <p:nvPr/>
          </p:nvCxnSpPr>
          <p:spPr>
            <a:xfrm>
              <a:off x="11305800" y="4999320"/>
              <a:ext cx="3240" cy="1834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81" name="Овал 71"/>
            <p:cNvSpPr/>
            <p:nvPr/>
          </p:nvSpPr>
          <p:spPr>
            <a:xfrm>
              <a:off x="112831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82" name="Группа 72"/>
          <p:cNvGrpSpPr/>
          <p:nvPr/>
        </p:nvGrpSpPr>
        <p:grpSpPr>
          <a:xfrm>
            <a:off x="11864520" y="5615280"/>
            <a:ext cx="42480" cy="1235520"/>
            <a:chOff x="11864520" y="5615280"/>
            <a:chExt cx="42480" cy="1235520"/>
          </a:xfrm>
        </p:grpSpPr>
        <p:cxnSp>
          <p:nvCxnSpPr>
            <p:cNvPr id="283" name="Прямая соединительная линия 75"/>
            <p:cNvCxnSpPr/>
            <p:nvPr/>
          </p:nvCxnSpPr>
          <p:spPr>
            <a:xfrm>
              <a:off x="11887200" y="5615280"/>
              <a:ext cx="3240" cy="1218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84" name="Овал 76"/>
            <p:cNvSpPr/>
            <p:nvPr/>
          </p:nvSpPr>
          <p:spPr>
            <a:xfrm>
              <a:off x="118645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285" name="Группа 77"/>
          <p:cNvGrpSpPr/>
          <p:nvPr/>
        </p:nvGrpSpPr>
        <p:grpSpPr>
          <a:xfrm>
            <a:off x="2076840" y="5737680"/>
            <a:ext cx="42480" cy="1143720"/>
            <a:chOff x="2076840" y="5737680"/>
            <a:chExt cx="42480" cy="1143720"/>
          </a:xfrm>
        </p:grpSpPr>
        <p:cxnSp>
          <p:nvCxnSpPr>
            <p:cNvPr id="286" name="Прямая соединительная линия 78"/>
            <p:cNvCxnSpPr/>
            <p:nvPr/>
          </p:nvCxnSpPr>
          <p:spPr>
            <a:xfrm>
              <a:off x="2099520" y="5737680"/>
              <a:ext cx="3240" cy="11271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287" name="Овал 79"/>
            <p:cNvSpPr/>
            <p:nvPr/>
          </p:nvSpPr>
          <p:spPr>
            <a:xfrm>
              <a:off x="207684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88" name="Прямоугольник: скругленные углы 74"/>
          <p:cNvSpPr/>
          <p:nvPr/>
        </p:nvSpPr>
        <p:spPr>
          <a:xfrm>
            <a:off x="298080" y="775440"/>
            <a:ext cx="5579280" cy="99288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Стремимся сократить риск возникновения аварий </a:t>
            </a:r>
            <a:br>
              <a:rPr sz="2400"/>
            </a:b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на объектах освещения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Прямоугольник: скругленные углы 9"/>
          <p:cNvSpPr/>
          <p:nvPr/>
        </p:nvSpPr>
        <p:spPr>
          <a:xfrm>
            <a:off x="5880600" y="1260000"/>
            <a:ext cx="5833440" cy="822600"/>
          </a:xfrm>
          <a:prstGeom prst="roundRect">
            <a:avLst>
              <a:gd name="adj" fmla="val 16667"/>
            </a:avLst>
          </a:prstGeom>
          <a:solidFill>
            <a:srgbClr val="2FC7A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Повышение эксплуатационных характеристик и снижение эксплуатационных издержек</a:t>
            </a: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Прямоугольник: скругленные углы 42"/>
          <p:cNvSpPr/>
          <p:nvPr/>
        </p:nvSpPr>
        <p:spPr>
          <a:xfrm>
            <a:off x="5880600" y="3420000"/>
            <a:ext cx="5833440" cy="822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Повышение уровня безопасности </a:t>
            </a:r>
            <a:br>
              <a:rPr sz="1800"/>
            </a:b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в темное время суток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Прямоугольник: скругленные углы 43"/>
          <p:cNvSpPr/>
          <p:nvPr/>
        </p:nvSpPr>
        <p:spPr>
          <a:xfrm>
            <a:off x="5880600" y="4549680"/>
            <a:ext cx="5833440" cy="822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Снижение расходов на оплату коммунальных услуг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Прямоугольник: скругленные углы 45"/>
          <p:cNvSpPr/>
          <p:nvPr/>
        </p:nvSpPr>
        <p:spPr>
          <a:xfrm>
            <a:off x="5865840" y="2340000"/>
            <a:ext cx="5833440" cy="822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Создание комфортной и единой </a:t>
            </a:r>
            <a:br>
              <a:rPr sz="1800"/>
            </a:b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световой среды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Прямоугольник: скругленные углы 46"/>
          <p:cNvSpPr/>
          <p:nvPr/>
        </p:nvSpPr>
        <p:spPr>
          <a:xfrm>
            <a:off x="5865840" y="5656680"/>
            <a:ext cx="5833440" cy="822600"/>
          </a:xfrm>
          <a:prstGeom prst="roundRect">
            <a:avLst>
              <a:gd name="adj" fmla="val 22202"/>
            </a:avLst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Создание современной </a:t>
            </a:r>
            <a:br>
              <a:rPr sz="1800"/>
            </a:b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интеллектуальной системы управления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Рисунок 7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032160" y="1458360"/>
            <a:ext cx="447120" cy="447120"/>
          </a:xfrm>
          <a:prstGeom prst="rect">
            <a:avLst/>
          </a:prstGeom>
          <a:ln w="0">
            <a:noFill/>
          </a:ln>
        </p:spPr>
      </p:pic>
      <p:pic>
        <p:nvPicPr>
          <p:cNvPr id="295" name="Рисунок 94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6032160" y="2520000"/>
            <a:ext cx="447120" cy="447120"/>
          </a:xfrm>
          <a:prstGeom prst="rect">
            <a:avLst/>
          </a:prstGeom>
          <a:ln w="0">
            <a:noFill/>
          </a:ln>
        </p:spPr>
      </p:pic>
      <p:pic>
        <p:nvPicPr>
          <p:cNvPr id="296" name="Рисунок 98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6032160" y="3600000"/>
            <a:ext cx="447120" cy="447120"/>
          </a:xfrm>
          <a:prstGeom prst="rect">
            <a:avLst/>
          </a:prstGeom>
          <a:ln w="0">
            <a:noFill/>
          </a:ln>
        </p:spPr>
      </p:pic>
      <p:pic>
        <p:nvPicPr>
          <p:cNvPr id="297" name="Рисунок 106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6032160" y="5852160"/>
            <a:ext cx="447120" cy="447120"/>
          </a:xfrm>
          <a:prstGeom prst="rect">
            <a:avLst/>
          </a:prstGeom>
          <a:ln w="0">
            <a:noFill/>
          </a:ln>
        </p:spPr>
      </p:pic>
      <p:sp>
        <p:nvSpPr>
          <p:cNvPr id="298" name="Рисунок 120"/>
          <p:cNvSpPr/>
          <p:nvPr/>
        </p:nvSpPr>
        <p:spPr>
          <a:xfrm>
            <a:off x="424800" y="2049480"/>
            <a:ext cx="5142960" cy="4410360"/>
          </a:xfrm>
          <a:custGeom>
            <a:avLst/>
            <a:gdLst>
              <a:gd name="textAreaLeft" fmla="*/ 0 w 5142960"/>
              <a:gd name="textAreaRight" fmla="*/ 5146200 w 5142960"/>
              <a:gd name="textAreaTop" fmla="*/ 0 h 4410360"/>
              <a:gd name="textAreaBottom" fmla="*/ 4413600 h 4410360"/>
            </a:gdLst>
            <a:ahLst/>
            <a:cxnLst/>
            <a:rect l="textAreaLeft" t="textAreaTop" r="textAreaRight" b="textAreaBottom"/>
            <a:pathLst>
              <a:path w="5146162" h="4413432">
                <a:moveTo>
                  <a:pt x="167446" y="0"/>
                </a:moveTo>
                <a:lnTo>
                  <a:pt x="4978716" y="0"/>
                </a:lnTo>
                <a:cubicBezTo>
                  <a:pt x="5071194" y="0"/>
                  <a:pt x="5146162" y="74968"/>
                  <a:pt x="5146162" y="167446"/>
                </a:cubicBezTo>
                <a:lnTo>
                  <a:pt x="5146162" y="4245986"/>
                </a:lnTo>
                <a:cubicBezTo>
                  <a:pt x="5146162" y="4338464"/>
                  <a:pt x="5071194" y="4413432"/>
                  <a:pt x="4978716" y="4413432"/>
                </a:cubicBezTo>
                <a:lnTo>
                  <a:pt x="167446" y="4413432"/>
                </a:lnTo>
                <a:cubicBezTo>
                  <a:pt x="74968" y="4413432"/>
                  <a:pt x="0" y="4338464"/>
                  <a:pt x="0" y="4245986"/>
                </a:cubicBezTo>
                <a:lnTo>
                  <a:pt x="0" y="167446"/>
                </a:lnTo>
                <a:cubicBezTo>
                  <a:pt x="0" y="74968"/>
                  <a:pt x="74968" y="0"/>
                  <a:pt x="167446" y="0"/>
                </a:cubicBezTo>
                <a:close/>
              </a:path>
            </a:pathLst>
          </a:custGeom>
          <a:blipFill rotWithShape="0">
            <a:blip r:embed="rId11"/>
            <a:srcRect/>
            <a:stretch/>
          </a:blipFill>
          <a:ln w="127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Рисунок 81" descr="Золотые слитки контур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6032160" y="4772160"/>
            <a:ext cx="447120" cy="447120"/>
          </a:xfrm>
          <a:prstGeom prst="rect">
            <a:avLst/>
          </a:prstGeom>
          <a:ln w="0">
            <a:noFill/>
          </a:ln>
        </p:spPr>
      </p:pic>
      <p:grpSp>
        <p:nvGrpSpPr>
          <p:cNvPr id="300" name="Группа 82"/>
          <p:cNvGrpSpPr/>
          <p:nvPr/>
        </p:nvGrpSpPr>
        <p:grpSpPr>
          <a:xfrm>
            <a:off x="411480" y="196560"/>
            <a:ext cx="6606360" cy="564120"/>
            <a:chOff x="411480" y="196560"/>
            <a:chExt cx="6606360" cy="564120"/>
          </a:xfrm>
        </p:grpSpPr>
        <p:grpSp>
          <p:nvGrpSpPr>
            <p:cNvPr id="301" name="Группа 83"/>
            <p:cNvGrpSpPr/>
            <p:nvPr/>
          </p:nvGrpSpPr>
          <p:grpSpPr>
            <a:xfrm>
              <a:off x="411480" y="368280"/>
              <a:ext cx="263160" cy="259920"/>
              <a:chOff x="411480" y="368280"/>
              <a:chExt cx="263160" cy="259920"/>
            </a:xfrm>
          </p:grpSpPr>
          <p:sp>
            <p:nvSpPr>
              <p:cNvPr id="302" name="Прямоугольник 85"/>
              <p:cNvSpPr/>
              <p:nvPr/>
            </p:nvSpPr>
            <p:spPr>
              <a:xfrm>
                <a:off x="411480" y="368280"/>
                <a:ext cx="23760" cy="22032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grpSp>
            <p:nvGrpSpPr>
              <p:cNvPr id="303" name="Группа 86"/>
              <p:cNvGrpSpPr/>
              <p:nvPr/>
            </p:nvGrpSpPr>
            <p:grpSpPr>
              <a:xfrm>
                <a:off x="508680" y="368280"/>
                <a:ext cx="23760" cy="220320"/>
                <a:chOff x="508680" y="368280"/>
                <a:chExt cx="23760" cy="220320"/>
              </a:xfrm>
            </p:grpSpPr>
            <p:sp>
              <p:nvSpPr>
                <p:cNvPr id="304" name="Прямоугольник 92"/>
                <p:cNvSpPr/>
                <p:nvPr/>
              </p:nvSpPr>
              <p:spPr>
                <a:xfrm>
                  <a:off x="508680" y="36828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305" name="Прямоугольник 93"/>
                <p:cNvSpPr/>
                <p:nvPr/>
              </p:nvSpPr>
              <p:spPr>
                <a:xfrm>
                  <a:off x="508680" y="5346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306" name="Прямоугольник 95"/>
                <p:cNvSpPr/>
                <p:nvPr/>
              </p:nvSpPr>
              <p:spPr>
                <a:xfrm>
                  <a:off x="508680" y="4518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7" name="Группа 87"/>
              <p:cNvGrpSpPr/>
              <p:nvPr/>
            </p:nvGrpSpPr>
            <p:grpSpPr>
              <a:xfrm>
                <a:off x="567720" y="368280"/>
                <a:ext cx="106920" cy="259920"/>
                <a:chOff x="567720" y="368280"/>
                <a:chExt cx="106920" cy="259920"/>
              </a:xfrm>
            </p:grpSpPr>
            <p:sp>
              <p:nvSpPr>
                <p:cNvPr id="308" name="Прямоугольник 88"/>
                <p:cNvSpPr/>
                <p:nvPr/>
              </p:nvSpPr>
              <p:spPr>
                <a:xfrm>
                  <a:off x="606240" y="368280"/>
                  <a:ext cx="23760" cy="11988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grpSp>
              <p:nvGrpSpPr>
                <p:cNvPr id="309" name="Группа 89"/>
                <p:cNvGrpSpPr/>
                <p:nvPr/>
              </p:nvGrpSpPr>
              <p:grpSpPr>
                <a:xfrm>
                  <a:off x="567720" y="521280"/>
                  <a:ext cx="106920" cy="106920"/>
                  <a:chOff x="567720" y="521280"/>
                  <a:chExt cx="106920" cy="106920"/>
                </a:xfrm>
              </p:grpSpPr>
              <p:sp>
                <p:nvSpPr>
                  <p:cNvPr id="310" name="Прямоугольник 90"/>
                  <p:cNvSpPr/>
                  <p:nvPr/>
                </p:nvSpPr>
                <p:spPr>
                  <a:xfrm>
                    <a:off x="606240" y="52128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1" name="Прямоугольник 91"/>
                  <p:cNvSpPr/>
                  <p:nvPr/>
                </p:nvSpPr>
                <p:spPr>
                  <a:xfrm rot="5400000">
                    <a:off x="609120" y="52092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312" name="Прямоугольник 84"/>
            <p:cNvSpPr/>
            <p:nvPr/>
          </p:nvSpPr>
          <p:spPr>
            <a:xfrm>
              <a:off x="664560" y="196560"/>
              <a:ext cx="6353280" cy="564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400" b="0" strike="noStrike" spc="-1">
                  <a:solidFill>
                    <a:schemeClr val="lt1">
                      <a:alpha val="60000"/>
                    </a:schemeClr>
                  </a:solidFill>
                  <a:latin typeface="Inter"/>
                </a:rPr>
                <a:t>Управление городского хозяйства города Калуги</a:t>
              </a:r>
              <a:endParaRPr lang="ru-RU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Круг: прозрачная заливка 1"/>
          <p:cNvSpPr/>
          <p:nvPr/>
        </p:nvSpPr>
        <p:spPr>
          <a:xfrm>
            <a:off x="10166760" y="-247968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314" name="Прямая соединительная линия 3"/>
          <p:cNvCxnSpPr/>
          <p:nvPr/>
        </p:nvCxnSpPr>
        <p:spPr>
          <a:xfrm>
            <a:off x="6679800" y="5632920"/>
            <a:ext cx="3240" cy="1196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cxnSp>
        <p:nvCxnSpPr>
          <p:cNvPr id="315" name="Прямая соединительная линия 4"/>
          <p:cNvCxnSpPr/>
          <p:nvPr/>
        </p:nvCxnSpPr>
        <p:spPr>
          <a:xfrm>
            <a:off x="5563440" y="5155920"/>
            <a:ext cx="3240" cy="1673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grpSp>
        <p:nvGrpSpPr>
          <p:cNvPr id="316" name="Группа 14"/>
          <p:cNvGrpSpPr/>
          <p:nvPr/>
        </p:nvGrpSpPr>
        <p:grpSpPr>
          <a:xfrm>
            <a:off x="4982400" y="4618800"/>
            <a:ext cx="42480" cy="1689840"/>
            <a:chOff x="4982400" y="4618800"/>
            <a:chExt cx="42480" cy="1689840"/>
          </a:xfrm>
        </p:grpSpPr>
        <p:cxnSp>
          <p:nvCxnSpPr>
            <p:cNvPr id="317" name="Прямая соединительная линия 5"/>
            <p:cNvCxnSpPr/>
            <p:nvPr/>
          </p:nvCxnSpPr>
          <p:spPr>
            <a:xfrm>
              <a:off x="5005080" y="461880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18" name="Овал 11"/>
            <p:cNvSpPr/>
            <p:nvPr/>
          </p:nvSpPr>
          <p:spPr>
            <a:xfrm>
              <a:off x="4982400" y="626616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19" name="Группа 16"/>
          <p:cNvGrpSpPr/>
          <p:nvPr/>
        </p:nvGrpSpPr>
        <p:grpSpPr>
          <a:xfrm>
            <a:off x="4401360" y="5164920"/>
            <a:ext cx="42480" cy="1689840"/>
            <a:chOff x="4401360" y="5164920"/>
            <a:chExt cx="42480" cy="1689840"/>
          </a:xfrm>
        </p:grpSpPr>
        <p:cxnSp>
          <p:nvCxnSpPr>
            <p:cNvPr id="320" name="Прямая соединительная линия 19"/>
            <p:cNvCxnSpPr/>
            <p:nvPr/>
          </p:nvCxnSpPr>
          <p:spPr>
            <a:xfrm>
              <a:off x="44240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21" name="Овал 21"/>
            <p:cNvSpPr/>
            <p:nvPr/>
          </p:nvSpPr>
          <p:spPr>
            <a:xfrm>
              <a:off x="44013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22" name="Группа 23"/>
          <p:cNvGrpSpPr/>
          <p:nvPr/>
        </p:nvGrpSpPr>
        <p:grpSpPr>
          <a:xfrm>
            <a:off x="3819960" y="5164920"/>
            <a:ext cx="42480" cy="1689840"/>
            <a:chOff x="3819960" y="5164920"/>
            <a:chExt cx="42480" cy="1689840"/>
          </a:xfrm>
        </p:grpSpPr>
        <p:cxnSp>
          <p:nvCxnSpPr>
            <p:cNvPr id="323" name="Прямая соединительная линия 26"/>
            <p:cNvCxnSpPr/>
            <p:nvPr/>
          </p:nvCxnSpPr>
          <p:spPr>
            <a:xfrm>
              <a:off x="38426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24" name="Овал 28"/>
            <p:cNvSpPr/>
            <p:nvPr/>
          </p:nvSpPr>
          <p:spPr>
            <a:xfrm>
              <a:off x="38199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25" name="Группа 31"/>
          <p:cNvGrpSpPr/>
          <p:nvPr/>
        </p:nvGrpSpPr>
        <p:grpSpPr>
          <a:xfrm>
            <a:off x="3238920" y="4902480"/>
            <a:ext cx="42480" cy="1689840"/>
            <a:chOff x="3238920" y="4902480"/>
            <a:chExt cx="42480" cy="1689840"/>
          </a:xfrm>
        </p:grpSpPr>
        <p:cxnSp>
          <p:nvCxnSpPr>
            <p:cNvPr id="326" name="Прямая соединительная линия 35"/>
            <p:cNvCxnSpPr/>
            <p:nvPr/>
          </p:nvCxnSpPr>
          <p:spPr>
            <a:xfrm>
              <a:off x="3261600" y="490248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27" name="Овал 36"/>
            <p:cNvSpPr/>
            <p:nvPr/>
          </p:nvSpPr>
          <p:spPr>
            <a:xfrm>
              <a:off x="3238920" y="65498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28" name="Группа 37"/>
          <p:cNvGrpSpPr/>
          <p:nvPr/>
        </p:nvGrpSpPr>
        <p:grpSpPr>
          <a:xfrm>
            <a:off x="2657880" y="5191560"/>
            <a:ext cx="42480" cy="1689840"/>
            <a:chOff x="2657880" y="5191560"/>
            <a:chExt cx="42480" cy="1689840"/>
          </a:xfrm>
        </p:grpSpPr>
        <p:cxnSp>
          <p:nvCxnSpPr>
            <p:cNvPr id="329" name="Прямая соединительная линия 38"/>
            <p:cNvCxnSpPr/>
            <p:nvPr/>
          </p:nvCxnSpPr>
          <p:spPr>
            <a:xfrm>
              <a:off x="2680560" y="519156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30" name="Овал 39"/>
            <p:cNvSpPr/>
            <p:nvPr/>
          </p:nvSpPr>
          <p:spPr>
            <a:xfrm>
              <a:off x="265788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31" name="Группа 56"/>
          <p:cNvGrpSpPr/>
          <p:nvPr/>
        </p:nvGrpSpPr>
        <p:grpSpPr>
          <a:xfrm>
            <a:off x="1495440" y="4190760"/>
            <a:ext cx="42480" cy="1715760"/>
            <a:chOff x="1495440" y="4190760"/>
            <a:chExt cx="42480" cy="1715760"/>
          </a:xfrm>
        </p:grpSpPr>
        <p:cxnSp>
          <p:nvCxnSpPr>
            <p:cNvPr id="332" name="Прямая соединительная линия 57"/>
            <p:cNvCxnSpPr/>
            <p:nvPr/>
          </p:nvCxnSpPr>
          <p:spPr>
            <a:xfrm>
              <a:off x="1518120" y="41907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33" name="Овал 58"/>
            <p:cNvSpPr/>
            <p:nvPr/>
          </p:nvSpPr>
          <p:spPr>
            <a:xfrm>
              <a:off x="1495440" y="58640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34" name="Группа 60"/>
          <p:cNvGrpSpPr/>
          <p:nvPr/>
        </p:nvGrpSpPr>
        <p:grpSpPr>
          <a:xfrm>
            <a:off x="914400" y="5038920"/>
            <a:ext cx="42480" cy="1715760"/>
            <a:chOff x="914400" y="5038920"/>
            <a:chExt cx="42480" cy="1715760"/>
          </a:xfrm>
        </p:grpSpPr>
        <p:cxnSp>
          <p:nvCxnSpPr>
            <p:cNvPr id="335" name="Прямая соединительная линия 61"/>
            <p:cNvCxnSpPr/>
            <p:nvPr/>
          </p:nvCxnSpPr>
          <p:spPr>
            <a:xfrm>
              <a:off x="937080" y="503892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36" name="Овал 62"/>
            <p:cNvSpPr/>
            <p:nvPr/>
          </p:nvSpPr>
          <p:spPr>
            <a:xfrm>
              <a:off x="914400" y="6712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37" name="Группа 63"/>
          <p:cNvGrpSpPr/>
          <p:nvPr/>
        </p:nvGrpSpPr>
        <p:grpSpPr>
          <a:xfrm>
            <a:off x="333360" y="4824360"/>
            <a:ext cx="42480" cy="1715760"/>
            <a:chOff x="333360" y="4824360"/>
            <a:chExt cx="42480" cy="1715760"/>
          </a:xfrm>
        </p:grpSpPr>
        <p:cxnSp>
          <p:nvCxnSpPr>
            <p:cNvPr id="338" name="Прямая соединительная линия 64"/>
            <p:cNvCxnSpPr/>
            <p:nvPr/>
          </p:nvCxnSpPr>
          <p:spPr>
            <a:xfrm>
              <a:off x="356040" y="48243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39" name="Овал 65"/>
            <p:cNvSpPr/>
            <p:nvPr/>
          </p:nvSpPr>
          <p:spPr>
            <a:xfrm>
              <a:off x="333360" y="64976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40" name="Группа 66"/>
          <p:cNvGrpSpPr/>
          <p:nvPr/>
        </p:nvGrpSpPr>
        <p:grpSpPr>
          <a:xfrm>
            <a:off x="6098760" y="5162400"/>
            <a:ext cx="42480" cy="1689480"/>
            <a:chOff x="6098760" y="5162400"/>
            <a:chExt cx="42480" cy="1689480"/>
          </a:xfrm>
        </p:grpSpPr>
        <p:cxnSp>
          <p:nvCxnSpPr>
            <p:cNvPr id="341" name="Прямая соединительная линия 67"/>
            <p:cNvCxnSpPr/>
            <p:nvPr/>
          </p:nvCxnSpPr>
          <p:spPr>
            <a:xfrm>
              <a:off x="6121440" y="5162400"/>
              <a:ext cx="3240" cy="1672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42" name="Овал 68"/>
            <p:cNvSpPr/>
            <p:nvPr/>
          </p:nvSpPr>
          <p:spPr>
            <a:xfrm>
              <a:off x="609876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43" name="Группа 69"/>
          <p:cNvGrpSpPr/>
          <p:nvPr/>
        </p:nvGrpSpPr>
        <p:grpSpPr>
          <a:xfrm>
            <a:off x="7215480" y="5778360"/>
            <a:ext cx="42480" cy="1073520"/>
            <a:chOff x="7215480" y="5778360"/>
            <a:chExt cx="42480" cy="1073520"/>
          </a:xfrm>
        </p:grpSpPr>
        <p:cxnSp>
          <p:nvCxnSpPr>
            <p:cNvPr id="344" name="Прямая соединительная линия 70"/>
            <p:cNvCxnSpPr/>
            <p:nvPr/>
          </p:nvCxnSpPr>
          <p:spPr>
            <a:xfrm>
              <a:off x="7238160" y="5778360"/>
              <a:ext cx="3240" cy="1056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45" name="Овал 71"/>
            <p:cNvSpPr/>
            <p:nvPr/>
          </p:nvSpPr>
          <p:spPr>
            <a:xfrm>
              <a:off x="721548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46" name="Группа 77"/>
          <p:cNvGrpSpPr/>
          <p:nvPr/>
        </p:nvGrpSpPr>
        <p:grpSpPr>
          <a:xfrm>
            <a:off x="7796520" y="4803480"/>
            <a:ext cx="42480" cy="1905480"/>
            <a:chOff x="7796520" y="4803480"/>
            <a:chExt cx="42480" cy="1905480"/>
          </a:xfrm>
        </p:grpSpPr>
        <p:cxnSp>
          <p:nvCxnSpPr>
            <p:cNvPr id="347" name="Прямая соединительная линия 78"/>
            <p:cNvCxnSpPr/>
            <p:nvPr/>
          </p:nvCxnSpPr>
          <p:spPr>
            <a:xfrm>
              <a:off x="7819200" y="480348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48" name="Овал 79"/>
            <p:cNvSpPr/>
            <p:nvPr/>
          </p:nvSpPr>
          <p:spPr>
            <a:xfrm>
              <a:off x="7796520" y="66664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49" name="Группа 82"/>
          <p:cNvGrpSpPr/>
          <p:nvPr/>
        </p:nvGrpSpPr>
        <p:grpSpPr>
          <a:xfrm>
            <a:off x="8377560" y="4940640"/>
            <a:ext cx="42480" cy="1905120"/>
            <a:chOff x="8377560" y="4940640"/>
            <a:chExt cx="42480" cy="1905120"/>
          </a:xfrm>
        </p:grpSpPr>
        <p:cxnSp>
          <p:nvCxnSpPr>
            <p:cNvPr id="350" name="Прямая соединительная линия 83"/>
            <p:cNvCxnSpPr/>
            <p:nvPr/>
          </p:nvCxnSpPr>
          <p:spPr>
            <a:xfrm>
              <a:off x="8400240" y="494064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51" name="Овал 84"/>
            <p:cNvSpPr/>
            <p:nvPr/>
          </p:nvSpPr>
          <p:spPr>
            <a:xfrm>
              <a:off x="8377560" y="6803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52" name="Группа 85"/>
          <p:cNvGrpSpPr/>
          <p:nvPr/>
        </p:nvGrpSpPr>
        <p:grpSpPr>
          <a:xfrm>
            <a:off x="8958600" y="4237560"/>
            <a:ext cx="42480" cy="1905120"/>
            <a:chOff x="8958600" y="4237560"/>
            <a:chExt cx="42480" cy="1905120"/>
          </a:xfrm>
        </p:grpSpPr>
        <p:cxnSp>
          <p:nvCxnSpPr>
            <p:cNvPr id="353" name="Прямая соединительная линия 86"/>
            <p:cNvCxnSpPr/>
            <p:nvPr/>
          </p:nvCxnSpPr>
          <p:spPr>
            <a:xfrm>
              <a:off x="8981280" y="423756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54" name="Овал 87"/>
            <p:cNvSpPr/>
            <p:nvPr/>
          </p:nvSpPr>
          <p:spPr>
            <a:xfrm>
              <a:off x="8958600" y="6100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55" name="Группа 88"/>
          <p:cNvGrpSpPr/>
          <p:nvPr/>
        </p:nvGrpSpPr>
        <p:grpSpPr>
          <a:xfrm>
            <a:off x="9540000" y="4945320"/>
            <a:ext cx="42480" cy="1905480"/>
            <a:chOff x="9540000" y="4945320"/>
            <a:chExt cx="42480" cy="1905480"/>
          </a:xfrm>
        </p:grpSpPr>
        <p:cxnSp>
          <p:nvCxnSpPr>
            <p:cNvPr id="356" name="Прямая соединительная линия 89"/>
            <p:cNvCxnSpPr/>
            <p:nvPr/>
          </p:nvCxnSpPr>
          <p:spPr>
            <a:xfrm>
              <a:off x="9562680" y="494532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57" name="Овал 90"/>
            <p:cNvSpPr/>
            <p:nvPr/>
          </p:nvSpPr>
          <p:spPr>
            <a:xfrm>
              <a:off x="954000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58" name="Группа 95"/>
          <p:cNvGrpSpPr/>
          <p:nvPr/>
        </p:nvGrpSpPr>
        <p:grpSpPr>
          <a:xfrm>
            <a:off x="10121040" y="5454000"/>
            <a:ext cx="42480" cy="1396800"/>
            <a:chOff x="10121040" y="5454000"/>
            <a:chExt cx="42480" cy="1396800"/>
          </a:xfrm>
        </p:grpSpPr>
        <p:cxnSp>
          <p:nvCxnSpPr>
            <p:cNvPr id="359" name="Прямая соединительная линия 96"/>
            <p:cNvCxnSpPr/>
            <p:nvPr/>
          </p:nvCxnSpPr>
          <p:spPr>
            <a:xfrm>
              <a:off x="10143720" y="5454000"/>
              <a:ext cx="3240" cy="138024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60" name="Овал 97"/>
            <p:cNvSpPr/>
            <p:nvPr/>
          </p:nvSpPr>
          <p:spPr>
            <a:xfrm>
              <a:off x="1012104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61" name="Группа 99"/>
          <p:cNvGrpSpPr/>
          <p:nvPr/>
        </p:nvGrpSpPr>
        <p:grpSpPr>
          <a:xfrm>
            <a:off x="10702080" y="5922720"/>
            <a:ext cx="42480" cy="928080"/>
            <a:chOff x="10702080" y="5922720"/>
            <a:chExt cx="42480" cy="928080"/>
          </a:xfrm>
        </p:grpSpPr>
        <p:cxnSp>
          <p:nvCxnSpPr>
            <p:cNvPr id="362" name="Прямая соединительная линия 100"/>
            <p:cNvCxnSpPr/>
            <p:nvPr/>
          </p:nvCxnSpPr>
          <p:spPr>
            <a:xfrm>
              <a:off x="10724760" y="5922720"/>
              <a:ext cx="3240" cy="9115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63" name="Овал 101"/>
            <p:cNvSpPr/>
            <p:nvPr/>
          </p:nvSpPr>
          <p:spPr>
            <a:xfrm>
              <a:off x="1070208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64" name="Группа 103"/>
          <p:cNvGrpSpPr/>
          <p:nvPr/>
        </p:nvGrpSpPr>
        <p:grpSpPr>
          <a:xfrm>
            <a:off x="11283120" y="4999320"/>
            <a:ext cx="42480" cy="1851480"/>
            <a:chOff x="11283120" y="4999320"/>
            <a:chExt cx="42480" cy="1851480"/>
          </a:xfrm>
        </p:grpSpPr>
        <p:cxnSp>
          <p:nvCxnSpPr>
            <p:cNvPr id="365" name="Прямая соединительная линия 104"/>
            <p:cNvCxnSpPr/>
            <p:nvPr/>
          </p:nvCxnSpPr>
          <p:spPr>
            <a:xfrm>
              <a:off x="11305800" y="4999320"/>
              <a:ext cx="3240" cy="1834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66" name="Овал 105"/>
            <p:cNvSpPr/>
            <p:nvPr/>
          </p:nvSpPr>
          <p:spPr>
            <a:xfrm>
              <a:off x="112831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367" name="Группа 112"/>
          <p:cNvGrpSpPr/>
          <p:nvPr/>
        </p:nvGrpSpPr>
        <p:grpSpPr>
          <a:xfrm>
            <a:off x="11864520" y="5615280"/>
            <a:ext cx="42480" cy="1235520"/>
            <a:chOff x="11864520" y="5615280"/>
            <a:chExt cx="42480" cy="1235520"/>
          </a:xfrm>
        </p:grpSpPr>
        <p:cxnSp>
          <p:nvCxnSpPr>
            <p:cNvPr id="368" name="Прямая соединительная линия 113"/>
            <p:cNvCxnSpPr/>
            <p:nvPr/>
          </p:nvCxnSpPr>
          <p:spPr>
            <a:xfrm>
              <a:off x="11887200" y="5615280"/>
              <a:ext cx="3240" cy="1218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69" name="Овал 114"/>
            <p:cNvSpPr/>
            <p:nvPr/>
          </p:nvSpPr>
          <p:spPr>
            <a:xfrm>
              <a:off x="118645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370" name="Прямоугольник: скругленные углы 74"/>
          <p:cNvSpPr/>
          <p:nvPr/>
        </p:nvSpPr>
        <p:spPr>
          <a:xfrm>
            <a:off x="285120" y="605520"/>
            <a:ext cx="7094880" cy="99288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Вывели систему городского освещения на качественно новый уровень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71" name="Группа 54"/>
          <p:cNvGrpSpPr/>
          <p:nvPr/>
        </p:nvGrpSpPr>
        <p:grpSpPr>
          <a:xfrm>
            <a:off x="2076840" y="5737680"/>
            <a:ext cx="42480" cy="1143720"/>
            <a:chOff x="2076840" y="5737680"/>
            <a:chExt cx="42480" cy="1143720"/>
          </a:xfrm>
        </p:grpSpPr>
        <p:cxnSp>
          <p:nvCxnSpPr>
            <p:cNvPr id="372" name="Прямая соединительная линия 76"/>
            <p:cNvCxnSpPr/>
            <p:nvPr/>
          </p:nvCxnSpPr>
          <p:spPr>
            <a:xfrm>
              <a:off x="2099520" y="5737680"/>
              <a:ext cx="3240" cy="11271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373" name="Овал 81"/>
            <p:cNvSpPr/>
            <p:nvPr/>
          </p:nvSpPr>
          <p:spPr>
            <a:xfrm>
              <a:off x="207684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374" name="Рисунок 73" descr="Изображение выглядит как текст, снимок экрана, Шрифт, линия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7096320" y="3723480"/>
            <a:ext cx="4646520" cy="2765160"/>
          </a:xfrm>
          <a:prstGeom prst="rect">
            <a:avLst/>
          </a:prstGeom>
          <a:ln w="0">
            <a:noFill/>
          </a:ln>
        </p:spPr>
      </p:pic>
      <p:pic>
        <p:nvPicPr>
          <p:cNvPr id="375" name="Рисунок 91" descr="Изображение выглядит как текст, снимок экрана, Шрифт, линия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7098480" y="832320"/>
            <a:ext cx="4644000" cy="2765160"/>
          </a:xfrm>
          <a:prstGeom prst="rect">
            <a:avLst/>
          </a:prstGeom>
          <a:ln w="0">
            <a:noFill/>
          </a:ln>
        </p:spPr>
      </p:pic>
      <p:grpSp>
        <p:nvGrpSpPr>
          <p:cNvPr id="376" name="Группа 163"/>
          <p:cNvGrpSpPr/>
          <p:nvPr/>
        </p:nvGrpSpPr>
        <p:grpSpPr>
          <a:xfrm>
            <a:off x="442800" y="1710720"/>
            <a:ext cx="6496560" cy="4775760"/>
            <a:chOff x="442800" y="1710720"/>
            <a:chExt cx="6496560" cy="4775760"/>
          </a:xfrm>
        </p:grpSpPr>
        <p:sp>
          <p:nvSpPr>
            <p:cNvPr id="377" name="Прямоугольник: скругленные углы 92"/>
            <p:cNvSpPr/>
            <p:nvPr/>
          </p:nvSpPr>
          <p:spPr>
            <a:xfrm>
              <a:off x="446040" y="1710720"/>
              <a:ext cx="6493320" cy="4775760"/>
            </a:xfrm>
            <a:prstGeom prst="roundRect">
              <a:avLst>
                <a:gd name="adj" fmla="val 3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8" name="TextBox 94"/>
            <p:cNvSpPr/>
            <p:nvPr/>
          </p:nvSpPr>
          <p:spPr>
            <a:xfrm>
              <a:off x="442800" y="1923120"/>
              <a:ext cx="4504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600" b="0" strike="noStrike" spc="-1">
                  <a:solidFill>
                    <a:schemeClr val="dk1"/>
                  </a:solidFill>
                  <a:latin typeface="Inter SemiBold"/>
                  <a:ea typeface="Inter SemiBold"/>
                </a:rPr>
                <a:t>Количество приборов освещения, шт.</a:t>
              </a:r>
              <a:endParaRPr lang="ru-RU" sz="16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379" name="Группа 161"/>
            <p:cNvGrpSpPr/>
            <p:nvPr/>
          </p:nvGrpSpPr>
          <p:grpSpPr>
            <a:xfrm>
              <a:off x="631080" y="5887440"/>
              <a:ext cx="6172200" cy="333360"/>
              <a:chOff x="631080" y="5887440"/>
              <a:chExt cx="6172200" cy="333360"/>
            </a:xfrm>
          </p:grpSpPr>
          <p:grpSp>
            <p:nvGrpSpPr>
              <p:cNvPr id="380" name="Группа 135"/>
              <p:cNvGrpSpPr/>
              <p:nvPr/>
            </p:nvGrpSpPr>
            <p:grpSpPr>
              <a:xfrm>
                <a:off x="1340640" y="5916960"/>
                <a:ext cx="4435560" cy="276120"/>
                <a:chOff x="1340640" y="5916960"/>
                <a:chExt cx="4435560" cy="276120"/>
              </a:xfrm>
            </p:grpSpPr>
            <p:sp>
              <p:nvSpPr>
                <p:cNvPr id="381" name="Прямоугольник: скругленные углы 130"/>
                <p:cNvSpPr/>
                <p:nvPr/>
              </p:nvSpPr>
              <p:spPr>
                <a:xfrm>
                  <a:off x="1340640" y="5916960"/>
                  <a:ext cx="4435560" cy="2761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440" sx="102000" sy="102000" algn="ctr" rotWithShape="0">
                    <a:schemeClr val="tx1">
                      <a:lumMod val="50000"/>
                      <a:lumOff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382" name="Прямоугольник: скругленные углы 131"/>
                <p:cNvSpPr/>
                <p:nvPr/>
              </p:nvSpPr>
              <p:spPr>
                <a:xfrm>
                  <a:off x="1377720" y="5952240"/>
                  <a:ext cx="4361040" cy="2059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FC7A2"/>
                </a:solidFill>
                <a:ln>
                  <a:noFill/>
                </a:ln>
                <a:effectLst>
                  <a:innerShdw blurRad="114300">
                    <a:schemeClr val="tx1">
                      <a:lumMod val="50000"/>
                      <a:lumOff val="5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83" name="TextBox 120"/>
              <p:cNvSpPr/>
              <p:nvPr/>
            </p:nvSpPr>
            <p:spPr>
              <a:xfrm>
                <a:off x="631080" y="5887440"/>
                <a:ext cx="6948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en-US" sz="1600" b="0" strike="noStrike" spc="-1">
                    <a:solidFill>
                      <a:schemeClr val="dk1"/>
                    </a:solidFill>
                    <a:latin typeface="Inter"/>
                    <a:ea typeface="Inter"/>
                  </a:rPr>
                  <a:t>2025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84" name="TextBox 128"/>
              <p:cNvSpPr/>
              <p:nvPr/>
            </p:nvSpPr>
            <p:spPr>
              <a:xfrm>
                <a:off x="5852520" y="5887440"/>
                <a:ext cx="95076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chemeClr val="dk1"/>
                    </a:solidFill>
                    <a:latin typeface="Inter SemiBold"/>
                    <a:ea typeface="Inter SemiBold"/>
                  </a:rPr>
                  <a:t>26297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385" name="Группа 160"/>
            <p:cNvGrpSpPr/>
            <p:nvPr/>
          </p:nvGrpSpPr>
          <p:grpSpPr>
            <a:xfrm>
              <a:off x="630360" y="5218560"/>
              <a:ext cx="6168600" cy="333360"/>
              <a:chOff x="630360" y="5218560"/>
              <a:chExt cx="6168600" cy="333360"/>
            </a:xfrm>
          </p:grpSpPr>
          <p:sp>
            <p:nvSpPr>
              <p:cNvPr id="386" name="TextBox 110"/>
              <p:cNvSpPr/>
              <p:nvPr/>
            </p:nvSpPr>
            <p:spPr>
              <a:xfrm>
                <a:off x="630360" y="5218560"/>
                <a:ext cx="6948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en-US" sz="1600" b="0" strike="noStrike" spc="-1">
                    <a:solidFill>
                      <a:schemeClr val="dk1">
                        <a:lumMod val="50000"/>
                        <a:lumOff val="50000"/>
                        <a:alpha val="60000"/>
                      </a:schemeClr>
                    </a:solidFill>
                    <a:latin typeface="Inter"/>
                    <a:ea typeface="Inter"/>
                  </a:rPr>
                  <a:t>2024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87" name="TextBox 127"/>
              <p:cNvSpPr/>
              <p:nvPr/>
            </p:nvSpPr>
            <p:spPr>
              <a:xfrm>
                <a:off x="5852520" y="5218560"/>
                <a:ext cx="94644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chemeClr val="dk1"/>
                    </a:solidFill>
                    <a:latin typeface="Inter SemiBold"/>
                    <a:ea typeface="Inter SemiBold"/>
                  </a:rPr>
                  <a:t>25767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388" name="Группа 136"/>
              <p:cNvGrpSpPr/>
              <p:nvPr/>
            </p:nvGrpSpPr>
            <p:grpSpPr>
              <a:xfrm>
                <a:off x="1340640" y="5248080"/>
                <a:ext cx="4182120" cy="276120"/>
                <a:chOff x="1340640" y="5248080"/>
                <a:chExt cx="4182120" cy="276120"/>
              </a:xfrm>
            </p:grpSpPr>
            <p:sp>
              <p:nvSpPr>
                <p:cNvPr id="389" name="Прямоугольник: скругленные углы 138"/>
                <p:cNvSpPr/>
                <p:nvPr/>
              </p:nvSpPr>
              <p:spPr>
                <a:xfrm>
                  <a:off x="1340640" y="5248080"/>
                  <a:ext cx="4182120" cy="2761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440" sx="102000" sy="102000" algn="ctr" rotWithShape="0">
                    <a:schemeClr val="tx1">
                      <a:lumMod val="50000"/>
                      <a:lumOff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390" name="Прямоугольник: скругленные углы 139"/>
                <p:cNvSpPr/>
                <p:nvPr/>
              </p:nvSpPr>
              <p:spPr>
                <a:xfrm>
                  <a:off x="1377720" y="5283360"/>
                  <a:ext cx="4111920" cy="2059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FC7A2"/>
                </a:solidFill>
                <a:ln>
                  <a:noFill/>
                </a:ln>
                <a:effectLst>
                  <a:innerShdw blurRad="114300">
                    <a:schemeClr val="tx1">
                      <a:lumMod val="50000"/>
                      <a:lumOff val="5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391" name="Группа 162"/>
            <p:cNvGrpSpPr/>
            <p:nvPr/>
          </p:nvGrpSpPr>
          <p:grpSpPr>
            <a:xfrm>
              <a:off x="627120" y="4549320"/>
              <a:ext cx="6165360" cy="333360"/>
              <a:chOff x="627120" y="4549320"/>
              <a:chExt cx="6165360" cy="333360"/>
            </a:xfrm>
          </p:grpSpPr>
          <p:sp>
            <p:nvSpPr>
              <p:cNvPr id="392" name="TextBox 109"/>
              <p:cNvSpPr/>
              <p:nvPr/>
            </p:nvSpPr>
            <p:spPr>
              <a:xfrm>
                <a:off x="627120" y="4549320"/>
                <a:ext cx="6948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en-US" sz="1600" b="0" strike="noStrike" spc="-1">
                    <a:solidFill>
                      <a:schemeClr val="dk1">
                        <a:lumMod val="50000"/>
                        <a:lumOff val="50000"/>
                        <a:alpha val="60000"/>
                      </a:schemeClr>
                    </a:solidFill>
                    <a:latin typeface="Inter"/>
                    <a:ea typeface="Inter"/>
                  </a:rPr>
                  <a:t>2023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93" name="TextBox 126"/>
              <p:cNvSpPr/>
              <p:nvPr/>
            </p:nvSpPr>
            <p:spPr>
              <a:xfrm>
                <a:off x="5852520" y="4549320"/>
                <a:ext cx="93996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chemeClr val="dk1"/>
                    </a:solidFill>
                    <a:latin typeface="Inter SemiBold"/>
                    <a:ea typeface="Inter SemiBold"/>
                  </a:rPr>
                  <a:t>24524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394" name="Группа 140"/>
              <p:cNvGrpSpPr/>
              <p:nvPr/>
            </p:nvGrpSpPr>
            <p:grpSpPr>
              <a:xfrm>
                <a:off x="1340640" y="4578840"/>
                <a:ext cx="3863160" cy="276120"/>
                <a:chOff x="1340640" y="4578840"/>
                <a:chExt cx="3863160" cy="276120"/>
              </a:xfrm>
            </p:grpSpPr>
            <p:sp>
              <p:nvSpPr>
                <p:cNvPr id="395" name="Прямоугольник: скругленные углы 142"/>
                <p:cNvSpPr/>
                <p:nvPr/>
              </p:nvSpPr>
              <p:spPr>
                <a:xfrm>
                  <a:off x="1340640" y="4578840"/>
                  <a:ext cx="3863160" cy="2761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440" sx="102000" sy="102000" algn="ctr" rotWithShape="0">
                    <a:schemeClr val="tx1">
                      <a:lumMod val="50000"/>
                      <a:lumOff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396" name="Прямоугольник: скругленные углы 143"/>
                <p:cNvSpPr/>
                <p:nvPr/>
              </p:nvSpPr>
              <p:spPr>
                <a:xfrm>
                  <a:off x="1377720" y="4614120"/>
                  <a:ext cx="3798360" cy="2059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FC7A2"/>
                </a:solidFill>
                <a:ln>
                  <a:noFill/>
                </a:ln>
                <a:effectLst>
                  <a:innerShdw blurRad="114300">
                    <a:schemeClr val="tx1">
                      <a:lumMod val="50000"/>
                      <a:lumOff val="5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397" name="Группа 159"/>
            <p:cNvGrpSpPr/>
            <p:nvPr/>
          </p:nvGrpSpPr>
          <p:grpSpPr>
            <a:xfrm>
              <a:off x="612720" y="3880440"/>
              <a:ext cx="6141240" cy="333360"/>
              <a:chOff x="612720" y="3880440"/>
              <a:chExt cx="6141240" cy="333360"/>
            </a:xfrm>
          </p:grpSpPr>
          <p:sp>
            <p:nvSpPr>
              <p:cNvPr id="398" name="TextBox 107"/>
              <p:cNvSpPr/>
              <p:nvPr/>
            </p:nvSpPr>
            <p:spPr>
              <a:xfrm>
                <a:off x="612720" y="3880440"/>
                <a:ext cx="6948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en-US" sz="1600" b="0" strike="noStrike" spc="-1">
                    <a:solidFill>
                      <a:schemeClr val="dk1">
                        <a:lumMod val="50000"/>
                        <a:lumOff val="50000"/>
                        <a:alpha val="60000"/>
                      </a:schemeClr>
                    </a:solidFill>
                    <a:latin typeface="Inter"/>
                    <a:ea typeface="Inter"/>
                  </a:rPr>
                  <a:t>2022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99" name="TextBox 125"/>
              <p:cNvSpPr/>
              <p:nvPr/>
            </p:nvSpPr>
            <p:spPr>
              <a:xfrm>
                <a:off x="5852520" y="3880440"/>
                <a:ext cx="90144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chemeClr val="dk1"/>
                    </a:solidFill>
                    <a:latin typeface="Inter SemiBold"/>
                    <a:ea typeface="Inter SemiBold"/>
                  </a:rPr>
                  <a:t>23745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400" name="Группа 148"/>
              <p:cNvGrpSpPr/>
              <p:nvPr/>
            </p:nvGrpSpPr>
            <p:grpSpPr>
              <a:xfrm>
                <a:off x="1340640" y="3909960"/>
                <a:ext cx="3686040" cy="276120"/>
                <a:chOff x="1340640" y="3909960"/>
                <a:chExt cx="3686040" cy="276120"/>
              </a:xfrm>
            </p:grpSpPr>
            <p:sp>
              <p:nvSpPr>
                <p:cNvPr id="401" name="Прямоугольник: скругленные углы 149"/>
                <p:cNvSpPr/>
                <p:nvPr/>
              </p:nvSpPr>
              <p:spPr>
                <a:xfrm>
                  <a:off x="1340640" y="3909960"/>
                  <a:ext cx="3686040" cy="2761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440" sx="102000" sy="102000" algn="ctr" rotWithShape="0">
                    <a:schemeClr val="tx1">
                      <a:lumMod val="50000"/>
                      <a:lumOff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402" name="Прямоугольник: скругленные углы 150"/>
                <p:cNvSpPr/>
                <p:nvPr/>
              </p:nvSpPr>
              <p:spPr>
                <a:xfrm>
                  <a:off x="1377720" y="3945240"/>
                  <a:ext cx="3624120" cy="2059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FC7A2"/>
                </a:solidFill>
                <a:ln>
                  <a:noFill/>
                </a:ln>
                <a:effectLst>
                  <a:innerShdw blurRad="114300">
                    <a:schemeClr val="tx1">
                      <a:lumMod val="50000"/>
                      <a:lumOff val="5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03" name="Группа 158"/>
            <p:cNvGrpSpPr/>
            <p:nvPr/>
          </p:nvGrpSpPr>
          <p:grpSpPr>
            <a:xfrm>
              <a:off x="629280" y="3211560"/>
              <a:ext cx="6174000" cy="333360"/>
              <a:chOff x="629280" y="3211560"/>
              <a:chExt cx="6174000" cy="333360"/>
            </a:xfrm>
          </p:grpSpPr>
          <p:sp>
            <p:nvSpPr>
              <p:cNvPr id="404" name="TextBox 106"/>
              <p:cNvSpPr/>
              <p:nvPr/>
            </p:nvSpPr>
            <p:spPr>
              <a:xfrm>
                <a:off x="629280" y="3211560"/>
                <a:ext cx="6948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en-US" sz="1600" b="0" strike="noStrike" spc="-1">
                    <a:solidFill>
                      <a:schemeClr val="dk1">
                        <a:lumMod val="50000"/>
                        <a:lumOff val="50000"/>
                        <a:alpha val="60000"/>
                      </a:schemeClr>
                    </a:solidFill>
                    <a:latin typeface="Inter"/>
                    <a:ea typeface="Inter"/>
                  </a:rPr>
                  <a:t>2021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05" name="TextBox 124"/>
              <p:cNvSpPr/>
              <p:nvPr/>
            </p:nvSpPr>
            <p:spPr>
              <a:xfrm>
                <a:off x="5852520" y="3211560"/>
                <a:ext cx="95076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chemeClr val="dk1"/>
                    </a:solidFill>
                    <a:latin typeface="Inter SemiBold"/>
                    <a:ea typeface="Inter SemiBold"/>
                  </a:rPr>
                  <a:t>23049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406" name="Группа 151"/>
              <p:cNvGrpSpPr/>
              <p:nvPr/>
            </p:nvGrpSpPr>
            <p:grpSpPr>
              <a:xfrm>
                <a:off x="1340640" y="3241080"/>
                <a:ext cx="3571200" cy="276120"/>
                <a:chOff x="1340640" y="3241080"/>
                <a:chExt cx="3571200" cy="276120"/>
              </a:xfrm>
            </p:grpSpPr>
            <p:sp>
              <p:nvSpPr>
                <p:cNvPr id="407" name="Прямоугольник: скругленные углы 152"/>
                <p:cNvSpPr/>
                <p:nvPr/>
              </p:nvSpPr>
              <p:spPr>
                <a:xfrm>
                  <a:off x="1340640" y="3241080"/>
                  <a:ext cx="3571200" cy="2761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440" sx="102000" sy="102000" algn="ctr" rotWithShape="0">
                    <a:schemeClr val="tx1">
                      <a:lumMod val="50000"/>
                      <a:lumOff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408" name="Прямоугольник: скругленные углы 153"/>
                <p:cNvSpPr/>
                <p:nvPr/>
              </p:nvSpPr>
              <p:spPr>
                <a:xfrm>
                  <a:off x="1377720" y="3276000"/>
                  <a:ext cx="3505320" cy="2059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FC7A2"/>
                </a:solidFill>
                <a:ln>
                  <a:noFill/>
                </a:ln>
                <a:effectLst>
                  <a:innerShdw blurRad="114300">
                    <a:schemeClr val="tx1">
                      <a:lumMod val="50000"/>
                      <a:lumOff val="5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09" name="Группа 157"/>
            <p:cNvGrpSpPr/>
            <p:nvPr/>
          </p:nvGrpSpPr>
          <p:grpSpPr>
            <a:xfrm>
              <a:off x="614880" y="2542320"/>
              <a:ext cx="6145560" cy="333360"/>
              <a:chOff x="614880" y="2542320"/>
              <a:chExt cx="6145560" cy="333360"/>
            </a:xfrm>
          </p:grpSpPr>
          <p:sp>
            <p:nvSpPr>
              <p:cNvPr id="410" name="TextBox 98"/>
              <p:cNvSpPr/>
              <p:nvPr/>
            </p:nvSpPr>
            <p:spPr>
              <a:xfrm>
                <a:off x="614880" y="2542320"/>
                <a:ext cx="6948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en-US" sz="1600" b="0" strike="noStrike" spc="-1">
                    <a:solidFill>
                      <a:schemeClr val="dk1">
                        <a:lumMod val="50000"/>
                        <a:lumOff val="50000"/>
                        <a:alpha val="60000"/>
                      </a:schemeClr>
                    </a:solidFill>
                    <a:latin typeface="Inter"/>
                    <a:ea typeface="Inter"/>
                  </a:rPr>
                  <a:t>2020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11" name="TextBox 122"/>
              <p:cNvSpPr/>
              <p:nvPr/>
            </p:nvSpPr>
            <p:spPr>
              <a:xfrm>
                <a:off x="5852520" y="2542320"/>
                <a:ext cx="90792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600" b="0" strike="noStrike" spc="-1">
                    <a:solidFill>
                      <a:schemeClr val="dk1"/>
                    </a:solidFill>
                    <a:latin typeface="Inter SemiBold"/>
                    <a:ea typeface="Inter SemiBold"/>
                  </a:rPr>
                  <a:t>19337</a:t>
                </a:r>
                <a:endParaRPr lang="ru-RU" sz="16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412" name="Группа 154"/>
              <p:cNvGrpSpPr/>
              <p:nvPr/>
            </p:nvGrpSpPr>
            <p:grpSpPr>
              <a:xfrm>
                <a:off x="1340640" y="2571840"/>
                <a:ext cx="3266280" cy="276120"/>
                <a:chOff x="1340640" y="2571840"/>
                <a:chExt cx="3266280" cy="276120"/>
              </a:xfrm>
            </p:grpSpPr>
            <p:sp>
              <p:nvSpPr>
                <p:cNvPr id="413" name="Прямоугольник: скругленные углы 155"/>
                <p:cNvSpPr/>
                <p:nvPr/>
              </p:nvSpPr>
              <p:spPr>
                <a:xfrm>
                  <a:off x="1340640" y="2571840"/>
                  <a:ext cx="3266280" cy="2761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440" sx="102000" sy="102000" algn="ctr" rotWithShape="0">
                    <a:schemeClr val="tx1">
                      <a:lumMod val="50000"/>
                      <a:lumOff val="50000"/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414" name="Прямоугольник: скругленные углы 156"/>
                <p:cNvSpPr/>
                <p:nvPr/>
              </p:nvSpPr>
              <p:spPr>
                <a:xfrm>
                  <a:off x="1377720" y="2607120"/>
                  <a:ext cx="3199680" cy="2059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FC7A2"/>
                </a:solidFill>
                <a:ln>
                  <a:noFill/>
                </a:ln>
                <a:effectLst>
                  <a:innerShdw blurRad="114300">
                    <a:schemeClr val="tx1">
                      <a:lumMod val="50000"/>
                      <a:lumOff val="50000"/>
                    </a:scheme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415" name="Группа 2"/>
          <p:cNvGrpSpPr/>
          <p:nvPr/>
        </p:nvGrpSpPr>
        <p:grpSpPr>
          <a:xfrm>
            <a:off x="411480" y="196560"/>
            <a:ext cx="6606360" cy="564120"/>
            <a:chOff x="411480" y="196560"/>
            <a:chExt cx="6606360" cy="564120"/>
          </a:xfrm>
        </p:grpSpPr>
        <p:grpSp>
          <p:nvGrpSpPr>
            <p:cNvPr id="416" name="Группа 6"/>
            <p:cNvGrpSpPr/>
            <p:nvPr/>
          </p:nvGrpSpPr>
          <p:grpSpPr>
            <a:xfrm>
              <a:off x="411480" y="368280"/>
              <a:ext cx="263160" cy="259920"/>
              <a:chOff x="411480" y="368280"/>
              <a:chExt cx="263160" cy="259920"/>
            </a:xfrm>
          </p:grpSpPr>
          <p:sp>
            <p:nvSpPr>
              <p:cNvPr id="417" name="Прямоугольник 8"/>
              <p:cNvSpPr/>
              <p:nvPr/>
            </p:nvSpPr>
            <p:spPr>
              <a:xfrm>
                <a:off x="411480" y="368280"/>
                <a:ext cx="23760" cy="22032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grpSp>
            <p:nvGrpSpPr>
              <p:cNvPr id="418" name="Группа 9"/>
              <p:cNvGrpSpPr/>
              <p:nvPr/>
            </p:nvGrpSpPr>
            <p:grpSpPr>
              <a:xfrm>
                <a:off x="508680" y="368280"/>
                <a:ext cx="23760" cy="220320"/>
                <a:chOff x="508680" y="368280"/>
                <a:chExt cx="23760" cy="220320"/>
              </a:xfrm>
            </p:grpSpPr>
            <p:sp>
              <p:nvSpPr>
                <p:cNvPr id="419" name="Прямоугольник 18"/>
                <p:cNvSpPr/>
                <p:nvPr/>
              </p:nvSpPr>
              <p:spPr>
                <a:xfrm>
                  <a:off x="508680" y="36828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420" name="Прямоугольник 20"/>
                <p:cNvSpPr/>
                <p:nvPr/>
              </p:nvSpPr>
              <p:spPr>
                <a:xfrm>
                  <a:off x="508680" y="5346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421" name="Прямоугольник 22"/>
                <p:cNvSpPr/>
                <p:nvPr/>
              </p:nvSpPr>
              <p:spPr>
                <a:xfrm>
                  <a:off x="508680" y="4518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22" name="Группа 10"/>
              <p:cNvGrpSpPr/>
              <p:nvPr/>
            </p:nvGrpSpPr>
            <p:grpSpPr>
              <a:xfrm>
                <a:off x="567720" y="368280"/>
                <a:ext cx="106920" cy="259920"/>
                <a:chOff x="567720" y="368280"/>
                <a:chExt cx="106920" cy="259920"/>
              </a:xfrm>
            </p:grpSpPr>
            <p:sp>
              <p:nvSpPr>
                <p:cNvPr id="423" name="Прямоугольник 12"/>
                <p:cNvSpPr/>
                <p:nvPr/>
              </p:nvSpPr>
              <p:spPr>
                <a:xfrm>
                  <a:off x="606240" y="368280"/>
                  <a:ext cx="23760" cy="11988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grpSp>
              <p:nvGrpSpPr>
                <p:cNvPr id="424" name="Группа 13"/>
                <p:cNvGrpSpPr/>
                <p:nvPr/>
              </p:nvGrpSpPr>
              <p:grpSpPr>
                <a:xfrm>
                  <a:off x="567720" y="521280"/>
                  <a:ext cx="106920" cy="106920"/>
                  <a:chOff x="567720" y="521280"/>
                  <a:chExt cx="106920" cy="106920"/>
                </a:xfrm>
              </p:grpSpPr>
              <p:sp>
                <p:nvSpPr>
                  <p:cNvPr id="425" name="Прямоугольник 15"/>
                  <p:cNvSpPr/>
                  <p:nvPr/>
                </p:nvSpPr>
                <p:spPr>
                  <a:xfrm>
                    <a:off x="606240" y="52128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6" name="Прямоугольник 17"/>
                  <p:cNvSpPr/>
                  <p:nvPr/>
                </p:nvSpPr>
                <p:spPr>
                  <a:xfrm rot="5400000">
                    <a:off x="609120" y="52092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427" name="Прямоугольник 7"/>
            <p:cNvSpPr/>
            <p:nvPr/>
          </p:nvSpPr>
          <p:spPr>
            <a:xfrm>
              <a:off x="664560" y="196560"/>
              <a:ext cx="6353280" cy="564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400" b="0" strike="noStrike" spc="-1">
                  <a:solidFill>
                    <a:schemeClr val="lt1">
                      <a:alpha val="60000"/>
                    </a:schemeClr>
                  </a:solidFill>
                  <a:latin typeface="Inter"/>
                </a:rPr>
                <a:t>Управление городского хозяйства города Калуги</a:t>
              </a:r>
              <a:endParaRPr lang="ru-RU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Круг: прозрачная заливка 1"/>
          <p:cNvSpPr/>
          <p:nvPr/>
        </p:nvSpPr>
        <p:spPr>
          <a:xfrm>
            <a:off x="10166760" y="-247968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9" name="Прямоугольник: скругленные углы 74"/>
          <p:cNvSpPr/>
          <p:nvPr/>
        </p:nvSpPr>
        <p:spPr>
          <a:xfrm>
            <a:off x="285120" y="360000"/>
            <a:ext cx="7423560" cy="1238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Оснащение центральных и магистральных улиц современным освещением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Прямоугольник: скругленные углы 27"/>
          <p:cNvSpPr/>
          <p:nvPr/>
        </p:nvSpPr>
        <p:spPr>
          <a:xfrm>
            <a:off x="984960" y="602496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431" name="Группа 19"/>
          <p:cNvGrpSpPr/>
          <p:nvPr/>
        </p:nvGrpSpPr>
        <p:grpSpPr>
          <a:xfrm>
            <a:off x="-14760" y="-180000"/>
            <a:ext cx="9192240" cy="785880"/>
            <a:chOff x="-14760" y="-180000"/>
            <a:chExt cx="9192240" cy="785880"/>
          </a:xfrm>
        </p:grpSpPr>
        <p:grpSp>
          <p:nvGrpSpPr>
            <p:cNvPr id="432" name="Группа 21"/>
            <p:cNvGrpSpPr/>
            <p:nvPr/>
          </p:nvGrpSpPr>
          <p:grpSpPr>
            <a:xfrm>
              <a:off x="-14760" y="58680"/>
              <a:ext cx="365760" cy="362880"/>
              <a:chOff x="-14760" y="58680"/>
              <a:chExt cx="365760" cy="362880"/>
            </a:xfrm>
          </p:grpSpPr>
          <p:sp>
            <p:nvSpPr>
              <p:cNvPr id="433" name="Прямоугольник 26"/>
              <p:cNvSpPr/>
              <p:nvPr/>
            </p:nvSpPr>
            <p:spPr>
              <a:xfrm>
                <a:off x="-14760" y="58680"/>
                <a:ext cx="33840" cy="30780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grpSp>
            <p:nvGrpSpPr>
              <p:cNvPr id="434" name="Группа 28"/>
              <p:cNvGrpSpPr/>
              <p:nvPr/>
            </p:nvGrpSpPr>
            <p:grpSpPr>
              <a:xfrm>
                <a:off x="120600" y="58680"/>
                <a:ext cx="33840" cy="307800"/>
                <a:chOff x="120600" y="58680"/>
                <a:chExt cx="33840" cy="307800"/>
              </a:xfrm>
            </p:grpSpPr>
            <p:sp>
              <p:nvSpPr>
                <p:cNvPr id="435" name="Прямоугольник 39"/>
                <p:cNvSpPr/>
                <p:nvPr/>
              </p:nvSpPr>
              <p:spPr>
                <a:xfrm>
                  <a:off x="120600" y="58680"/>
                  <a:ext cx="33840" cy="7632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436" name="Прямоугольник 43"/>
                <p:cNvSpPr/>
                <p:nvPr/>
              </p:nvSpPr>
              <p:spPr>
                <a:xfrm>
                  <a:off x="120600" y="290520"/>
                  <a:ext cx="33840" cy="7596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437" name="Прямоугольник 44"/>
                <p:cNvSpPr/>
                <p:nvPr/>
              </p:nvSpPr>
              <p:spPr>
                <a:xfrm>
                  <a:off x="120600" y="175320"/>
                  <a:ext cx="33840" cy="756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38" name="Группа 31"/>
              <p:cNvGrpSpPr/>
              <p:nvPr/>
            </p:nvGrpSpPr>
            <p:grpSpPr>
              <a:xfrm>
                <a:off x="201600" y="58680"/>
                <a:ext cx="149400" cy="362880"/>
                <a:chOff x="201600" y="58680"/>
                <a:chExt cx="149400" cy="362880"/>
              </a:xfrm>
            </p:grpSpPr>
            <p:sp>
              <p:nvSpPr>
                <p:cNvPr id="439" name="Прямоугольник 35"/>
                <p:cNvSpPr/>
                <p:nvPr/>
              </p:nvSpPr>
              <p:spPr>
                <a:xfrm>
                  <a:off x="256320" y="58680"/>
                  <a:ext cx="33840" cy="16776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grpSp>
              <p:nvGrpSpPr>
                <p:cNvPr id="440" name="Группа 36"/>
                <p:cNvGrpSpPr/>
                <p:nvPr/>
              </p:nvGrpSpPr>
              <p:grpSpPr>
                <a:xfrm>
                  <a:off x="201600" y="271800"/>
                  <a:ext cx="149400" cy="149760"/>
                  <a:chOff x="201600" y="271800"/>
                  <a:chExt cx="149400" cy="149760"/>
                </a:xfrm>
              </p:grpSpPr>
              <p:sp>
                <p:nvSpPr>
                  <p:cNvPr id="441" name="Прямоугольник 37"/>
                  <p:cNvSpPr/>
                  <p:nvPr/>
                </p:nvSpPr>
                <p:spPr>
                  <a:xfrm>
                    <a:off x="256320" y="271800"/>
                    <a:ext cx="33840" cy="14976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914400"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2" name="Прямоугольник 38"/>
                  <p:cNvSpPr/>
                  <p:nvPr/>
                </p:nvSpPr>
                <p:spPr>
                  <a:xfrm rot="5400000">
                    <a:off x="259200" y="271440"/>
                    <a:ext cx="33840" cy="14940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 defTabSz="914400"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443" name="Прямоугольник 23"/>
            <p:cNvSpPr/>
            <p:nvPr/>
          </p:nvSpPr>
          <p:spPr>
            <a:xfrm>
              <a:off x="337320" y="-180000"/>
              <a:ext cx="8840160" cy="785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400" b="0" strike="noStrike" spc="-1">
                  <a:solidFill>
                    <a:schemeClr val="lt1">
                      <a:alpha val="60000"/>
                    </a:schemeClr>
                  </a:solidFill>
                  <a:latin typeface="Inter"/>
                </a:rPr>
                <a:t>Управление городского хозяйства города Калуги</a:t>
              </a:r>
              <a:endParaRPr lang="ru-RU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444" name="Рисунок 443"/>
          <p:cNvPicPr/>
          <p:nvPr/>
        </p:nvPicPr>
        <p:blipFill>
          <a:blip r:embed="rId3"/>
          <a:stretch/>
        </p:blipFill>
        <p:spPr>
          <a:xfrm>
            <a:off x="540000" y="1484280"/>
            <a:ext cx="10619280" cy="499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Рисунок 2"/>
          <p:cNvSpPr/>
          <p:nvPr/>
        </p:nvSpPr>
        <p:spPr>
          <a:xfrm>
            <a:off x="6235920" y="1879200"/>
            <a:ext cx="5509800" cy="4615200"/>
          </a:xfrm>
          <a:custGeom>
            <a:avLst/>
            <a:gdLst>
              <a:gd name="textAreaLeft" fmla="*/ 0 w 5509800"/>
              <a:gd name="textAreaRight" fmla="*/ 5513040 w 5509800"/>
              <a:gd name="textAreaTop" fmla="*/ 0 h 4615200"/>
              <a:gd name="textAreaBottom" fmla="*/ 4618440 h 4615200"/>
            </a:gdLst>
            <a:ahLst/>
            <a:cxnLst/>
            <a:rect l="textAreaLeft" t="textAreaTop" r="textAreaRight" b="textAreaBottom"/>
            <a:pathLst>
              <a:path w="5513073" h="4618438">
                <a:moveTo>
                  <a:pt x="85811" y="0"/>
                </a:moveTo>
                <a:lnTo>
                  <a:pt x="5427262" y="0"/>
                </a:lnTo>
                <a:cubicBezTo>
                  <a:pt x="5474654" y="0"/>
                  <a:pt x="5513073" y="38419"/>
                  <a:pt x="5513073" y="85811"/>
                </a:cubicBezTo>
                <a:lnTo>
                  <a:pt x="5513073" y="4532627"/>
                </a:lnTo>
                <a:cubicBezTo>
                  <a:pt x="5513073" y="4580019"/>
                  <a:pt x="5474654" y="4618438"/>
                  <a:pt x="5427262" y="4618438"/>
                </a:cubicBezTo>
                <a:lnTo>
                  <a:pt x="85811" y="4618438"/>
                </a:lnTo>
                <a:cubicBezTo>
                  <a:pt x="38419" y="4618438"/>
                  <a:pt x="0" y="4580019"/>
                  <a:pt x="0" y="4532627"/>
                </a:cubicBezTo>
                <a:lnTo>
                  <a:pt x="0" y="85811"/>
                </a:lnTo>
                <a:cubicBezTo>
                  <a:pt x="0" y="38419"/>
                  <a:pt x="38419" y="0"/>
                  <a:pt x="85811" y="0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Круг: прозрачная заливка 2"/>
          <p:cNvSpPr/>
          <p:nvPr/>
        </p:nvSpPr>
        <p:spPr>
          <a:xfrm>
            <a:off x="10166760" y="-247968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7" name="Прямоугольник: скругленные углы 4"/>
          <p:cNvSpPr/>
          <p:nvPr/>
        </p:nvSpPr>
        <p:spPr>
          <a:xfrm>
            <a:off x="315720" y="446400"/>
            <a:ext cx="7423560" cy="99288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Основные результаты 2024 года и последовательность при планировании работ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Прямоугольник: скругленные углы 6"/>
          <p:cNvSpPr/>
          <p:nvPr/>
        </p:nvSpPr>
        <p:spPr>
          <a:xfrm>
            <a:off x="410400" y="187920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Прямоугольник: скругленные углы 19"/>
          <p:cNvSpPr/>
          <p:nvPr/>
        </p:nvSpPr>
        <p:spPr>
          <a:xfrm>
            <a:off x="420480" y="288000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Прямоугольник: скругленные углы 21"/>
          <p:cNvSpPr/>
          <p:nvPr/>
        </p:nvSpPr>
        <p:spPr>
          <a:xfrm>
            <a:off x="436320" y="403632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Прямоугольник: скругленные углы 23"/>
          <p:cNvSpPr/>
          <p:nvPr/>
        </p:nvSpPr>
        <p:spPr>
          <a:xfrm>
            <a:off x="436320" y="511632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Прямоугольник: скругленные углы 35"/>
          <p:cNvSpPr/>
          <p:nvPr/>
        </p:nvSpPr>
        <p:spPr>
          <a:xfrm>
            <a:off x="984960" y="1879200"/>
            <a:ext cx="207432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>
                    <a:lumMod val="85000"/>
                  </a:schemeClr>
                </a:solidFill>
                <a:latin typeface="Inter"/>
                <a:ea typeface="Inter"/>
              </a:rPr>
              <a:t>Кабель — 1700 м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>
                    <a:lumMod val="85000"/>
                  </a:schemeClr>
                </a:solidFill>
                <a:latin typeface="Inter"/>
                <a:ea typeface="Inter"/>
              </a:rPr>
              <a:t>Фонари — 49 шт.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Прямоугольник: скругленные углы 36"/>
          <p:cNvSpPr/>
          <p:nvPr/>
        </p:nvSpPr>
        <p:spPr>
          <a:xfrm>
            <a:off x="984960" y="2880000"/>
            <a:ext cx="207432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>
                    <a:lumMod val="85000"/>
                  </a:schemeClr>
                </a:solidFill>
                <a:latin typeface="Inter"/>
                <a:ea typeface="Inter"/>
              </a:rPr>
              <a:t>Кабель — 3400 м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>
                    <a:lumMod val="85000"/>
                  </a:schemeClr>
                </a:solidFill>
                <a:latin typeface="Inter"/>
                <a:ea typeface="Inter"/>
              </a:rPr>
              <a:t>Фонари — 137 шт.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Прямоугольник: скругленные углы 37"/>
          <p:cNvSpPr/>
          <p:nvPr/>
        </p:nvSpPr>
        <p:spPr>
          <a:xfrm>
            <a:off x="984960" y="4036320"/>
            <a:ext cx="207432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>
                    <a:lumMod val="85000"/>
                  </a:schemeClr>
                </a:solidFill>
                <a:latin typeface="Inter"/>
                <a:ea typeface="Inter"/>
              </a:rPr>
              <a:t>Кабель — 380 м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>
                    <a:lumMod val="85000"/>
                  </a:schemeClr>
                </a:solidFill>
                <a:latin typeface="Inter"/>
                <a:ea typeface="Inter"/>
              </a:rPr>
              <a:t>Фонари — 12 шт.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Прямоугольник: скругленные углы 38"/>
          <p:cNvSpPr/>
          <p:nvPr/>
        </p:nvSpPr>
        <p:spPr>
          <a:xfrm>
            <a:off x="984960" y="5116320"/>
            <a:ext cx="207432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>
                    <a:lumMod val="85000"/>
                  </a:schemeClr>
                </a:solidFill>
                <a:latin typeface="Inter"/>
                <a:ea typeface="Inter"/>
              </a:rPr>
              <a:t>СИП — 7140 м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>
                    <a:lumMod val="85000"/>
                  </a:schemeClr>
                </a:solidFill>
                <a:latin typeface="Inter"/>
                <a:ea typeface="Inter"/>
              </a:rPr>
              <a:t>Фонари — 287 шт.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Прямоугольник: скругленные углы 53"/>
          <p:cNvSpPr/>
          <p:nvPr/>
        </p:nvSpPr>
        <p:spPr>
          <a:xfrm>
            <a:off x="3240000" y="1879200"/>
            <a:ext cx="252252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пл.Победы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Прямоугольник: скругленные углы 54"/>
          <p:cNvSpPr/>
          <p:nvPr/>
        </p:nvSpPr>
        <p:spPr>
          <a:xfrm>
            <a:off x="3240000" y="2880000"/>
            <a:ext cx="252252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парк Циолковского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Прямоугольник: скругленные углы 55"/>
          <p:cNvSpPr/>
          <p:nvPr/>
        </p:nvSpPr>
        <p:spPr>
          <a:xfrm>
            <a:off x="3240000" y="4036320"/>
            <a:ext cx="252252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Inter"/>
              </a:rPr>
              <a:t>сквер </a:t>
            </a:r>
            <a:r>
              <a:rPr lang="ru-RU" sz="1400" spc="-1">
                <a:solidFill>
                  <a:schemeClr val="dk1"/>
                </a:solidFill>
                <a:latin typeface="Inter"/>
              </a:rPr>
              <a:t>Защитников отечества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Прямоугольник: скругленные углы 56"/>
          <p:cNvSpPr/>
          <p:nvPr/>
        </p:nvSpPr>
        <p:spPr>
          <a:xfrm>
            <a:off x="3240000" y="5116320"/>
            <a:ext cx="252252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ул.Московская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60" name="Группа 1"/>
          <p:cNvGrpSpPr/>
          <p:nvPr/>
        </p:nvGrpSpPr>
        <p:grpSpPr>
          <a:xfrm>
            <a:off x="-14760" y="-180000"/>
            <a:ext cx="9192240" cy="785880"/>
            <a:chOff x="-14760" y="-180000"/>
            <a:chExt cx="9192240" cy="785880"/>
          </a:xfrm>
        </p:grpSpPr>
        <p:grpSp>
          <p:nvGrpSpPr>
            <p:cNvPr id="461" name="Группа 8"/>
            <p:cNvGrpSpPr/>
            <p:nvPr/>
          </p:nvGrpSpPr>
          <p:grpSpPr>
            <a:xfrm>
              <a:off x="-14760" y="58680"/>
              <a:ext cx="365760" cy="362880"/>
              <a:chOff x="-14760" y="58680"/>
              <a:chExt cx="365760" cy="362880"/>
            </a:xfrm>
          </p:grpSpPr>
          <p:sp>
            <p:nvSpPr>
              <p:cNvPr id="462" name="Прямоугольник 1"/>
              <p:cNvSpPr/>
              <p:nvPr/>
            </p:nvSpPr>
            <p:spPr>
              <a:xfrm>
                <a:off x="-14760" y="58680"/>
                <a:ext cx="33840" cy="30780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grpSp>
            <p:nvGrpSpPr>
              <p:cNvPr id="463" name="Группа 11"/>
              <p:cNvGrpSpPr/>
              <p:nvPr/>
            </p:nvGrpSpPr>
            <p:grpSpPr>
              <a:xfrm>
                <a:off x="120600" y="58680"/>
                <a:ext cx="33840" cy="307800"/>
                <a:chOff x="120600" y="58680"/>
                <a:chExt cx="33840" cy="307800"/>
              </a:xfrm>
            </p:grpSpPr>
            <p:sp>
              <p:nvSpPr>
                <p:cNvPr id="464" name="Прямоугольник 2"/>
                <p:cNvSpPr/>
                <p:nvPr/>
              </p:nvSpPr>
              <p:spPr>
                <a:xfrm>
                  <a:off x="120600" y="58680"/>
                  <a:ext cx="33840" cy="7632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465" name="Прямоугольник 3"/>
                <p:cNvSpPr/>
                <p:nvPr/>
              </p:nvSpPr>
              <p:spPr>
                <a:xfrm>
                  <a:off x="120600" y="290520"/>
                  <a:ext cx="33840" cy="7596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466" name="Прямоугольник 6"/>
                <p:cNvSpPr/>
                <p:nvPr/>
              </p:nvSpPr>
              <p:spPr>
                <a:xfrm>
                  <a:off x="120600" y="175320"/>
                  <a:ext cx="33840" cy="756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67" name="Группа 12"/>
              <p:cNvGrpSpPr/>
              <p:nvPr/>
            </p:nvGrpSpPr>
            <p:grpSpPr>
              <a:xfrm>
                <a:off x="201600" y="58680"/>
                <a:ext cx="149400" cy="362880"/>
                <a:chOff x="201600" y="58680"/>
                <a:chExt cx="149400" cy="362880"/>
              </a:xfrm>
            </p:grpSpPr>
            <p:sp>
              <p:nvSpPr>
                <p:cNvPr id="468" name="Прямоугольник 9"/>
                <p:cNvSpPr/>
                <p:nvPr/>
              </p:nvSpPr>
              <p:spPr>
                <a:xfrm>
                  <a:off x="256320" y="58680"/>
                  <a:ext cx="33840" cy="16776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grpSp>
              <p:nvGrpSpPr>
                <p:cNvPr id="469" name="Группа 17"/>
                <p:cNvGrpSpPr/>
                <p:nvPr/>
              </p:nvGrpSpPr>
              <p:grpSpPr>
                <a:xfrm>
                  <a:off x="201600" y="271800"/>
                  <a:ext cx="149400" cy="149760"/>
                  <a:chOff x="201600" y="271800"/>
                  <a:chExt cx="149400" cy="149760"/>
                </a:xfrm>
              </p:grpSpPr>
              <p:sp>
                <p:nvSpPr>
                  <p:cNvPr id="470" name="Прямоугольник 10"/>
                  <p:cNvSpPr/>
                  <p:nvPr/>
                </p:nvSpPr>
                <p:spPr>
                  <a:xfrm>
                    <a:off x="256320" y="271800"/>
                    <a:ext cx="33840" cy="14976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1" name="Прямоугольник 19"/>
                  <p:cNvSpPr/>
                  <p:nvPr/>
                </p:nvSpPr>
                <p:spPr>
                  <a:xfrm rot="5400000">
                    <a:off x="259200" y="271440"/>
                    <a:ext cx="33840" cy="14940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472" name="Прямоугольник 24"/>
            <p:cNvSpPr/>
            <p:nvPr/>
          </p:nvSpPr>
          <p:spPr>
            <a:xfrm>
              <a:off x="337320" y="-180000"/>
              <a:ext cx="8840160" cy="785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400" b="0" strike="noStrike" spc="-1">
                  <a:solidFill>
                    <a:schemeClr val="lt1">
                      <a:alpha val="60000"/>
                    </a:schemeClr>
                  </a:solidFill>
                  <a:latin typeface="Inter"/>
                </a:rPr>
                <a:t>Управление городского хозяйства города Калуги</a:t>
              </a:r>
              <a:endParaRPr lang="ru-RU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Круг: прозрачная заливка 1"/>
          <p:cNvSpPr/>
          <p:nvPr/>
        </p:nvSpPr>
        <p:spPr>
          <a:xfrm>
            <a:off x="10166760" y="-247968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4" name="Прямоугольник: скругленные углы 74"/>
          <p:cNvSpPr/>
          <p:nvPr/>
        </p:nvSpPr>
        <p:spPr>
          <a:xfrm>
            <a:off x="285120" y="1080000"/>
            <a:ext cx="10049040" cy="51840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В 2025 году продолжаем модернизацию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наружного освещения въездных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дорог в город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Прямоугольник: скругленные углы 7"/>
          <p:cNvSpPr/>
          <p:nvPr/>
        </p:nvSpPr>
        <p:spPr>
          <a:xfrm>
            <a:off x="410400" y="187920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Прямоугольник: скругленные углы 8"/>
          <p:cNvSpPr/>
          <p:nvPr/>
        </p:nvSpPr>
        <p:spPr>
          <a:xfrm>
            <a:off x="410400" y="257004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Прямоугольник: скругленные углы 9"/>
          <p:cNvSpPr/>
          <p:nvPr/>
        </p:nvSpPr>
        <p:spPr>
          <a:xfrm>
            <a:off x="410400" y="326088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Прямоугольник: скругленные углы 10"/>
          <p:cNvSpPr/>
          <p:nvPr/>
        </p:nvSpPr>
        <p:spPr>
          <a:xfrm>
            <a:off x="410400" y="395208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Прямоугольник: скругленные углы 12"/>
          <p:cNvSpPr/>
          <p:nvPr/>
        </p:nvSpPr>
        <p:spPr>
          <a:xfrm>
            <a:off x="410400" y="464292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Прямоугольник: скругленные углы 13"/>
          <p:cNvSpPr/>
          <p:nvPr/>
        </p:nvSpPr>
        <p:spPr>
          <a:xfrm>
            <a:off x="410400" y="533376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Прямоугольник: скругленные углы 15"/>
          <p:cNvSpPr/>
          <p:nvPr/>
        </p:nvSpPr>
        <p:spPr>
          <a:xfrm>
            <a:off x="410400" y="602496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Прямоугольник: скругленные углы 17"/>
          <p:cNvSpPr/>
          <p:nvPr/>
        </p:nvSpPr>
        <p:spPr>
          <a:xfrm>
            <a:off x="984960" y="187920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Прямоугольник: скругленные углы 18"/>
          <p:cNvSpPr/>
          <p:nvPr/>
        </p:nvSpPr>
        <p:spPr>
          <a:xfrm>
            <a:off x="984960" y="257004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Прямоугольник: скругленные углы 20"/>
          <p:cNvSpPr/>
          <p:nvPr/>
        </p:nvSpPr>
        <p:spPr>
          <a:xfrm>
            <a:off x="984960" y="326088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Прямоугольник: скругленные углы 22"/>
          <p:cNvSpPr/>
          <p:nvPr/>
        </p:nvSpPr>
        <p:spPr>
          <a:xfrm>
            <a:off x="984960" y="395208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Прямоугольник: скругленные углы 24"/>
          <p:cNvSpPr/>
          <p:nvPr/>
        </p:nvSpPr>
        <p:spPr>
          <a:xfrm>
            <a:off x="984960" y="464292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Прямоугольник: скругленные углы 25"/>
          <p:cNvSpPr/>
          <p:nvPr/>
        </p:nvSpPr>
        <p:spPr>
          <a:xfrm>
            <a:off x="984960" y="533376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Прямоугольник: скругленные углы 27"/>
          <p:cNvSpPr/>
          <p:nvPr/>
        </p:nvSpPr>
        <p:spPr>
          <a:xfrm>
            <a:off x="984960" y="602496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Прямоугольник: скругленные углы 29"/>
          <p:cNvSpPr/>
          <p:nvPr/>
        </p:nvSpPr>
        <p:spPr>
          <a:xfrm>
            <a:off x="1080000" y="187920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ул.40 Лет Октября — Советская — </a:t>
            </a:r>
            <a:r>
              <a:rPr lang="ru-RU" sz="1400" b="0" strike="noStrike" spc="-1" dirty="0" err="1">
                <a:solidFill>
                  <a:schemeClr val="dk1"/>
                </a:solidFill>
                <a:latin typeface="Inter"/>
                <a:ea typeface="Inter"/>
              </a:rPr>
              <a:t>Ждамировская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Прямоугольник: скругленные углы 30"/>
          <p:cNvSpPr/>
          <p:nvPr/>
        </p:nvSpPr>
        <p:spPr>
          <a:xfrm>
            <a:off x="1080000" y="257004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ул.Тарутинская, ул.Грабцевское шоссе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Прямоугольник: скругленные углы 32"/>
          <p:cNvSpPr/>
          <p:nvPr/>
        </p:nvSpPr>
        <p:spPr>
          <a:xfrm>
            <a:off x="1080000" y="326088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       ул. Московская  (путепровод — </a:t>
            </a:r>
            <a:r>
              <a:rPr lang="ru-RU" sz="1400" b="0" strike="noStrike" spc="-1" dirty="0" err="1">
                <a:solidFill>
                  <a:schemeClr val="dk1"/>
                </a:solidFill>
                <a:latin typeface="Inter"/>
                <a:ea typeface="Inter"/>
              </a:rPr>
              <a:t>п.Северный</a:t>
            </a:r>
            <a:r>
              <a:rPr lang="ru-RU" sz="1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Прямоугольник: скругленные углы 33"/>
          <p:cNvSpPr/>
          <p:nvPr/>
        </p:nvSpPr>
        <p:spPr>
          <a:xfrm>
            <a:off x="1061280" y="3960000"/>
            <a:ext cx="325800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Дамба Яченского водохранилища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Прямоугольник: скругленные углы 34"/>
          <p:cNvSpPr/>
          <p:nvPr/>
        </p:nvSpPr>
        <p:spPr>
          <a:xfrm>
            <a:off x="1061280" y="4642920"/>
            <a:ext cx="325800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Гагаринская развязка - ул.Набережная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Прямоугольник: скругленные углы 40"/>
          <p:cNvSpPr/>
          <p:nvPr/>
        </p:nvSpPr>
        <p:spPr>
          <a:xfrm>
            <a:off x="1080000" y="533376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бульвар вдоль Губернского парка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Прямоугольник: скругленные углы 41"/>
          <p:cNvSpPr/>
          <p:nvPr/>
        </p:nvSpPr>
        <p:spPr>
          <a:xfrm>
            <a:off x="1080000" y="6024960"/>
            <a:ext cx="3239280" cy="454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chemeClr val="dk1"/>
                </a:solidFill>
                <a:latin typeface="Inter"/>
                <a:ea typeface="Inter"/>
              </a:rPr>
              <a:t>ул.Герцена-ул.Рылеева</a:t>
            </a:r>
            <a:r>
              <a:rPr lang="ru-RU" sz="1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 (участок от </a:t>
            </a:r>
            <a:r>
              <a:rPr lang="ru-RU" sz="1400" b="0" strike="noStrike" spc="-1" dirty="0" err="1">
                <a:solidFill>
                  <a:schemeClr val="dk1"/>
                </a:solidFill>
                <a:latin typeface="Inter"/>
                <a:ea typeface="Inter"/>
              </a:rPr>
              <a:t>ул.Труда</a:t>
            </a:r>
            <a:r>
              <a:rPr lang="ru-RU" sz="1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 до </a:t>
            </a:r>
            <a:r>
              <a:rPr lang="ru-RU" sz="1400" b="0" strike="noStrike" spc="-1" dirty="0" err="1">
                <a:solidFill>
                  <a:schemeClr val="dk1"/>
                </a:solidFill>
                <a:latin typeface="Inter"/>
                <a:ea typeface="Inter"/>
              </a:rPr>
              <a:t>ул.Кирова</a:t>
            </a:r>
            <a:r>
              <a:rPr lang="ru-RU" sz="1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)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6" name="Группа 5"/>
          <p:cNvGrpSpPr/>
          <p:nvPr/>
        </p:nvGrpSpPr>
        <p:grpSpPr>
          <a:xfrm>
            <a:off x="411480" y="196560"/>
            <a:ext cx="6606360" cy="564120"/>
            <a:chOff x="411480" y="196560"/>
            <a:chExt cx="6606360" cy="564120"/>
          </a:xfrm>
        </p:grpSpPr>
        <p:grpSp>
          <p:nvGrpSpPr>
            <p:cNvPr id="497" name="Группа 6"/>
            <p:cNvGrpSpPr/>
            <p:nvPr/>
          </p:nvGrpSpPr>
          <p:grpSpPr>
            <a:xfrm>
              <a:off x="411480" y="368280"/>
              <a:ext cx="263160" cy="259920"/>
              <a:chOff x="411480" y="368280"/>
              <a:chExt cx="263160" cy="259920"/>
            </a:xfrm>
          </p:grpSpPr>
          <p:sp>
            <p:nvSpPr>
              <p:cNvPr id="498" name="Прямоугольник 14"/>
              <p:cNvSpPr/>
              <p:nvPr/>
            </p:nvSpPr>
            <p:spPr>
              <a:xfrm>
                <a:off x="411480" y="368280"/>
                <a:ext cx="23760" cy="22032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grpSp>
            <p:nvGrpSpPr>
              <p:cNvPr id="499" name="Группа 16"/>
              <p:cNvGrpSpPr/>
              <p:nvPr/>
            </p:nvGrpSpPr>
            <p:grpSpPr>
              <a:xfrm>
                <a:off x="508680" y="368280"/>
                <a:ext cx="23760" cy="220320"/>
                <a:chOff x="508680" y="368280"/>
                <a:chExt cx="23760" cy="220320"/>
              </a:xfrm>
            </p:grpSpPr>
            <p:sp>
              <p:nvSpPr>
                <p:cNvPr id="500" name="Прямоугольник 31"/>
                <p:cNvSpPr/>
                <p:nvPr/>
              </p:nvSpPr>
              <p:spPr>
                <a:xfrm>
                  <a:off x="508680" y="36828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501" name="Прямоугольник 35"/>
                <p:cNvSpPr/>
                <p:nvPr/>
              </p:nvSpPr>
              <p:spPr>
                <a:xfrm>
                  <a:off x="508680" y="5346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502" name="Прямоугольник 36"/>
                <p:cNvSpPr/>
                <p:nvPr/>
              </p:nvSpPr>
              <p:spPr>
                <a:xfrm>
                  <a:off x="508680" y="4518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03" name="Группа 19"/>
              <p:cNvGrpSpPr/>
              <p:nvPr/>
            </p:nvGrpSpPr>
            <p:grpSpPr>
              <a:xfrm>
                <a:off x="567720" y="368280"/>
                <a:ext cx="106920" cy="259920"/>
                <a:chOff x="567720" y="368280"/>
                <a:chExt cx="106920" cy="259920"/>
              </a:xfrm>
            </p:grpSpPr>
            <p:sp>
              <p:nvSpPr>
                <p:cNvPr id="504" name="Прямоугольник 21"/>
                <p:cNvSpPr/>
                <p:nvPr/>
              </p:nvSpPr>
              <p:spPr>
                <a:xfrm>
                  <a:off x="606240" y="368280"/>
                  <a:ext cx="23760" cy="11988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grpSp>
              <p:nvGrpSpPr>
                <p:cNvPr id="505" name="Группа 23"/>
                <p:cNvGrpSpPr/>
                <p:nvPr/>
              </p:nvGrpSpPr>
              <p:grpSpPr>
                <a:xfrm>
                  <a:off x="567720" y="521280"/>
                  <a:ext cx="106920" cy="106920"/>
                  <a:chOff x="567720" y="521280"/>
                  <a:chExt cx="106920" cy="106920"/>
                </a:xfrm>
              </p:grpSpPr>
              <p:sp>
                <p:nvSpPr>
                  <p:cNvPr id="506" name="Прямоугольник 26"/>
                  <p:cNvSpPr/>
                  <p:nvPr/>
                </p:nvSpPr>
                <p:spPr>
                  <a:xfrm>
                    <a:off x="606240" y="52128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07" name="Прямоугольник 28"/>
                  <p:cNvSpPr/>
                  <p:nvPr/>
                </p:nvSpPr>
                <p:spPr>
                  <a:xfrm rot="5400000">
                    <a:off x="609120" y="52092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508" name="Прямоугольник 11"/>
            <p:cNvSpPr/>
            <p:nvPr/>
          </p:nvSpPr>
          <p:spPr>
            <a:xfrm>
              <a:off x="664560" y="196560"/>
              <a:ext cx="6353280" cy="564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400" b="0" strike="noStrike" spc="-1">
                  <a:solidFill>
                    <a:schemeClr val="lt1">
                      <a:alpha val="60000"/>
                    </a:schemeClr>
                  </a:solidFill>
                  <a:latin typeface="Inter"/>
                </a:rPr>
                <a:t>Управление городского хозяйства города Калуги</a:t>
              </a:r>
              <a:endParaRPr lang="ru-RU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509" name="Рисунок 508"/>
          <p:cNvPicPr/>
          <p:nvPr/>
        </p:nvPicPr>
        <p:blipFill>
          <a:blip r:embed="rId3"/>
          <a:stretch/>
        </p:blipFill>
        <p:spPr>
          <a:xfrm>
            <a:off x="4500000" y="1980000"/>
            <a:ext cx="7689600" cy="487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Круг: прозрачная заливка 3"/>
          <p:cNvSpPr/>
          <p:nvPr/>
        </p:nvSpPr>
        <p:spPr>
          <a:xfrm>
            <a:off x="10166760" y="-247968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1" name="Прямоугольник: скругленные углы 26"/>
          <p:cNvSpPr/>
          <p:nvPr/>
        </p:nvSpPr>
        <p:spPr>
          <a:xfrm>
            <a:off x="285120" y="760680"/>
            <a:ext cx="10049040" cy="837720"/>
          </a:xfrm>
          <a:prstGeom prst="roundRect">
            <a:avLst>
              <a:gd name="adj" fmla="val 4779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«Темные пятна» - основное направление деятельности.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2AB1AA"/>
                </a:solidFill>
                <a:latin typeface="Inter SemiBold"/>
              </a:rPr>
              <a:t>Перспективный план на 2026 год.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Прямоугольник: скругленные углы 28"/>
          <p:cNvSpPr/>
          <p:nvPr/>
        </p:nvSpPr>
        <p:spPr>
          <a:xfrm>
            <a:off x="410400" y="187920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Прямоугольник: скругленные углы 31"/>
          <p:cNvSpPr/>
          <p:nvPr/>
        </p:nvSpPr>
        <p:spPr>
          <a:xfrm>
            <a:off x="410400" y="257004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Прямоугольник: скругленные углы 39"/>
          <p:cNvSpPr/>
          <p:nvPr/>
        </p:nvSpPr>
        <p:spPr>
          <a:xfrm>
            <a:off x="410400" y="326088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Прямоугольник: скругленные углы 49"/>
          <p:cNvSpPr/>
          <p:nvPr/>
        </p:nvSpPr>
        <p:spPr>
          <a:xfrm>
            <a:off x="410400" y="395208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Прямоугольник: скругленные углы 52"/>
          <p:cNvSpPr/>
          <p:nvPr/>
        </p:nvSpPr>
        <p:spPr>
          <a:xfrm>
            <a:off x="410400" y="464292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Прямоугольник: скругленные углы 57"/>
          <p:cNvSpPr/>
          <p:nvPr/>
        </p:nvSpPr>
        <p:spPr>
          <a:xfrm>
            <a:off x="410400" y="533376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Прямоугольник: скругленные углы 58"/>
          <p:cNvSpPr/>
          <p:nvPr/>
        </p:nvSpPr>
        <p:spPr>
          <a:xfrm>
            <a:off x="410400" y="602496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Прямоугольник: скругленные углы 59"/>
          <p:cNvSpPr/>
          <p:nvPr/>
        </p:nvSpPr>
        <p:spPr>
          <a:xfrm>
            <a:off x="984960" y="187920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Прямоугольник: скругленные углы 60"/>
          <p:cNvSpPr/>
          <p:nvPr/>
        </p:nvSpPr>
        <p:spPr>
          <a:xfrm>
            <a:off x="984960" y="257004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Прямоугольник: скругленные углы 61"/>
          <p:cNvSpPr/>
          <p:nvPr/>
        </p:nvSpPr>
        <p:spPr>
          <a:xfrm>
            <a:off x="984960" y="326088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Прямоугольник: скругленные углы 62"/>
          <p:cNvSpPr/>
          <p:nvPr/>
        </p:nvSpPr>
        <p:spPr>
          <a:xfrm>
            <a:off x="984960" y="395208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Прямоугольник: скругленные углы 63"/>
          <p:cNvSpPr/>
          <p:nvPr/>
        </p:nvSpPr>
        <p:spPr>
          <a:xfrm>
            <a:off x="984960" y="464292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Прямоугольник: скругленные углы 64"/>
          <p:cNvSpPr/>
          <p:nvPr/>
        </p:nvSpPr>
        <p:spPr>
          <a:xfrm>
            <a:off x="984960" y="533376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Прямоугольник: скругленные углы 65"/>
          <p:cNvSpPr/>
          <p:nvPr/>
        </p:nvSpPr>
        <p:spPr>
          <a:xfrm>
            <a:off x="984960" y="6024960"/>
            <a:ext cx="1397160" cy="462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Прямоугольник: скругленные углы 66"/>
          <p:cNvSpPr/>
          <p:nvPr/>
        </p:nvSpPr>
        <p:spPr>
          <a:xfrm>
            <a:off x="1440000" y="187920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Губернский парк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Прямоугольник: скругленные углы 67"/>
          <p:cNvSpPr/>
          <p:nvPr/>
        </p:nvSpPr>
        <p:spPr>
          <a:xfrm>
            <a:off x="1440360" y="257004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ул.Чичерина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Прямоугольник: скругленные углы 68"/>
          <p:cNvSpPr/>
          <p:nvPr/>
        </p:nvSpPr>
        <p:spPr>
          <a:xfrm>
            <a:off x="1440360" y="326088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ул.Светлая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Прямоугольник: скругленные углы 69"/>
          <p:cNvSpPr/>
          <p:nvPr/>
        </p:nvSpPr>
        <p:spPr>
          <a:xfrm>
            <a:off x="1440000" y="3960000"/>
            <a:ext cx="325800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ул.Одоевское шоссе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Прямоугольник: скругленные углы 70"/>
          <p:cNvSpPr/>
          <p:nvPr/>
        </p:nvSpPr>
        <p:spPr>
          <a:xfrm>
            <a:off x="1421640" y="4642920"/>
            <a:ext cx="325800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ул.Байконурская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Прямоугольник: скругленные углы 71"/>
          <p:cNvSpPr/>
          <p:nvPr/>
        </p:nvSpPr>
        <p:spPr>
          <a:xfrm>
            <a:off x="1440000" y="533376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д.Лихун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Прямоугольник: скругленные углы 72"/>
          <p:cNvSpPr/>
          <p:nvPr/>
        </p:nvSpPr>
        <p:spPr>
          <a:xfrm>
            <a:off x="1440000" y="6024960"/>
            <a:ext cx="3239280" cy="454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д.Тинино, п.Мирный, д.Пучково, д.Крутицы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3" name="Группа 18"/>
          <p:cNvGrpSpPr/>
          <p:nvPr/>
        </p:nvGrpSpPr>
        <p:grpSpPr>
          <a:xfrm>
            <a:off x="411480" y="196560"/>
            <a:ext cx="6606360" cy="564120"/>
            <a:chOff x="411480" y="196560"/>
            <a:chExt cx="6606360" cy="564120"/>
          </a:xfrm>
        </p:grpSpPr>
        <p:grpSp>
          <p:nvGrpSpPr>
            <p:cNvPr id="534" name="Группа 24"/>
            <p:cNvGrpSpPr/>
            <p:nvPr/>
          </p:nvGrpSpPr>
          <p:grpSpPr>
            <a:xfrm>
              <a:off x="411480" y="368280"/>
              <a:ext cx="263160" cy="259920"/>
              <a:chOff x="411480" y="368280"/>
              <a:chExt cx="263160" cy="259920"/>
            </a:xfrm>
          </p:grpSpPr>
          <p:sp>
            <p:nvSpPr>
              <p:cNvPr id="535" name="Прямоугольник 25"/>
              <p:cNvSpPr/>
              <p:nvPr/>
            </p:nvSpPr>
            <p:spPr>
              <a:xfrm>
                <a:off x="411480" y="368280"/>
                <a:ext cx="23760" cy="22032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grpSp>
            <p:nvGrpSpPr>
              <p:cNvPr id="536" name="Группа 73"/>
              <p:cNvGrpSpPr/>
              <p:nvPr/>
            </p:nvGrpSpPr>
            <p:grpSpPr>
              <a:xfrm>
                <a:off x="508680" y="368280"/>
                <a:ext cx="23760" cy="220320"/>
                <a:chOff x="508680" y="368280"/>
                <a:chExt cx="23760" cy="220320"/>
              </a:xfrm>
            </p:grpSpPr>
            <p:sp>
              <p:nvSpPr>
                <p:cNvPr id="537" name="Прямоугольник 27"/>
                <p:cNvSpPr/>
                <p:nvPr/>
              </p:nvSpPr>
              <p:spPr>
                <a:xfrm>
                  <a:off x="508680" y="36828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538" name="Прямоугольник 29"/>
                <p:cNvSpPr/>
                <p:nvPr/>
              </p:nvSpPr>
              <p:spPr>
                <a:xfrm>
                  <a:off x="508680" y="5346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539" name="Прямоугольник 30"/>
                <p:cNvSpPr/>
                <p:nvPr/>
              </p:nvSpPr>
              <p:spPr>
                <a:xfrm>
                  <a:off x="508680" y="451800"/>
                  <a:ext cx="23760" cy="540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12240" rIns="90000" bIns="1224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40" name="Группа 75"/>
              <p:cNvGrpSpPr/>
              <p:nvPr/>
            </p:nvGrpSpPr>
            <p:grpSpPr>
              <a:xfrm>
                <a:off x="567720" y="368280"/>
                <a:ext cx="106920" cy="259920"/>
                <a:chOff x="567720" y="368280"/>
                <a:chExt cx="106920" cy="259920"/>
              </a:xfrm>
            </p:grpSpPr>
            <p:sp>
              <p:nvSpPr>
                <p:cNvPr id="541" name="Прямоугольник 32"/>
                <p:cNvSpPr/>
                <p:nvPr/>
              </p:nvSpPr>
              <p:spPr>
                <a:xfrm>
                  <a:off x="606240" y="368280"/>
                  <a:ext cx="23760" cy="11988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grpSp>
              <p:nvGrpSpPr>
                <p:cNvPr id="542" name="Группа 76"/>
                <p:cNvGrpSpPr/>
                <p:nvPr/>
              </p:nvGrpSpPr>
              <p:grpSpPr>
                <a:xfrm>
                  <a:off x="567720" y="521280"/>
                  <a:ext cx="106920" cy="106920"/>
                  <a:chOff x="567720" y="521280"/>
                  <a:chExt cx="106920" cy="106920"/>
                </a:xfrm>
              </p:grpSpPr>
              <p:sp>
                <p:nvSpPr>
                  <p:cNvPr id="543" name="Прямоугольник 33"/>
                  <p:cNvSpPr/>
                  <p:nvPr/>
                </p:nvSpPr>
                <p:spPr>
                  <a:xfrm>
                    <a:off x="606240" y="52128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4" name="Прямоугольник 34"/>
                  <p:cNvSpPr/>
                  <p:nvPr/>
                </p:nvSpPr>
                <p:spPr>
                  <a:xfrm rot="5400000">
                    <a:off x="609120" y="520920"/>
                    <a:ext cx="23760" cy="106920"/>
                  </a:xfrm>
                  <a:prstGeom prst="rect">
                    <a:avLst/>
                  </a:prstGeom>
                  <a:solidFill>
                    <a:srgbClr val="A9A9A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ru-RU" sz="1800" b="0" strike="noStrike" spc="-1">
                      <a:solidFill>
                        <a:schemeClr val="lt1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545" name="Прямоугольник 40"/>
            <p:cNvSpPr/>
            <p:nvPr/>
          </p:nvSpPr>
          <p:spPr>
            <a:xfrm>
              <a:off x="664560" y="196560"/>
              <a:ext cx="6353280" cy="564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400" b="0" strike="noStrike" spc="-1">
                  <a:solidFill>
                    <a:schemeClr val="lt1">
                      <a:alpha val="60000"/>
                    </a:schemeClr>
                  </a:solidFill>
                  <a:latin typeface="Inter"/>
                </a:rPr>
                <a:t>Управление городского хозяйства города Калуги</a:t>
              </a:r>
              <a:endParaRPr lang="ru-RU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46" name="Прямоугольник: скругленные углы 73"/>
          <p:cNvSpPr/>
          <p:nvPr/>
        </p:nvSpPr>
        <p:spPr>
          <a:xfrm>
            <a:off x="6016320" y="187632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Прямоугольник: скругленные углы 75"/>
          <p:cNvSpPr/>
          <p:nvPr/>
        </p:nvSpPr>
        <p:spPr>
          <a:xfrm>
            <a:off x="5940000" y="3316680"/>
            <a:ext cx="71964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10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Прямоугольник: скругленные углы 76"/>
          <p:cNvSpPr/>
          <p:nvPr/>
        </p:nvSpPr>
        <p:spPr>
          <a:xfrm>
            <a:off x="5940000" y="4036680"/>
            <a:ext cx="71964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11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Прямоугольник: скругленные углы 77"/>
          <p:cNvSpPr/>
          <p:nvPr/>
        </p:nvSpPr>
        <p:spPr>
          <a:xfrm>
            <a:off x="5940000" y="4756680"/>
            <a:ext cx="71964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12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Прямоугольник: скругленные углы 78"/>
          <p:cNvSpPr/>
          <p:nvPr/>
        </p:nvSpPr>
        <p:spPr>
          <a:xfrm>
            <a:off x="5940000" y="6016680"/>
            <a:ext cx="71964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14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Прямоугольник: скругленные углы 79"/>
          <p:cNvSpPr/>
          <p:nvPr/>
        </p:nvSpPr>
        <p:spPr>
          <a:xfrm>
            <a:off x="5940000" y="5400000"/>
            <a:ext cx="71964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13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Прямоугольник: скругленные углы 80"/>
          <p:cNvSpPr/>
          <p:nvPr/>
        </p:nvSpPr>
        <p:spPr>
          <a:xfrm>
            <a:off x="6016680" y="2596680"/>
            <a:ext cx="46296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Inter"/>
                <a:ea typeface="Inter"/>
              </a:rPr>
              <a:t>9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Прямоугольник: скругленные углы 81"/>
          <p:cNvSpPr/>
          <p:nvPr/>
        </p:nvSpPr>
        <p:spPr>
          <a:xfrm>
            <a:off x="7020360" y="187632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Сквер Ветеранов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Прямоугольник: скругленные углы 82"/>
          <p:cNvSpPr/>
          <p:nvPr/>
        </p:nvSpPr>
        <p:spPr>
          <a:xfrm>
            <a:off x="7020360" y="259668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Сквер Медработников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Прямоугольник: скругленные углы 83"/>
          <p:cNvSpPr/>
          <p:nvPr/>
        </p:nvSpPr>
        <p:spPr>
          <a:xfrm>
            <a:off x="7020360" y="601668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Сквер Кубяка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Прямоугольник: скругленные углы 84"/>
          <p:cNvSpPr/>
          <p:nvPr/>
        </p:nvSpPr>
        <p:spPr>
          <a:xfrm>
            <a:off x="7020000" y="331668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Сквер Содружество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Прямоугольник: скругленные углы 85"/>
          <p:cNvSpPr/>
          <p:nvPr/>
        </p:nvSpPr>
        <p:spPr>
          <a:xfrm>
            <a:off x="7020000" y="403668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Сквер Байконур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Прямоугольник: скругленные углы 86"/>
          <p:cNvSpPr/>
          <p:nvPr/>
        </p:nvSpPr>
        <p:spPr>
          <a:xfrm>
            <a:off x="7020000" y="475668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ул.Стеклянников Сад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Прямоугольник: скругленные углы 87"/>
          <p:cNvSpPr/>
          <p:nvPr/>
        </p:nvSpPr>
        <p:spPr>
          <a:xfrm>
            <a:off x="7020360" y="5400000"/>
            <a:ext cx="3239280" cy="462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Inter"/>
                <a:ea typeface="Inter"/>
              </a:rPr>
              <a:t>ул.Мичурина — ул.М.Горького — ул.Пестеля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Круг: прозрачная заливка 73"/>
          <p:cNvSpPr/>
          <p:nvPr/>
        </p:nvSpPr>
        <p:spPr>
          <a:xfrm>
            <a:off x="10166760" y="-2479680"/>
            <a:ext cx="4064760" cy="4064760"/>
          </a:xfrm>
          <a:prstGeom prst="donut">
            <a:avLst>
              <a:gd name="adj" fmla="val 15006"/>
            </a:avLst>
          </a:prstGeom>
          <a:solidFill>
            <a:srgbClr val="215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561" name="Прямая соединительная линия 2"/>
          <p:cNvCxnSpPr/>
          <p:nvPr/>
        </p:nvCxnSpPr>
        <p:spPr>
          <a:xfrm>
            <a:off x="6679800" y="5632920"/>
            <a:ext cx="3240" cy="1196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cxnSp>
        <p:nvCxnSpPr>
          <p:cNvPr id="562" name="Прямая соединительная линия 8"/>
          <p:cNvCxnSpPr/>
          <p:nvPr/>
        </p:nvCxnSpPr>
        <p:spPr>
          <a:xfrm>
            <a:off x="5563440" y="5155920"/>
            <a:ext cx="3240" cy="1673280"/>
          </a:xfrm>
          <a:prstGeom prst="straightConnector1">
            <a:avLst/>
          </a:prstGeom>
          <a:ln w="19050" cap="rnd">
            <a:solidFill>
              <a:srgbClr val="233B3B">
                <a:alpha val="0"/>
              </a:srgbClr>
            </a:solidFill>
            <a:round/>
          </a:ln>
        </p:spPr>
      </p:cxnSp>
      <p:grpSp>
        <p:nvGrpSpPr>
          <p:cNvPr id="563" name="Группа 9"/>
          <p:cNvGrpSpPr/>
          <p:nvPr/>
        </p:nvGrpSpPr>
        <p:grpSpPr>
          <a:xfrm>
            <a:off x="4982400" y="4618800"/>
            <a:ext cx="42480" cy="1689840"/>
            <a:chOff x="4982400" y="4618800"/>
            <a:chExt cx="42480" cy="1689840"/>
          </a:xfrm>
        </p:grpSpPr>
        <p:cxnSp>
          <p:nvCxnSpPr>
            <p:cNvPr id="564" name="Прямая соединительная линия 12"/>
            <p:cNvCxnSpPr/>
            <p:nvPr/>
          </p:nvCxnSpPr>
          <p:spPr>
            <a:xfrm>
              <a:off x="5005080" y="461880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65" name="Овал 13"/>
            <p:cNvSpPr/>
            <p:nvPr/>
          </p:nvSpPr>
          <p:spPr>
            <a:xfrm>
              <a:off x="4982400" y="626616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66" name="Группа 15"/>
          <p:cNvGrpSpPr/>
          <p:nvPr/>
        </p:nvGrpSpPr>
        <p:grpSpPr>
          <a:xfrm>
            <a:off x="4401360" y="5164920"/>
            <a:ext cx="42480" cy="1689840"/>
            <a:chOff x="4401360" y="5164920"/>
            <a:chExt cx="42480" cy="1689840"/>
          </a:xfrm>
        </p:grpSpPr>
        <p:cxnSp>
          <p:nvCxnSpPr>
            <p:cNvPr id="567" name="Прямая соединительная линия 17"/>
            <p:cNvCxnSpPr/>
            <p:nvPr/>
          </p:nvCxnSpPr>
          <p:spPr>
            <a:xfrm>
              <a:off x="44240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68" name="Овал 18"/>
            <p:cNvSpPr/>
            <p:nvPr/>
          </p:nvSpPr>
          <p:spPr>
            <a:xfrm>
              <a:off x="44013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69" name="Группа 20"/>
          <p:cNvGrpSpPr/>
          <p:nvPr/>
        </p:nvGrpSpPr>
        <p:grpSpPr>
          <a:xfrm>
            <a:off x="3819960" y="5164920"/>
            <a:ext cx="42480" cy="1689840"/>
            <a:chOff x="3819960" y="5164920"/>
            <a:chExt cx="42480" cy="1689840"/>
          </a:xfrm>
        </p:grpSpPr>
        <p:cxnSp>
          <p:nvCxnSpPr>
            <p:cNvPr id="570" name="Прямая соединительная линия 21"/>
            <p:cNvCxnSpPr/>
            <p:nvPr/>
          </p:nvCxnSpPr>
          <p:spPr>
            <a:xfrm>
              <a:off x="3842640" y="516492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71" name="Овал 22"/>
            <p:cNvSpPr/>
            <p:nvPr/>
          </p:nvSpPr>
          <p:spPr>
            <a:xfrm>
              <a:off x="3819960" y="6812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72" name="Группа 23"/>
          <p:cNvGrpSpPr/>
          <p:nvPr/>
        </p:nvGrpSpPr>
        <p:grpSpPr>
          <a:xfrm>
            <a:off x="3238920" y="4902480"/>
            <a:ext cx="42480" cy="1689840"/>
            <a:chOff x="3238920" y="4902480"/>
            <a:chExt cx="42480" cy="1689840"/>
          </a:xfrm>
        </p:grpSpPr>
        <p:cxnSp>
          <p:nvCxnSpPr>
            <p:cNvPr id="573" name="Прямая соединительная линия 24"/>
            <p:cNvCxnSpPr/>
            <p:nvPr/>
          </p:nvCxnSpPr>
          <p:spPr>
            <a:xfrm>
              <a:off x="3261600" y="490248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74" name="Овал 25"/>
            <p:cNvSpPr/>
            <p:nvPr/>
          </p:nvSpPr>
          <p:spPr>
            <a:xfrm>
              <a:off x="3238920" y="65498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75" name="Группа 27"/>
          <p:cNvGrpSpPr/>
          <p:nvPr/>
        </p:nvGrpSpPr>
        <p:grpSpPr>
          <a:xfrm>
            <a:off x="2657880" y="5191560"/>
            <a:ext cx="42480" cy="1689840"/>
            <a:chOff x="2657880" y="5191560"/>
            <a:chExt cx="42480" cy="1689840"/>
          </a:xfrm>
        </p:grpSpPr>
        <p:cxnSp>
          <p:nvCxnSpPr>
            <p:cNvPr id="576" name="Прямая соединительная линия 28"/>
            <p:cNvCxnSpPr/>
            <p:nvPr/>
          </p:nvCxnSpPr>
          <p:spPr>
            <a:xfrm>
              <a:off x="2680560" y="5191560"/>
              <a:ext cx="3240" cy="167328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77" name="Овал 29"/>
            <p:cNvSpPr/>
            <p:nvPr/>
          </p:nvSpPr>
          <p:spPr>
            <a:xfrm>
              <a:off x="265788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78" name="Группа 30"/>
          <p:cNvGrpSpPr/>
          <p:nvPr/>
        </p:nvGrpSpPr>
        <p:grpSpPr>
          <a:xfrm>
            <a:off x="1495440" y="4190760"/>
            <a:ext cx="42480" cy="1715760"/>
            <a:chOff x="1495440" y="4190760"/>
            <a:chExt cx="42480" cy="1715760"/>
          </a:xfrm>
        </p:grpSpPr>
        <p:cxnSp>
          <p:nvCxnSpPr>
            <p:cNvPr id="579" name="Прямая соединительная линия 31"/>
            <p:cNvCxnSpPr/>
            <p:nvPr/>
          </p:nvCxnSpPr>
          <p:spPr>
            <a:xfrm>
              <a:off x="1518120" y="41907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80" name="Овал 32"/>
            <p:cNvSpPr/>
            <p:nvPr/>
          </p:nvSpPr>
          <p:spPr>
            <a:xfrm>
              <a:off x="1495440" y="58640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81" name="Группа 33"/>
          <p:cNvGrpSpPr/>
          <p:nvPr/>
        </p:nvGrpSpPr>
        <p:grpSpPr>
          <a:xfrm>
            <a:off x="914400" y="5038920"/>
            <a:ext cx="42480" cy="1715760"/>
            <a:chOff x="914400" y="5038920"/>
            <a:chExt cx="42480" cy="1715760"/>
          </a:xfrm>
        </p:grpSpPr>
        <p:cxnSp>
          <p:nvCxnSpPr>
            <p:cNvPr id="582" name="Прямая соединительная линия 34"/>
            <p:cNvCxnSpPr/>
            <p:nvPr/>
          </p:nvCxnSpPr>
          <p:spPr>
            <a:xfrm>
              <a:off x="937080" y="503892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83" name="Овал 35"/>
            <p:cNvSpPr/>
            <p:nvPr/>
          </p:nvSpPr>
          <p:spPr>
            <a:xfrm>
              <a:off x="914400" y="6712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84" name="Группа 36"/>
          <p:cNvGrpSpPr/>
          <p:nvPr/>
        </p:nvGrpSpPr>
        <p:grpSpPr>
          <a:xfrm>
            <a:off x="333360" y="4824360"/>
            <a:ext cx="42480" cy="1715760"/>
            <a:chOff x="333360" y="4824360"/>
            <a:chExt cx="42480" cy="1715760"/>
          </a:xfrm>
        </p:grpSpPr>
        <p:cxnSp>
          <p:nvCxnSpPr>
            <p:cNvPr id="585" name="Прямая соединительная линия 37"/>
            <p:cNvCxnSpPr/>
            <p:nvPr/>
          </p:nvCxnSpPr>
          <p:spPr>
            <a:xfrm>
              <a:off x="356040" y="4824360"/>
              <a:ext cx="3240" cy="169920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86" name="Овал 38"/>
            <p:cNvSpPr/>
            <p:nvPr/>
          </p:nvSpPr>
          <p:spPr>
            <a:xfrm>
              <a:off x="333360" y="649764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87" name="Группа 39"/>
          <p:cNvGrpSpPr/>
          <p:nvPr/>
        </p:nvGrpSpPr>
        <p:grpSpPr>
          <a:xfrm>
            <a:off x="6098760" y="5162400"/>
            <a:ext cx="42480" cy="1689480"/>
            <a:chOff x="6098760" y="5162400"/>
            <a:chExt cx="42480" cy="1689480"/>
          </a:xfrm>
        </p:grpSpPr>
        <p:cxnSp>
          <p:nvCxnSpPr>
            <p:cNvPr id="588" name="Прямая соединительная линия 40"/>
            <p:cNvCxnSpPr/>
            <p:nvPr/>
          </p:nvCxnSpPr>
          <p:spPr>
            <a:xfrm>
              <a:off x="6121440" y="5162400"/>
              <a:ext cx="3240" cy="1672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89" name="Овал 41"/>
            <p:cNvSpPr/>
            <p:nvPr/>
          </p:nvSpPr>
          <p:spPr>
            <a:xfrm>
              <a:off x="609876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90" name="Группа 42"/>
          <p:cNvGrpSpPr/>
          <p:nvPr/>
        </p:nvGrpSpPr>
        <p:grpSpPr>
          <a:xfrm>
            <a:off x="7215480" y="5778360"/>
            <a:ext cx="42480" cy="1073520"/>
            <a:chOff x="7215480" y="5778360"/>
            <a:chExt cx="42480" cy="1073520"/>
          </a:xfrm>
        </p:grpSpPr>
        <p:cxnSp>
          <p:nvCxnSpPr>
            <p:cNvPr id="591" name="Прямая соединительная линия 43"/>
            <p:cNvCxnSpPr/>
            <p:nvPr/>
          </p:nvCxnSpPr>
          <p:spPr>
            <a:xfrm>
              <a:off x="7238160" y="5778360"/>
              <a:ext cx="3240" cy="1056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92" name="Овал 44"/>
            <p:cNvSpPr/>
            <p:nvPr/>
          </p:nvSpPr>
          <p:spPr>
            <a:xfrm>
              <a:off x="7215480" y="68094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93" name="Группа 45"/>
          <p:cNvGrpSpPr/>
          <p:nvPr/>
        </p:nvGrpSpPr>
        <p:grpSpPr>
          <a:xfrm>
            <a:off x="7796520" y="4803480"/>
            <a:ext cx="42480" cy="1905480"/>
            <a:chOff x="7796520" y="4803480"/>
            <a:chExt cx="42480" cy="1905480"/>
          </a:xfrm>
        </p:grpSpPr>
        <p:cxnSp>
          <p:nvCxnSpPr>
            <p:cNvPr id="594" name="Прямая соединительная линия 46"/>
            <p:cNvCxnSpPr/>
            <p:nvPr/>
          </p:nvCxnSpPr>
          <p:spPr>
            <a:xfrm>
              <a:off x="7819200" y="480348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95" name="Овал 47"/>
            <p:cNvSpPr/>
            <p:nvPr/>
          </p:nvSpPr>
          <p:spPr>
            <a:xfrm>
              <a:off x="7796520" y="66664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96" name="Группа 48"/>
          <p:cNvGrpSpPr/>
          <p:nvPr/>
        </p:nvGrpSpPr>
        <p:grpSpPr>
          <a:xfrm>
            <a:off x="8377560" y="4940640"/>
            <a:ext cx="42480" cy="1905120"/>
            <a:chOff x="8377560" y="4940640"/>
            <a:chExt cx="42480" cy="1905120"/>
          </a:xfrm>
        </p:grpSpPr>
        <p:cxnSp>
          <p:nvCxnSpPr>
            <p:cNvPr id="597" name="Прямая соединительная линия 49"/>
            <p:cNvCxnSpPr/>
            <p:nvPr/>
          </p:nvCxnSpPr>
          <p:spPr>
            <a:xfrm>
              <a:off x="8400240" y="494064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598" name="Овал 50"/>
            <p:cNvSpPr/>
            <p:nvPr/>
          </p:nvSpPr>
          <p:spPr>
            <a:xfrm>
              <a:off x="8377560" y="680328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599" name="Группа 51"/>
          <p:cNvGrpSpPr/>
          <p:nvPr/>
        </p:nvGrpSpPr>
        <p:grpSpPr>
          <a:xfrm>
            <a:off x="8958600" y="4237560"/>
            <a:ext cx="42480" cy="1905120"/>
            <a:chOff x="8958600" y="4237560"/>
            <a:chExt cx="42480" cy="1905120"/>
          </a:xfrm>
        </p:grpSpPr>
        <p:cxnSp>
          <p:nvCxnSpPr>
            <p:cNvPr id="600" name="Прямая соединительная линия 52"/>
            <p:cNvCxnSpPr/>
            <p:nvPr/>
          </p:nvCxnSpPr>
          <p:spPr>
            <a:xfrm>
              <a:off x="8981280" y="4237560"/>
              <a:ext cx="3240" cy="18885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01" name="Овал 53"/>
            <p:cNvSpPr/>
            <p:nvPr/>
          </p:nvSpPr>
          <p:spPr>
            <a:xfrm>
              <a:off x="8958600" y="610020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02" name="Группа 55"/>
          <p:cNvGrpSpPr/>
          <p:nvPr/>
        </p:nvGrpSpPr>
        <p:grpSpPr>
          <a:xfrm>
            <a:off x="9540000" y="4945320"/>
            <a:ext cx="42480" cy="1905480"/>
            <a:chOff x="9540000" y="4945320"/>
            <a:chExt cx="42480" cy="1905480"/>
          </a:xfrm>
        </p:grpSpPr>
        <p:cxnSp>
          <p:nvCxnSpPr>
            <p:cNvPr id="603" name="Прямая соединительная линия 56"/>
            <p:cNvCxnSpPr/>
            <p:nvPr/>
          </p:nvCxnSpPr>
          <p:spPr>
            <a:xfrm>
              <a:off x="9562680" y="4945320"/>
              <a:ext cx="3240" cy="1888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04" name="Овал 57"/>
            <p:cNvSpPr/>
            <p:nvPr/>
          </p:nvSpPr>
          <p:spPr>
            <a:xfrm>
              <a:off x="954000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05" name="Группа 58"/>
          <p:cNvGrpSpPr/>
          <p:nvPr/>
        </p:nvGrpSpPr>
        <p:grpSpPr>
          <a:xfrm>
            <a:off x="10121040" y="5454000"/>
            <a:ext cx="42480" cy="1396800"/>
            <a:chOff x="10121040" y="5454000"/>
            <a:chExt cx="42480" cy="1396800"/>
          </a:xfrm>
        </p:grpSpPr>
        <p:cxnSp>
          <p:nvCxnSpPr>
            <p:cNvPr id="606" name="Прямая соединительная линия 59"/>
            <p:cNvCxnSpPr/>
            <p:nvPr/>
          </p:nvCxnSpPr>
          <p:spPr>
            <a:xfrm>
              <a:off x="10143720" y="5454000"/>
              <a:ext cx="3240" cy="138024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07" name="Овал 60"/>
            <p:cNvSpPr/>
            <p:nvPr/>
          </p:nvSpPr>
          <p:spPr>
            <a:xfrm>
              <a:off x="1012104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08" name="Группа 61"/>
          <p:cNvGrpSpPr/>
          <p:nvPr/>
        </p:nvGrpSpPr>
        <p:grpSpPr>
          <a:xfrm>
            <a:off x="10702080" y="5922720"/>
            <a:ext cx="42480" cy="928080"/>
            <a:chOff x="10702080" y="5922720"/>
            <a:chExt cx="42480" cy="928080"/>
          </a:xfrm>
        </p:grpSpPr>
        <p:cxnSp>
          <p:nvCxnSpPr>
            <p:cNvPr id="609" name="Прямая соединительная линия 62"/>
            <p:cNvCxnSpPr/>
            <p:nvPr/>
          </p:nvCxnSpPr>
          <p:spPr>
            <a:xfrm>
              <a:off x="10724760" y="5922720"/>
              <a:ext cx="3240" cy="9115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10" name="Овал 63"/>
            <p:cNvSpPr/>
            <p:nvPr/>
          </p:nvSpPr>
          <p:spPr>
            <a:xfrm>
              <a:off x="1070208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11" name="Группа 64"/>
          <p:cNvGrpSpPr/>
          <p:nvPr/>
        </p:nvGrpSpPr>
        <p:grpSpPr>
          <a:xfrm>
            <a:off x="11283120" y="4999320"/>
            <a:ext cx="42480" cy="1851480"/>
            <a:chOff x="11283120" y="4999320"/>
            <a:chExt cx="42480" cy="1851480"/>
          </a:xfrm>
        </p:grpSpPr>
        <p:cxnSp>
          <p:nvCxnSpPr>
            <p:cNvPr id="612" name="Прямая соединительная линия 65"/>
            <p:cNvCxnSpPr/>
            <p:nvPr/>
          </p:nvCxnSpPr>
          <p:spPr>
            <a:xfrm>
              <a:off x="11305800" y="4999320"/>
              <a:ext cx="3240" cy="183492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13" name="Овал 66"/>
            <p:cNvSpPr/>
            <p:nvPr/>
          </p:nvSpPr>
          <p:spPr>
            <a:xfrm>
              <a:off x="112831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14" name="Группа 67"/>
          <p:cNvGrpSpPr/>
          <p:nvPr/>
        </p:nvGrpSpPr>
        <p:grpSpPr>
          <a:xfrm>
            <a:off x="11864520" y="5615280"/>
            <a:ext cx="42480" cy="1235520"/>
            <a:chOff x="11864520" y="5615280"/>
            <a:chExt cx="42480" cy="1235520"/>
          </a:xfrm>
        </p:grpSpPr>
        <p:cxnSp>
          <p:nvCxnSpPr>
            <p:cNvPr id="615" name="Прямая соединительная линия 68"/>
            <p:cNvCxnSpPr/>
            <p:nvPr/>
          </p:nvCxnSpPr>
          <p:spPr>
            <a:xfrm>
              <a:off x="11887200" y="5615280"/>
              <a:ext cx="3240" cy="12189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16" name="Овал 69"/>
            <p:cNvSpPr/>
            <p:nvPr/>
          </p:nvSpPr>
          <p:spPr>
            <a:xfrm>
              <a:off x="11864520" y="68083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17" name="Группа 70"/>
          <p:cNvGrpSpPr/>
          <p:nvPr/>
        </p:nvGrpSpPr>
        <p:grpSpPr>
          <a:xfrm>
            <a:off x="2076840" y="5737680"/>
            <a:ext cx="42480" cy="1143720"/>
            <a:chOff x="2076840" y="5737680"/>
            <a:chExt cx="42480" cy="1143720"/>
          </a:xfrm>
        </p:grpSpPr>
        <p:cxnSp>
          <p:nvCxnSpPr>
            <p:cNvPr id="618" name="Прямая соединительная линия 71"/>
            <p:cNvCxnSpPr/>
            <p:nvPr/>
          </p:nvCxnSpPr>
          <p:spPr>
            <a:xfrm>
              <a:off x="2099520" y="5737680"/>
              <a:ext cx="3240" cy="1127160"/>
            </a:xfrm>
            <a:prstGeom prst="straightConnector1">
              <a:avLst/>
            </a:prstGeom>
            <a:ln w="19050" cap="rnd">
              <a:solidFill>
                <a:srgbClr val="233B3B">
                  <a:alpha val="0"/>
                </a:srgbClr>
              </a:solidFill>
              <a:round/>
            </a:ln>
          </p:spPr>
        </p:cxnSp>
        <p:sp>
          <p:nvSpPr>
            <p:cNvPr id="619" name="Овал 72"/>
            <p:cNvSpPr/>
            <p:nvPr/>
          </p:nvSpPr>
          <p:spPr>
            <a:xfrm>
              <a:off x="2076840" y="6838920"/>
              <a:ext cx="42480" cy="42480"/>
            </a:xfrm>
            <a:prstGeom prst="ellipse">
              <a:avLst/>
            </a:prstGeom>
            <a:solidFill>
              <a:srgbClr val="233B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-12600" rIns="90000" bIns="-126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620" name="Прямоугольник: скругленные углы 3"/>
          <p:cNvSpPr/>
          <p:nvPr/>
        </p:nvSpPr>
        <p:spPr>
          <a:xfrm>
            <a:off x="406800" y="2102040"/>
            <a:ext cx="5833440" cy="82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2D385"/>
              </a:gs>
              <a:gs pos="100000">
                <a:srgbClr val="2AB1AA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Удаленное и централизованное</a:t>
            </a:r>
            <a:br>
              <a:rPr sz="1800"/>
            </a:b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управление объектами освещения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1" name="Рисунок 4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97240" y="2286000"/>
            <a:ext cx="447120" cy="447120"/>
          </a:xfrm>
          <a:prstGeom prst="rect">
            <a:avLst/>
          </a:prstGeom>
          <a:ln w="0">
            <a:noFill/>
          </a:ln>
        </p:spPr>
      </p:pic>
      <p:sp>
        <p:nvSpPr>
          <p:cNvPr id="622" name="Прямоугольник: скругленные углы 5"/>
          <p:cNvSpPr/>
          <p:nvPr/>
        </p:nvSpPr>
        <p:spPr>
          <a:xfrm>
            <a:off x="406800" y="3104640"/>
            <a:ext cx="5833440" cy="82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Уменьшение затрат на оплату электроэнергии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3" name="Рисунок 6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97240" y="3292560"/>
            <a:ext cx="447120" cy="447120"/>
          </a:xfrm>
          <a:prstGeom prst="rect">
            <a:avLst/>
          </a:prstGeom>
          <a:ln w="0">
            <a:noFill/>
          </a:ln>
        </p:spPr>
      </p:pic>
      <p:sp>
        <p:nvSpPr>
          <p:cNvPr id="624" name="Прямоугольник: скругленные углы 7"/>
          <p:cNvSpPr/>
          <p:nvPr/>
        </p:nvSpPr>
        <p:spPr>
          <a:xfrm>
            <a:off x="406800" y="4107600"/>
            <a:ext cx="5833440" cy="82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Дистанционное снятие показаний </a:t>
            </a:r>
            <a:br>
              <a:rPr sz="1800"/>
            </a:b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с узлов учета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5" name="Рисунок 10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597240" y="4291560"/>
            <a:ext cx="447120" cy="447120"/>
          </a:xfrm>
          <a:prstGeom prst="rect">
            <a:avLst/>
          </a:prstGeom>
          <a:ln w="0">
            <a:noFill/>
          </a:ln>
        </p:spPr>
      </p:pic>
      <p:sp>
        <p:nvSpPr>
          <p:cNvPr id="626" name="Прямоугольник: скругленные углы 11"/>
          <p:cNvSpPr/>
          <p:nvPr/>
        </p:nvSpPr>
        <p:spPr>
          <a:xfrm>
            <a:off x="406800" y="5110200"/>
            <a:ext cx="5833440" cy="82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0" tIns="108000" rIns="108000" bIns="108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Inter"/>
                <a:ea typeface="Inter"/>
              </a:rPr>
              <a:t>Контроль за проникновением в шкафы управления и состоянием пускорегулирующей аппаратуры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7" name="Рисунок 14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597240" y="5294160"/>
            <a:ext cx="447120" cy="447120"/>
          </a:xfrm>
          <a:prstGeom prst="rect">
            <a:avLst/>
          </a:prstGeom>
          <a:ln w="0">
            <a:noFill/>
          </a:ln>
        </p:spPr>
      </p:pic>
      <p:sp>
        <p:nvSpPr>
          <p:cNvPr id="628" name="Прямоугольник 16"/>
          <p:cNvSpPr/>
          <p:nvPr/>
        </p:nvSpPr>
        <p:spPr>
          <a:xfrm>
            <a:off x="321120" y="1440000"/>
            <a:ext cx="5919480" cy="53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chemeClr val="lt1">
                    <a:alpha val="70000"/>
                  </a:schemeClr>
                </a:solidFill>
                <a:latin typeface="Inter"/>
                <a:ea typeface="Inter"/>
              </a:rPr>
              <a:t>В Калуге установлен 101 шкаф управления наружным освещением, отвечающий современным стандартам</a:t>
            </a:r>
            <a:endParaRPr lang="ru-RU" sz="16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29" name="Группа 54"/>
          <p:cNvGrpSpPr/>
          <p:nvPr/>
        </p:nvGrpSpPr>
        <p:grpSpPr>
          <a:xfrm>
            <a:off x="5354280" y="1350720"/>
            <a:ext cx="10531080" cy="6368040"/>
            <a:chOff x="5354280" y="1350720"/>
            <a:chExt cx="10531080" cy="6368040"/>
          </a:xfrm>
        </p:grpSpPr>
        <p:pic>
          <p:nvPicPr>
            <p:cNvPr id="630" name="Рисунок 1" descr="Изображение выглядит как текст, монитор, телевидение, снимок экрана&#10;&#10;Автоматически созданное описание"/>
            <p:cNvPicPr/>
            <p:nvPr/>
          </p:nvPicPr>
          <p:blipFill>
            <a:blip r:embed="rId11"/>
            <a:stretch/>
          </p:blipFill>
          <p:spPr>
            <a:xfrm>
              <a:off x="5354280" y="1350720"/>
              <a:ext cx="10531080" cy="6368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1" name="Рисунок 19"/>
            <p:cNvPicPr/>
            <p:nvPr/>
          </p:nvPicPr>
          <p:blipFill>
            <a:blip r:embed="rId12"/>
            <a:srcRect r="39130" b="4661"/>
            <a:stretch/>
          </p:blipFill>
          <p:spPr>
            <a:xfrm>
              <a:off x="7008480" y="1668240"/>
              <a:ext cx="5180400" cy="456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32" name="Прямоугольник 26"/>
          <p:cNvSpPr/>
          <p:nvPr/>
        </p:nvSpPr>
        <p:spPr>
          <a:xfrm>
            <a:off x="321120" y="421200"/>
            <a:ext cx="7705440" cy="683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80000"/>
              </a:lnSpc>
            </a:pPr>
            <a:r>
              <a:rPr lang="ru-RU" sz="3200" b="0" strike="noStrike" spc="-1">
                <a:solidFill>
                  <a:schemeClr val="lt1"/>
                </a:solidFill>
                <a:latin typeface="Inter Black"/>
                <a:ea typeface="Inter Black"/>
              </a:rPr>
              <a:t>Уровень автоматизации в системе городского освещения растёт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455</Words>
  <Application>Microsoft Office PowerPoint</Application>
  <PresentationFormat>Широкоэкранный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10</vt:i4>
      </vt:variant>
    </vt:vector>
  </HeadingPairs>
  <TitlesOfParts>
    <vt:vector size="30" baseType="lpstr">
      <vt:lpstr>Arial</vt:lpstr>
      <vt:lpstr>Calibri</vt:lpstr>
      <vt:lpstr>Inter</vt:lpstr>
      <vt:lpstr>Inter Black</vt:lpstr>
      <vt:lpstr>Inter SemiBold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Денис</dc:creator>
  <dc:description/>
  <cp:lastModifiedBy>Тюричева Алина Руслановна</cp:lastModifiedBy>
  <cp:revision>60</cp:revision>
  <dcterms:created xsi:type="dcterms:W3CDTF">2023-12-14T13:57:10Z</dcterms:created>
  <dcterms:modified xsi:type="dcterms:W3CDTF">2025-10-10T12:34:48Z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10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10</vt:i4>
  </property>
</Properties>
</file>