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14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82BA4-42B9-462C-BE3F-0ED37728FB87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D74B8-CC58-40C5-B1C5-2DA347589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7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74B8-CC58-40C5-B1C5-2DA3475894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1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74B8-CC58-40C5-B1C5-2DA3475894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1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BA2218-1D15-4325-8A79-635F774DEFCC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4D04769-4DA6-4851-8806-4A8237F6FCD6}" type="slidenum">
              <a:rPr lang="ru-RU" sz="900" b="0" strike="noStrike" spc="-1" smtClean="0">
                <a:solidFill>
                  <a:schemeClr val="accent1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rnikov_av\Desktop\ФОТО для Презентации\thumb-7b305ec0c5b9a9238ed664d521948435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95" y="188640"/>
            <a:ext cx="8856984" cy="589875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blurRad="6350" stA="50000" endA="300" endPos="11000" dist="114300" dir="5400000" sy="-100000" algn="bl" rotWithShape="0"/>
            <a:softEdge rad="63500"/>
          </a:effectLst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/>
          <p:cNvSpPr/>
          <p:nvPr/>
        </p:nvSpPr>
        <p:spPr>
          <a:xfrm>
            <a:off x="119335" y="187801"/>
            <a:ext cx="9073009" cy="3601239"/>
          </a:xfrm>
          <a:prstGeom prst="parallelogram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PlaceHolder 1"/>
          <p:cNvSpPr>
            <a:spLocks noGrp="1"/>
          </p:cNvSpPr>
          <p:nvPr>
            <p:ph type="title" idx="4294967295"/>
          </p:nvPr>
        </p:nvSpPr>
        <p:spPr>
          <a:xfrm>
            <a:off x="191344" y="187800"/>
            <a:ext cx="9433048" cy="39509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191B0E"/>
                </a:solidFill>
                <a:latin typeface="Times New Roman"/>
              </a:rPr>
              <a:t>Итоги проведения отопительного сезона </a:t>
            </a:r>
            <a:r>
              <a:rPr lang="ru-RU" sz="4400" b="1" strike="noStrike" spc="-1" dirty="0" smtClean="0">
                <a:solidFill>
                  <a:srgbClr val="191B0E"/>
                </a:solidFill>
                <a:latin typeface="Times New Roman"/>
              </a:rPr>
              <a:t>2023/2024 </a:t>
            </a:r>
            <a:r>
              <a:rPr lang="ru-RU" sz="4400" b="1" strike="noStrike" spc="-1" dirty="0">
                <a:solidFill>
                  <a:srgbClr val="191B0E"/>
                </a:solidFill>
                <a:latin typeface="Times New Roman"/>
              </a:rPr>
              <a:t>года и ходе подготовки к предстоящему отопительному периоду </a:t>
            </a:r>
            <a:r>
              <a:rPr sz="4400" dirty="0"/>
              <a:t/>
            </a:r>
            <a:br>
              <a:rPr sz="4400" dirty="0"/>
            </a:br>
            <a:r>
              <a:rPr lang="ru-RU" sz="4400" b="1" strike="noStrike" spc="-1" dirty="0" smtClean="0">
                <a:solidFill>
                  <a:srgbClr val="191B0E"/>
                </a:solidFill>
                <a:latin typeface="Times New Roman"/>
              </a:rPr>
              <a:t>2024/2025 </a:t>
            </a:r>
            <a:r>
              <a:rPr lang="ru-RU" sz="4400" b="1" strike="noStrike" spc="-1" dirty="0">
                <a:solidFill>
                  <a:srgbClr val="191B0E"/>
                </a:solidFill>
                <a:latin typeface="Times New Roman"/>
              </a:rPr>
              <a:t>года</a:t>
            </a:r>
            <a:r>
              <a:rPr lang="ru-RU" sz="4400" b="0" strike="noStrike" spc="-1" dirty="0">
                <a:solidFill>
                  <a:srgbClr val="191B0E"/>
                </a:solidFill>
                <a:latin typeface="Times New Roman"/>
                <a:ea typeface="Times New Roman"/>
              </a:rPr>
              <a:t> </a:t>
            </a:r>
            <a:endParaRPr lang="ru-RU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nikov_av\Desktop\ФОТО для Презентации\90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920444"/>
            <a:ext cx="6627700" cy="3728081"/>
          </a:xfrm>
          <a:prstGeom prst="rect">
            <a:avLst/>
          </a:prstGeom>
          <a:noFill/>
          <a:effectLst>
            <a:reflection blurRad="6350" endPos="0" dir="5400000" sy="-100000" algn="bl" rotWithShape="0"/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rnikov_av\Desktop\ФОТО для Презентации\scale_1200.jf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-90" r="1048" b="11060"/>
          <a:stretch/>
        </p:blipFill>
        <p:spPr bwMode="auto">
          <a:xfrm>
            <a:off x="127050" y="116632"/>
            <a:ext cx="6328990" cy="4264023"/>
          </a:xfrm>
          <a:prstGeom prst="rect">
            <a:avLst/>
          </a:prstGeom>
          <a:noFill/>
          <a:effectLst>
            <a:reflection blurRad="6350" stA="50000" endA="300" endPos="43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5880" y="116632"/>
            <a:ext cx="7059748" cy="2952328"/>
          </a:xfrm>
          <a:prstGeom prst="rect">
            <a:avLst/>
          </a:prstGeom>
          <a:solidFill>
            <a:schemeClr val="bg2">
              <a:alpha val="81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142654" y="-1035496"/>
            <a:ext cx="7033945" cy="46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600" b="1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600" b="1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Отопительный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период 2023-2024 гг. прошел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без </a:t>
            </a:r>
            <a:r>
              <a:rPr lang="ru-RU" sz="24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аварийных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ситуаций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связанных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 длительным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отключением объектов </a:t>
            </a:r>
            <a:b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жилищно-коммунального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комплекса муниципального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образования </a:t>
            </a:r>
            <a:r>
              <a:rPr sz="2400" dirty="0"/>
              <a:t/>
            </a:r>
            <a:br>
              <a:rPr sz="2400" dirty="0"/>
            </a:b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«Город Калуга» от систем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подачи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энергоресурсов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484784"/>
            <a:ext cx="6365899" cy="48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20162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2600" b="1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ноябре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2023 года </a:t>
            </a:r>
            <a:r>
              <a:rPr lang="ru-RU" sz="2600" spc="-1" dirty="0">
                <a:solidFill>
                  <a:srgbClr val="000000"/>
                </a:solidFill>
                <a:latin typeface="Times New Roman"/>
                <a:ea typeface="Calibri"/>
              </a:rPr>
              <a:t>произошел инцидент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на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трубопроводе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теплоснабжения ПАО «КТЗ». По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устранению аварийной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ситуации на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централизованной системе теплоснабжения были приняты неотложные меры. </a:t>
            </a:r>
            <a:r>
              <a:rPr sz="2600" b="1" dirty="0"/>
              <a:t/>
            </a:r>
            <a:br>
              <a:rPr sz="2600" b="1" dirty="0"/>
            </a:br>
            <a:endParaRPr lang="ru-RU" sz="2600" b="1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9400" y="42120"/>
            <a:ext cx="6239880" cy="46830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К предстоящему отопительному периоду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2024-2025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гг. на территории муниципального образования «Город Калуга» планируется подготовить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:</a:t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sz="2600" dirty="0"/>
              <a:t/>
            </a:r>
            <a:br>
              <a:rPr sz="2600" dirty="0"/>
            </a:b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- 130 котельных (в том числе 103 муниципальные котельные);</a:t>
            </a:r>
            <a:r>
              <a:rPr sz="2600" dirty="0"/>
              <a:t/>
            </a:r>
            <a:br>
              <a:rPr sz="2600" dirty="0"/>
            </a:b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466,9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км тепловых сетей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(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в том числе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404,46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км, находящихся в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муниципальной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собственности),</a:t>
            </a:r>
            <a:r>
              <a:rPr sz="2600" dirty="0"/>
              <a:t/>
            </a:r>
            <a:br>
              <a:rPr sz="2600" dirty="0"/>
            </a:b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46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ЦТП;</a:t>
            </a:r>
            <a:r>
              <a:rPr sz="2600" dirty="0"/>
              <a:t/>
            </a:r>
            <a:br>
              <a:rPr sz="2600" dirty="0"/>
            </a:b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3857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многоквартирных дома.</a:t>
            </a:r>
            <a:endParaRPr lang="ru-RU" sz="2600" b="0" strike="noStrike" spc="-1" dirty="0">
              <a:latin typeface="Arial"/>
            </a:endParaRPr>
          </a:p>
        </p:txBody>
      </p:sp>
      <p:pic>
        <p:nvPicPr>
          <p:cNvPr id="3074" name="Picture 2" descr="C:\Users\ternikov_av\Desktop\ФОТО для Презентации\IMG_032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03188"/>
            <a:ext cx="5724638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rnikov_av\Desktop\ФОТО для Презентации\2020_05_18(2)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5" y="2901880"/>
            <a:ext cx="585152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-240704" y="188640"/>
            <a:ext cx="6839280" cy="368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целях организации работ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подготовке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многоквартирных домов к предстоящему отопительному сезону управляющими организациями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проведены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общие весенние осмотры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общего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имущества собственников помещений в многоквартирных домах, находящихся в управлении, и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разработаны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мероприятия по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подготовке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многоквартирных домов к эксплуатации в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осенне-зимний</a:t>
            </a:r>
            <a:b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период 2024-2025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гг.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91344" y="-603448"/>
            <a:ext cx="6852104" cy="48965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sz="2600" dirty="0"/>
              <a:t/>
            </a:r>
            <a:br>
              <a:rPr sz="2600" dirty="0"/>
            </a:br>
            <a:r>
              <a:rPr sz="2600" dirty="0"/>
              <a:t/>
            </a:r>
            <a:br>
              <a:rPr sz="2600" dirty="0"/>
            </a:b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В рамках программы «МКИ» в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2024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году планируется заменить </a:t>
            </a:r>
            <a:r>
              <a:rPr lang="ru-RU" sz="2600" b="1" spc="-1" dirty="0" smtClean="0">
                <a:solidFill>
                  <a:srgbClr val="000000"/>
                </a:solidFill>
                <a:latin typeface="Times New Roman"/>
              </a:rPr>
              <a:t>около 19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км тепловых сетей в двухтрубном исполнении от следующих котельных: </a:t>
            </a:r>
            <a:r>
              <a:rPr sz="2600" dirty="0"/>
              <a:t/>
            </a:r>
            <a:br>
              <a:rPr sz="2600" dirty="0"/>
            </a:b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600" b="1" strike="noStrike" spc="-1" dirty="0" err="1" smtClean="0">
                <a:solidFill>
                  <a:srgbClr val="000000"/>
                </a:solidFill>
                <a:latin typeface="Times New Roman"/>
              </a:rPr>
              <a:t>ул.Московская</a:t>
            </a:r>
            <a:r>
              <a:rPr lang="ru-RU" sz="2600" b="1" spc="-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д. </a:t>
            </a:r>
            <a:r>
              <a:rPr lang="ru-RU" sz="2600" b="1" spc="-1" dirty="0" smtClean="0">
                <a:solidFill>
                  <a:srgbClr val="000000"/>
                </a:solidFill>
                <a:latin typeface="Times New Roman"/>
              </a:rPr>
              <a:t>115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r>
              <a:rPr sz="2600" dirty="0"/>
              <a:t/>
            </a:r>
            <a:br>
              <a:rPr sz="2600" dirty="0"/>
            </a:b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600" b="1" strike="noStrike" spc="-1" dirty="0" err="1" smtClean="0">
                <a:solidFill>
                  <a:srgbClr val="000000"/>
                </a:solidFill>
                <a:latin typeface="Times New Roman"/>
              </a:rPr>
              <a:t>ул.Луначарского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д. </a:t>
            </a:r>
            <a:r>
              <a:rPr lang="ru-RU" sz="2600" b="1" spc="-1" dirty="0" smtClean="0">
                <a:solidFill>
                  <a:srgbClr val="000000"/>
                </a:solidFill>
                <a:latin typeface="Times New Roman"/>
              </a:rPr>
              <a:t>6а;</a:t>
            </a:r>
            <a:r>
              <a:rPr sz="2600" dirty="0" smtClean="0"/>
              <a:t/>
            </a:r>
            <a:br>
              <a:rPr sz="2600" dirty="0" smtClean="0"/>
            </a:b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2600" b="1" spc="-1" dirty="0" smtClean="0">
                <a:solidFill>
                  <a:srgbClr val="000000"/>
                </a:solidFill>
                <a:latin typeface="Times New Roman"/>
              </a:rPr>
              <a:t>б-р Энтузиастов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д. </a:t>
            </a:r>
            <a:r>
              <a:rPr lang="ru-RU" sz="2600" b="1" spc="-1" dirty="0" smtClean="0">
                <a:solidFill>
                  <a:srgbClr val="000000"/>
                </a:solidFill>
                <a:latin typeface="Times New Roman"/>
              </a:rPr>
              <a:t>6б;</a:t>
            </a:r>
            <a:br>
              <a:rPr lang="ru-RU" sz="2600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600" b="1" spc="-1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2600" b="1" spc="-1" dirty="0" err="1" smtClean="0">
                <a:solidFill>
                  <a:srgbClr val="000000"/>
                </a:solidFill>
                <a:latin typeface="Times New Roman"/>
              </a:rPr>
              <a:t>Грабцевское</a:t>
            </a:r>
            <a:r>
              <a:rPr lang="ru-RU" sz="2600" b="1" spc="-1" dirty="0" smtClean="0">
                <a:solidFill>
                  <a:srgbClr val="000000"/>
                </a:solidFill>
                <a:latin typeface="Times New Roman"/>
              </a:rPr>
              <a:t> шоссе 35.</a:t>
            </a:r>
            <a:r>
              <a:rPr sz="2600" dirty="0"/>
              <a:t/>
            </a:r>
            <a:br>
              <a:rPr sz="2600" dirty="0"/>
            </a:br>
            <a:endParaRPr lang="ru-RU" sz="2600" b="0" strike="noStrike" spc="-1" dirty="0">
              <a:latin typeface="Arial"/>
            </a:endParaRPr>
          </a:p>
        </p:txBody>
      </p:sp>
      <p:pic>
        <p:nvPicPr>
          <p:cNvPr id="5122" name="Picture 2" descr="C:\Users\ternikov_av\Desktop\ФОТО для Презентации\afa91a2f-0b8d-4a12-8dae-0eb0e27c99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40177"/>
            <a:ext cx="46985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 rot="10800000">
            <a:off x="0" y="273072"/>
            <a:ext cx="12000656" cy="6120681"/>
          </a:xfrm>
          <a:prstGeom prst="parallelogram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19336" y="-365400"/>
            <a:ext cx="10800000" cy="72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В рамках инвестиционной программы 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МУП «</a:t>
            </a:r>
            <a:r>
              <a:rPr lang="ru-RU" sz="2500" b="1" strike="noStrike" spc="-1" dirty="0" err="1">
                <a:solidFill>
                  <a:schemeClr val="tx1"/>
                </a:solidFill>
                <a:latin typeface="Times New Roman"/>
              </a:rPr>
              <a:t>Калугатеплосеть</a:t>
            </a: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» г. Калуги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в </a:t>
            </a:r>
            <a:r>
              <a:rPr lang="ru-RU" sz="2500" b="1" strike="noStrike" spc="-1" dirty="0" smtClean="0">
                <a:solidFill>
                  <a:schemeClr val="tx1"/>
                </a:solidFill>
                <a:latin typeface="Times New Roman"/>
              </a:rPr>
              <a:t>2024 </a:t>
            </a: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году планируется выполнить 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следующие работы: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- строительство и перекладка тепловых 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сетей - </a:t>
            </a:r>
            <a:r>
              <a:rPr lang="ru-RU" sz="2500" b="1" strike="noStrike" spc="-1" dirty="0" smtClean="0">
                <a:solidFill>
                  <a:schemeClr val="tx1"/>
                </a:solidFill>
                <a:latin typeface="Times New Roman"/>
              </a:rPr>
              <a:t>6,2 </a:t>
            </a: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км;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endParaRPr lang="ru-RU" sz="2600" b="1" strike="noStrike" spc="-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9" name="Picture 5" descr="C:\Users\ternikov_av\Desktop\IMG20240617074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06483"/>
            <a:ext cx="3528393" cy="609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 rot="10800000">
            <a:off x="0" y="273072"/>
            <a:ext cx="12000656" cy="6120681"/>
          </a:xfrm>
          <a:prstGeom prst="parallelogram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ternikov_av\Desktop\ФОТО для Презентации\Kontsessii-teplosnabzheniya_-obnovlyayut-uchastok-teplovoy-seti-v-Kirovskom-rayon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9" y="764704"/>
            <a:ext cx="5299761" cy="4154416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19336" y="-365400"/>
            <a:ext cx="10800000" cy="72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500" b="1" strike="noStrike" spc="-1" dirty="0" smtClean="0">
                <a:solidFill>
                  <a:schemeClr val="tx1"/>
                </a:solidFill>
                <a:latin typeface="Times New Roman"/>
              </a:rPr>
              <a:t>-</a:t>
            </a:r>
            <a:r>
              <a:rPr lang="en-US" sz="2500" b="1" strike="noStrike" spc="-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2500" b="1" strike="noStrike" spc="-1" dirty="0" smtClean="0">
                <a:solidFill>
                  <a:schemeClr val="tx1"/>
                </a:solidFill>
                <a:latin typeface="Times New Roman"/>
              </a:rPr>
              <a:t>строительно-монтажные </a:t>
            </a: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работы по 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реконструкции котельных - </a:t>
            </a:r>
            <a:r>
              <a:rPr lang="ru-RU" sz="2500" b="1" strike="noStrike" spc="-1" dirty="0" smtClean="0">
                <a:solidFill>
                  <a:schemeClr val="tx1"/>
                </a:solidFill>
                <a:latin typeface="Times New Roman"/>
              </a:rPr>
              <a:t>4 </a:t>
            </a: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котельных;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- проектные работы по котельным и </a:t>
            </a:r>
            <a:r>
              <a:rPr sz="2500" dirty="0">
                <a:solidFill>
                  <a:schemeClr val="tx1"/>
                </a:solidFill>
              </a:rPr>
              <a:t/>
            </a:r>
            <a:br>
              <a:rPr sz="2500" dirty="0">
                <a:solidFill>
                  <a:schemeClr val="tx1"/>
                </a:solidFill>
              </a:rPr>
            </a:br>
            <a:r>
              <a:rPr lang="ru-RU" sz="2500" b="1" strike="noStrike" spc="-1" dirty="0">
                <a:solidFill>
                  <a:schemeClr val="tx1"/>
                </a:solidFill>
                <a:latin typeface="Times New Roman"/>
              </a:rPr>
              <a:t>тепловым сетям</a:t>
            </a:r>
            <a:r>
              <a:rPr lang="ru-RU" sz="2500" b="1" strike="noStrike" spc="-1" dirty="0" smtClean="0">
                <a:solidFill>
                  <a:schemeClr val="tx1"/>
                </a:solidFill>
                <a:latin typeface="Times New Roman"/>
              </a:rPr>
              <a:t>:</a:t>
            </a:r>
            <a:r>
              <a:rPr lang="ru-RU" sz="2600" b="1" strike="noStrike" spc="-1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sz="2600" b="1" strike="noStrike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sz="2600" spc="-1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sz="2600" spc="-1" dirty="0">
                <a:solidFill>
                  <a:schemeClr val="tx1"/>
                </a:solidFill>
                <a:latin typeface="Times New Roman"/>
              </a:rPr>
            </a:br>
            <a:r>
              <a:rPr sz="2600" dirty="0">
                <a:solidFill>
                  <a:schemeClr val="tx1"/>
                </a:solidFill>
              </a:rPr>
              <a:t/>
            </a:r>
            <a:br>
              <a:rPr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 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b="1" strike="noStrike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</a:t>
            </a:r>
            <a:r>
              <a:rPr lang="ru-RU" sz="2600" b="1" strike="noStrike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на строительство т/сети - </a:t>
            </a:r>
            <a:r>
              <a:rPr lang="ru-RU" sz="2600" b="1" strike="noStrike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600" b="1" strike="noStrike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шт.;</a:t>
            </a:r>
            <a:r>
              <a:rPr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2) </a:t>
            </a:r>
            <a:r>
              <a:rPr lang="ru-RU" sz="2600" b="1" strike="noStrike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</a:t>
            </a:r>
            <a:r>
              <a:rPr lang="ru-RU" sz="2600" b="1" strike="noStrike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на строительство котельной - </a:t>
            </a:r>
            <a:r>
              <a:rPr lang="ru-RU" sz="2600" b="1" strike="noStrike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600" b="1" strike="noStrike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шт.;</a:t>
            </a:r>
            <a:r>
              <a:rPr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3) </a:t>
            </a:r>
            <a:r>
              <a:rPr lang="ru-RU" sz="2600" b="1" strike="noStrike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</a:t>
            </a:r>
            <a:r>
              <a:rPr lang="ru-RU" sz="2600" b="1" strike="noStrike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по реконструкции котельных - 3 шт.</a:t>
            </a:r>
            <a:endParaRPr lang="ru-RU" sz="2600" b="1" strike="noStrike" spc="-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77160" y="-1161000"/>
            <a:ext cx="10482840" cy="48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sz="6600"/>
              <a:t/>
            </a:r>
            <a:br>
              <a:rPr sz="6600"/>
            </a:br>
            <a:r>
              <a:rPr sz="6600"/>
              <a:t/>
            </a:r>
            <a:br>
              <a:rPr sz="6600"/>
            </a:br>
            <a:r>
              <a:rPr sz="6600"/>
              <a:t/>
            </a:r>
            <a:br>
              <a:rPr sz="6600"/>
            </a:br>
            <a:r>
              <a:rPr sz="6600"/>
              <a:t/>
            </a:r>
            <a:br>
              <a:rPr sz="6600"/>
            </a:br>
            <a:r>
              <a:rPr lang="ru-RU" sz="6600" b="0" strike="noStrike" spc="-1">
                <a:solidFill>
                  <a:schemeClr val="accent1"/>
                </a:solidFill>
                <a:latin typeface="Trebuchet MS"/>
              </a:rPr>
              <a:t>Спасибо за внимание!</a:t>
            </a:r>
            <a:endParaRPr lang="ru-RU" sz="6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728</TotalTime>
  <Words>72</Words>
  <Application>Microsoft Office PowerPoint</Application>
  <PresentationFormat>Произвольный</PresentationFormat>
  <Paragraphs>11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Итоги проведения отопительного сезона 2023/2024 года и ходе подготовки к предстоящему отопительному периоду  2024/2025 года </vt:lpstr>
      <vt:lpstr>   Отопительный период 2023-2024 гг. прошел  без аварийных ситуаций,  связанных с длительным отключением объектов  жилищно-коммунального комплекса муниципального образования  «Город Калуга» от систем подачи энергоресурсов.</vt:lpstr>
      <vt:lpstr>В ноябре 2023 года произошел инцидент на трубопроводе  теплоснабжения ПАО «КТЗ». По устранению аварийной ситуации на централизованной системе теплоснабжения были приняты неотложные меры.  </vt:lpstr>
      <vt:lpstr>К предстоящему отопительному периоду 2024-2025 гг. на территории муниципального образования «Город Калуга» планируется подготовить:  - 130 котельных (в том числе 103 муниципальные котельные); - 466,9 км тепловых сетей  (в том числе 404,46 км, находящихся в  муниципальной собственности), - 46 ЦТП; - 3857 многоквартирных дома.</vt:lpstr>
      <vt:lpstr>В целях организации работ по подготовке многоквартирных домов к предстоящему отопительному сезону управляющими организациями  проведены общие весенние осмотры  общего имущества собственников помещений в многоквартирных домах, находящихся в управлении, и  разработаны мероприятия по  подготовке многоквартирных домов к эксплуатации в осенне-зимний период 2024-2025 гг.</vt:lpstr>
      <vt:lpstr>  В рамках программы «МКИ» в 2024 году планируется заменить около 19 км тепловых сетей в двухтрубном исполнении от следующих котельных:  -  ул.Московская, д. 115а; -  ул.Луначарского, д. 6а; -  б-р Энтузиастов, д. 6б; -  Грабцевское шоссе 35. </vt:lpstr>
      <vt:lpstr>В рамках инвестиционной программы  МУП «Калугатеплосеть» г. Калуги в 2024 году планируется выполнить  следующие работы: - строительство и перекладка тепловых  сетей - 6,2 км; </vt:lpstr>
      <vt:lpstr>- строительно-монтажные работы по  реконструкции котельных - 4 котельных; - проектные работы по котельным и  тепловым сетям:            1) проектные работы на строительство т/сети - 3 шт.;    2) проектные работы на строительство котельной - 2 шт.;    3) проектные работы по реконструкции котельных - 3 шт.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Щеглова Анна Андреевна</dc:creator>
  <dc:description/>
  <cp:lastModifiedBy>Терников Андрей Викторович</cp:lastModifiedBy>
  <cp:revision>39</cp:revision>
  <dcterms:created xsi:type="dcterms:W3CDTF">2022-07-05T08:00:30Z</dcterms:created>
  <dcterms:modified xsi:type="dcterms:W3CDTF">2024-06-17T06:16:19Z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7</vt:i4>
  </property>
</Properties>
</file>