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655" autoAdjust="0"/>
  </p:normalViewPr>
  <p:slideViewPr>
    <p:cSldViewPr>
      <p:cViewPr varScale="1">
        <p:scale>
          <a:sx n="116" d="100"/>
          <a:sy n="116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отремонтированных квартир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dLbls>
            <c:spPr>
              <a:effectLst>
                <a:outerShdw blurRad="50800" dist="50800" sx="1000" sy="1000" algn="ctr" rotWithShape="0">
                  <a:srgbClr val="000000"/>
                </a:outerShdw>
              </a:effectLst>
            </c:spPr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21</c:v>
                </c:pt>
                <c:pt idx="2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освоенных средств в млн. рублей </c:v>
                </c:pt>
              </c:strCache>
            </c:strRef>
          </c:tx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2.3299999999999987</c:v>
                </c:pt>
                <c:pt idx="1">
                  <c:v>6.13</c:v>
                </c:pt>
                <c:pt idx="2">
                  <c:v>18.399999999999999</c:v>
                </c:pt>
              </c:numCache>
            </c:numRef>
          </c:val>
        </c:ser>
        <c:axId val="147766272"/>
        <c:axId val="147878656"/>
      </c:barChart>
      <c:catAx>
        <c:axId val="147766272"/>
        <c:scaling>
          <c:orientation val="minMax"/>
        </c:scaling>
        <c:axPos val="b"/>
        <c:numFmt formatCode="General" sourceLinked="1"/>
        <c:tickLblPos val="nextTo"/>
        <c:crossAx val="147878656"/>
        <c:crosses val="autoZero"/>
        <c:auto val="1"/>
        <c:lblAlgn val="ctr"/>
        <c:lblOffset val="100"/>
      </c:catAx>
      <c:valAx>
        <c:axId val="147878656"/>
        <c:scaling>
          <c:orientation val="minMax"/>
        </c:scaling>
        <c:axPos val="l"/>
        <c:majorGridlines/>
        <c:numFmt formatCode="General" sourceLinked="1"/>
        <c:tickLblPos val="nextTo"/>
        <c:crossAx val="147766272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>
      <a:noFill/>
    </a:ln>
  </c:spPr>
  <c:txPr>
    <a:bodyPr/>
    <a:lstStyle/>
    <a:p>
      <a:pPr>
        <a:defRPr sz="1600" b="0" i="1" baseline="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2219-139B-4D10-BCAC-70D4EFD4A037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A6A3-4E60-4E99-A913-BB1B57F3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4857784" cy="1470025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Ремонт  муниципальных квартир 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4">
                    <a:lumMod val="75000"/>
                  </a:schemeClr>
                </a:solidFill>
              </a:rPr>
              <a:t>2024 год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6446" y="142852"/>
            <a:ext cx="3071834" cy="92869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Управление ЖКХ города Калуги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 bright="-15000" contrast="34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726" y="544473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230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5369" y="1603350"/>
            <a:ext cx="6900957" cy="2373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 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 bright="-15000" contrast="34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63647638_g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96" y="2114532"/>
            <a:ext cx="7594704" cy="44771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726" y="544473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1971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рамках муниципальной программы 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«Обеспечение доступным и комфортным жильем и коммунальными услугами населения муниципального образования «Город Калуга»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осуществляется проведение работ по капитальному ремонту помещений,  находящихся в муниципальной собственности </a:t>
            </a:r>
          </a:p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30" y="3282948"/>
            <a:ext cx="3103605" cy="233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</a:rPr>
              <a:t>Создание комфортной среды  для человека, обеспечивающей  удовлетворение жилищных потребностей  и высокое качество жизни 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1999" y="3136897"/>
            <a:ext cx="3213145" cy="189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Выполнение работ по капитальному ремонту жилых помещений , входящих в состав  муниципального жилого фонда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39778" y="2698740"/>
            <a:ext cx="2482884" cy="365130"/>
          </a:xfrm>
          <a:prstGeom prst="rect">
            <a:avLst/>
          </a:prstGeom>
          <a:noFill/>
          <a:ln w="19050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Цель программы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91078" y="2735253"/>
            <a:ext cx="2592423" cy="3651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Задачи программы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build="allAtOnce"/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3" name="Picture 1" descr="C:\Users\denisova_tv\Desktop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16" y="179343"/>
            <a:ext cx="2994067" cy="164308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3074" name="Picture 2" descr="C:\Users\denisova_tv\Desktop\content-img(2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442" y="2078019"/>
            <a:ext cx="2774988" cy="135098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3075" name="Picture 3" descr="C:\Users\denisova_tv\Desktop\Монтаж-электропроводки-выключателей-5-1024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3442" y="5035572"/>
            <a:ext cx="2738475" cy="146052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olid"/>
          </a:ln>
          <a:scene3d>
            <a:camera prst="perspectiveHeroicExtremeLeftFacing"/>
            <a:lightRig rig="threePt" dir="t"/>
          </a:scene3d>
        </p:spPr>
      </p:pic>
      <p:pic>
        <p:nvPicPr>
          <p:cNvPr id="3076" name="Picture 4" descr="C:\Users\denisova_tv\Desktop\101f7d10-d816-11e9-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8572" y="3684592"/>
            <a:ext cx="2701962" cy="131446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scene3d>
            <a:camera prst="perspectiveHeroicExtremeRightFacing"/>
            <a:lightRig rig="threePt" dir="t"/>
          </a:scene3d>
        </p:spPr>
      </p:pic>
      <p:sp>
        <p:nvSpPr>
          <p:cNvPr id="9" name="Скругленный прямоугольник 8"/>
          <p:cNvSpPr/>
          <p:nvPr/>
        </p:nvSpPr>
        <p:spPr>
          <a:xfrm>
            <a:off x="628596" y="398421"/>
            <a:ext cx="5002281" cy="1277955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Ремонт муниципального жилого фонда осуществляется по заявочному принципу на основании обращений граждан, нанимателей помещений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5570" y="1895454"/>
            <a:ext cx="5148334" cy="2409858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рамках данного ремонта проводятся: ремонт полов, замена оконных и дверных блоков, ремонт внутриквартирной системы электроснабжения и отопления, замена газового оборудования ( при наличии акта газораспределительной организации о непригодности оборудования для дальнейшей эксплуатации 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544" y="4597416"/>
            <a:ext cx="5184846" cy="138749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пределах выделяемого из бюджета муниципального образования «Город Калуга» производится ремонт свободного муниципального жилого фонда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4447" y="434934"/>
            <a:ext cx="6097671" cy="839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Этапы ремонтных работ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726" y="1712889"/>
            <a:ext cx="4272021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Освобождение квартиры от хозяйственно- бытового мусора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3727" y="2917818"/>
            <a:ext cx="4272020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Проведение обмерных работ и составление сметного расчета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3727" y="4159260"/>
            <a:ext cx="4308534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Выбор подрядной организации в соответствии с ФЗ-№44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3726" y="5546754"/>
            <a:ext cx="4272021" cy="58420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Проведение ремонтных работ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denisova_tv\Desktop\вывоз хла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929" y="1311246"/>
            <a:ext cx="2592423" cy="1241442"/>
          </a:xfrm>
          <a:prstGeom prst="ellipse">
            <a:avLst/>
          </a:prstGeom>
          <a:ln w="1905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image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6929" y="2662227"/>
            <a:ext cx="2592423" cy="1157644"/>
          </a:xfrm>
          <a:prstGeom prst="ellipse">
            <a:avLst/>
          </a:prstGeom>
          <a:ln w="1905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Auction-PNG-H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6468" y="3940182"/>
            <a:ext cx="2482884" cy="1168416"/>
          </a:xfrm>
          <a:prstGeom prst="ellipse">
            <a:avLst/>
          </a:prstGeom>
          <a:ln w="1905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31b5156b4a926652e7059be65bc7517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2982" y="5181624"/>
            <a:ext cx="2482884" cy="1277955"/>
          </a:xfrm>
          <a:prstGeom prst="ellipse">
            <a:avLst/>
          </a:prstGeom>
          <a:ln w="1905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 bright="-15000" contrast="34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726" y="544473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15335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518" y="507960"/>
            <a:ext cx="8032860" cy="87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Категории граждан которым предоставляется отремонтированный муниципальный жилой фонд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39778" y="2004993"/>
            <a:ext cx="4162482" cy="839799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Имеющие право на внеочередное улучшение жилищных условий во исполнение судебных решений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2804" y="2954331"/>
            <a:ext cx="4089456" cy="1058877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Имеющие право на внеочередное улучшение жилищных условий, в связи  с имеющимися у них тяжелых формам хронических заболеваний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49317" y="4159260"/>
            <a:ext cx="4052943" cy="876312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Проживающие в непригодных для проживания жилых помещениях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49317" y="5254650"/>
            <a:ext cx="4089455" cy="766773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порядке общей очереди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Рисунок 22" descr="89713_bi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16" y="2041507"/>
            <a:ext cx="3226596" cy="2701962"/>
          </a:xfrm>
          <a:prstGeom prst="ellipse">
            <a:avLst/>
          </a:prstGeom>
          <a:ln w="15875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482544" y="2187558"/>
            <a:ext cx="474669" cy="40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 bright="-15000" contrast="34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726" y="544473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230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752" y="507960"/>
            <a:ext cx="6353262" cy="985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0239" y="361908"/>
            <a:ext cx="7266087" cy="949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 каждым годом увеличивается финансирование  капитального ремонта муниципальных квартир </a:t>
            </a:r>
          </a:p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0499" y="5510240"/>
            <a:ext cx="6353262" cy="693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На 2024 год  на капитальный ремонт муниципального жилья выделено 20 млн. рублей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46852" y="1317610"/>
          <a:ext cx="8197169" cy="411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 bright="-15000" contrast="34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726" y="544473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230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68395" y="398421"/>
            <a:ext cx="6316749" cy="766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Состояние квартир  до ремонта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IMG_5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622" y="1238220"/>
            <a:ext cx="3216000" cy="2412000"/>
          </a:xfrm>
          <a:prstGeom prst="ellipse">
            <a:avLst/>
          </a:prstGeom>
          <a:ln w="1905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IMG_5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1338" y="1128681"/>
            <a:ext cx="3312000" cy="2484000"/>
          </a:xfrm>
          <a:prstGeom prst="ellipse">
            <a:avLst/>
          </a:prstGeom>
          <a:ln w="1905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IMG_58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622" y="3903669"/>
            <a:ext cx="3312000" cy="2484000"/>
          </a:xfrm>
          <a:prstGeom prst="ellipse">
            <a:avLst/>
          </a:prstGeom>
          <a:ln w="22225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IMG_58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051724" y="3409797"/>
            <a:ext cx="2446371" cy="3215042"/>
          </a:xfrm>
          <a:prstGeom prst="ellipse">
            <a:avLst/>
          </a:prstGeom>
          <a:ln w="22225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 bright="-15000" contrast="34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2835288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726" y="507960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230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577" y="507960"/>
            <a:ext cx="5623002" cy="8032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После ремонта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PHOTO-2024-06-14-10-27-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778" y="4049721"/>
            <a:ext cx="2300319" cy="2300319"/>
          </a:xfrm>
          <a:prstGeom prst="rect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 descr="PHOTO-2024-06-14-10-27-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292" y="1238220"/>
            <a:ext cx="2190780" cy="252000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PHOTO-2024-06-14-10-27-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766" y="1274733"/>
            <a:ext cx="2301156" cy="2446371"/>
          </a:xfrm>
          <a:prstGeom prst="rect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PHOTO-2024-06-14-10-27-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740" y="4049721"/>
            <a:ext cx="2336832" cy="233683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 bright="-15000" contrast="34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3726" y="544473"/>
            <a:ext cx="3578274" cy="2628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4" y="252370"/>
            <a:ext cx="8251938" cy="230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30" y="252369"/>
            <a:ext cx="6572340" cy="912825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рамках исполнения программы « Энергосбережения и повышения энергетической эффективности  произведена установка приборов учета в муниципальных квартирах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50960" y="2004993"/>
            <a:ext cx="1497033" cy="65723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2021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50960" y="3648078"/>
            <a:ext cx="1460520" cy="65723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2022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87473" y="5437215"/>
            <a:ext cx="1424007" cy="693747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2023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78253" y="1311246"/>
            <a:ext cx="4491099" cy="1716111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Выполнена замена: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16 индивидуальных приборов учета газа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-43 прибора учета ХВС и ГВС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10 приборов учета электроэнергии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-9- АОГВ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-9 газовых плит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-4 газовые колонки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14766" y="3100383"/>
            <a:ext cx="4564125" cy="175262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Установлены: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13 приборов учета газа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11 приборов учета ХВС и ГВС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Произведена замена газового оборудования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3 АОГВ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-1 газовая плита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-1 газовая колонка 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78253" y="4962546"/>
            <a:ext cx="4637151" cy="1716111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Установлено :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-11 приборов учета ХВС и ГВС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-13 приборов учета газа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Произведена замена  газового оборудования 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-8 АОГВ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-3 газовые плиты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-4 газовых колонки </a:t>
            </a:r>
          </a:p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653241" y="2224071"/>
            <a:ext cx="1497033" cy="657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1,06 млн.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руб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89755" y="4122747"/>
            <a:ext cx="1606572" cy="6207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0,33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млн.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руб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762780" y="5838858"/>
            <a:ext cx="1643085" cy="7667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0,834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369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Ремонт  муниципальных квартир   2024 год </vt:lpstr>
      <vt:lpstr>  </vt:lpstr>
      <vt:lpstr> </vt:lpstr>
      <vt:lpstr> </vt:lpstr>
      <vt:lpstr>  </vt:lpstr>
      <vt:lpstr>  </vt:lpstr>
      <vt:lpstr>  </vt:lpstr>
      <vt:lpstr>  </vt:lpstr>
      <vt:lpstr>Слайд 9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denisova_tv</dc:creator>
  <cp:lastModifiedBy>denisova_tv</cp:lastModifiedBy>
  <cp:revision>118</cp:revision>
  <dcterms:created xsi:type="dcterms:W3CDTF">2024-05-23T11:32:33Z</dcterms:created>
  <dcterms:modified xsi:type="dcterms:W3CDTF">2024-06-28T12:37:46Z</dcterms:modified>
</cp:coreProperties>
</file>