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65" r:id="rId2"/>
    <p:sldId id="271" r:id="rId3"/>
    <p:sldId id="263" r:id="rId4"/>
    <p:sldId id="256" r:id="rId5"/>
    <p:sldId id="257" r:id="rId6"/>
    <p:sldId id="261" r:id="rId7"/>
    <p:sldId id="272" r:id="rId8"/>
    <p:sldId id="266" r:id="rId9"/>
    <p:sldId id="267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0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407006415864684E-2"/>
          <c:y val="4.4057617797775318E-2"/>
          <c:w val="0.5449992709244682"/>
          <c:h val="0.78736751656042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семьи в социально опасном положении 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A4-470D-B251-F6CAF071747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A4-470D-B251-F6CAF071747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2023год</c:v>
                </c:pt>
                <c:pt idx="1">
                  <c:v>2024год 9месяцев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A4-470D-B251-F6CAF07174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семьи, в которых ребенок находится в социально опасном положении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2023год</c:v>
                </c:pt>
                <c:pt idx="1">
                  <c:v>2024год 9месяцев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38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A4-470D-B251-F6CAF071747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условно осужденные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2023год</c:v>
                </c:pt>
                <c:pt idx="1">
                  <c:v>2024год 9месяцев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10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A4-470D-B251-F6CAF071747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экстремизм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2023год</c:v>
                </c:pt>
                <c:pt idx="1">
                  <c:v>2024год 9месяцев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A4-470D-B251-F6CAF071747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несовершеннолетние, внесенные в реестр по суициду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2023год</c:v>
                </c:pt>
                <c:pt idx="1">
                  <c:v>2024год 9месяцев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A4-470D-B251-F6CAF0717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072640"/>
        <c:axId val="91088384"/>
      </c:barChart>
      <c:catAx>
        <c:axId val="55072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1088384"/>
        <c:crosses val="autoZero"/>
        <c:auto val="1"/>
        <c:lblAlgn val="ctr"/>
        <c:lblOffset val="100"/>
        <c:noMultiLvlLbl val="0"/>
      </c:catAx>
      <c:valAx>
        <c:axId val="91088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0726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6BF450-F4AA-421C-941C-55ABB1FD4EB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05733C-74EC-43BD-A249-BF3544D22D18}">
      <dgm:prSet phldrT="[Текст]"/>
      <dgm:spPr/>
      <dgm:t>
        <a:bodyPr/>
        <a:lstStyle/>
        <a:p>
          <a:r>
            <a:rPr lang="ru-RU"/>
            <a:t>консультативная помощь</a:t>
          </a:r>
        </a:p>
        <a:p>
          <a:r>
            <a:rPr lang="ru-RU"/>
            <a:t>телефон доверия</a:t>
          </a:r>
        </a:p>
      </dgm:t>
    </dgm:pt>
    <dgm:pt modelId="{5F17CA43-7AE5-4137-B1E6-EA0313F8BCEC}" type="parTrans" cxnId="{21C3FF1B-C065-49EB-A8B7-F52A08AF610D}">
      <dgm:prSet/>
      <dgm:spPr/>
      <dgm:t>
        <a:bodyPr/>
        <a:lstStyle/>
        <a:p>
          <a:endParaRPr lang="ru-RU"/>
        </a:p>
      </dgm:t>
    </dgm:pt>
    <dgm:pt modelId="{0357D709-3C22-416A-9AFA-BE67C3BC8A1D}" type="sibTrans" cxnId="{21C3FF1B-C065-49EB-A8B7-F52A08AF610D}">
      <dgm:prSet/>
      <dgm:spPr/>
      <dgm:t>
        <a:bodyPr/>
        <a:lstStyle/>
        <a:p>
          <a:endParaRPr lang="ru-RU"/>
        </a:p>
      </dgm:t>
    </dgm:pt>
    <dgm:pt modelId="{115F64F0-D981-40B7-B8F0-E64C2BBA1D7A}">
      <dgm:prSet phldrT="[Текст]"/>
      <dgm:spPr/>
      <dgm:t>
        <a:bodyPr/>
        <a:lstStyle/>
        <a:p>
          <a:r>
            <a:rPr lang="ru-RU"/>
            <a:t>помощь в лечении наркозависимости</a:t>
          </a:r>
        </a:p>
      </dgm:t>
    </dgm:pt>
    <dgm:pt modelId="{EFBC4C56-8810-4D30-A72E-65111134FF81}" type="parTrans" cxnId="{D456A36C-17BF-40D4-B7B6-664F82AE1BDE}">
      <dgm:prSet/>
      <dgm:spPr/>
      <dgm:t>
        <a:bodyPr/>
        <a:lstStyle/>
        <a:p>
          <a:endParaRPr lang="ru-RU"/>
        </a:p>
      </dgm:t>
    </dgm:pt>
    <dgm:pt modelId="{3721A824-5B0B-48A9-B4B9-72CAF3C73EA1}" type="sibTrans" cxnId="{D456A36C-17BF-40D4-B7B6-664F82AE1BDE}">
      <dgm:prSet/>
      <dgm:spPr/>
      <dgm:t>
        <a:bodyPr/>
        <a:lstStyle/>
        <a:p>
          <a:endParaRPr lang="ru-RU"/>
        </a:p>
      </dgm:t>
    </dgm:pt>
    <dgm:pt modelId="{30BA60AA-A948-4BD4-9D49-B973CD3D266C}">
      <dgm:prSet phldrT="[Текст]"/>
      <dgm:spPr/>
      <dgm:t>
        <a:bodyPr/>
        <a:lstStyle/>
        <a:p>
          <a:r>
            <a:rPr lang="ru-RU"/>
            <a:t>содействие в огранизации летнего отдыха детей, включение в развивающий досуг в учебный период</a:t>
          </a:r>
        </a:p>
      </dgm:t>
    </dgm:pt>
    <dgm:pt modelId="{3B11A97C-494E-4E63-BCCD-A2012567966D}" type="parTrans" cxnId="{A47A662A-371F-4039-80C3-1F8D33D124AC}">
      <dgm:prSet/>
      <dgm:spPr/>
      <dgm:t>
        <a:bodyPr/>
        <a:lstStyle/>
        <a:p>
          <a:endParaRPr lang="ru-RU"/>
        </a:p>
      </dgm:t>
    </dgm:pt>
    <dgm:pt modelId="{14473057-1822-4FFE-A48D-532FA1ED5F2C}" type="sibTrans" cxnId="{A47A662A-371F-4039-80C3-1F8D33D124AC}">
      <dgm:prSet/>
      <dgm:spPr/>
      <dgm:t>
        <a:bodyPr/>
        <a:lstStyle/>
        <a:p>
          <a:endParaRPr lang="ru-RU"/>
        </a:p>
      </dgm:t>
    </dgm:pt>
    <dgm:pt modelId="{300E6292-2B4A-49C7-920A-5EA3B64D6520}">
      <dgm:prSet phldrT="[Текст]"/>
      <dgm:spPr/>
      <dgm:t>
        <a:bodyPr/>
        <a:lstStyle/>
        <a:p>
          <a:r>
            <a:rPr lang="ru-RU"/>
            <a:t>семейная медиация для урегулирования конфликтов</a:t>
          </a:r>
        </a:p>
      </dgm:t>
    </dgm:pt>
    <dgm:pt modelId="{B833B9BB-4ABD-4DDE-9B67-092068010828}" type="parTrans" cxnId="{91E27CBE-1AF1-44D6-88AC-F1018138FBE0}">
      <dgm:prSet/>
      <dgm:spPr/>
      <dgm:t>
        <a:bodyPr/>
        <a:lstStyle/>
        <a:p>
          <a:endParaRPr lang="ru-RU"/>
        </a:p>
      </dgm:t>
    </dgm:pt>
    <dgm:pt modelId="{DB149F85-ECE9-4C14-945A-517539884329}" type="sibTrans" cxnId="{91E27CBE-1AF1-44D6-88AC-F1018138FBE0}">
      <dgm:prSet/>
      <dgm:spPr/>
      <dgm:t>
        <a:bodyPr/>
        <a:lstStyle/>
        <a:p>
          <a:endParaRPr lang="ru-RU"/>
        </a:p>
      </dgm:t>
    </dgm:pt>
    <dgm:pt modelId="{6F332C02-5E52-452D-8BAA-A4CF98B4B07B}">
      <dgm:prSet phldrT="[Текст]"/>
      <dgm:spPr/>
      <dgm:t>
        <a:bodyPr/>
        <a:lstStyle/>
        <a:p>
          <a:r>
            <a:rPr lang="ru-RU"/>
            <a:t>просвещение родителей, повышение компетенций</a:t>
          </a:r>
        </a:p>
      </dgm:t>
    </dgm:pt>
    <dgm:pt modelId="{13BD08FA-522E-42B6-8403-2BB0E0192F1E}" type="parTrans" cxnId="{317927BA-0F21-40CA-90D5-AFEF04290DC4}">
      <dgm:prSet/>
      <dgm:spPr/>
      <dgm:t>
        <a:bodyPr/>
        <a:lstStyle/>
        <a:p>
          <a:endParaRPr lang="ru-RU"/>
        </a:p>
      </dgm:t>
    </dgm:pt>
    <dgm:pt modelId="{AD0CFAE6-EE41-4D99-A354-DA4096C3DE7F}" type="sibTrans" cxnId="{317927BA-0F21-40CA-90D5-AFEF04290DC4}">
      <dgm:prSet/>
      <dgm:spPr/>
      <dgm:t>
        <a:bodyPr/>
        <a:lstStyle/>
        <a:p>
          <a:endParaRPr lang="ru-RU"/>
        </a:p>
      </dgm:t>
    </dgm:pt>
    <dgm:pt modelId="{3E1C93E8-5D78-4E39-A563-607B5B40047D}" type="pres">
      <dgm:prSet presAssocID="{B16BF450-F4AA-421C-941C-55ABB1FD4EBB}" presName="compositeShape" presStyleCnt="0">
        <dgm:presLayoutVars>
          <dgm:chMax val="7"/>
          <dgm:dir/>
          <dgm:resizeHandles val="exact"/>
        </dgm:presLayoutVars>
      </dgm:prSet>
      <dgm:spPr/>
    </dgm:pt>
    <dgm:pt modelId="{E9A8A48C-F49E-4236-A6CD-F71A89AB978C}" type="pres">
      <dgm:prSet presAssocID="{A705733C-74EC-43BD-A249-BF3544D22D18}" presName="circ1" presStyleLbl="vennNode1" presStyleIdx="0" presStyleCnt="5"/>
      <dgm:spPr>
        <a:solidFill>
          <a:srgbClr val="7030A0">
            <a:alpha val="50000"/>
          </a:srgbClr>
        </a:solidFill>
      </dgm:spPr>
    </dgm:pt>
    <dgm:pt modelId="{B8D4DAC5-CFB2-4627-A1E0-35AF3A8870A6}" type="pres">
      <dgm:prSet presAssocID="{A705733C-74EC-43BD-A249-BF3544D22D1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BAD7DD8-C6B8-43AD-8AAC-9CAFAF34A6E4}" type="pres">
      <dgm:prSet presAssocID="{115F64F0-D981-40B7-B8F0-E64C2BBA1D7A}" presName="circ2" presStyleLbl="vennNode1" presStyleIdx="1" presStyleCnt="5"/>
      <dgm:spPr>
        <a:solidFill>
          <a:srgbClr val="FFFF00">
            <a:alpha val="50000"/>
          </a:srgbClr>
        </a:solidFill>
      </dgm:spPr>
    </dgm:pt>
    <dgm:pt modelId="{955F2D65-168A-4F24-B150-D84AC6951BA4}" type="pres">
      <dgm:prSet presAssocID="{115F64F0-D981-40B7-B8F0-E64C2BBA1D7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1A61C1D-BEFE-482B-B8A7-094277F07D32}" type="pres">
      <dgm:prSet presAssocID="{30BA60AA-A948-4BD4-9D49-B973CD3D266C}" presName="circ3" presStyleLbl="vennNode1" presStyleIdx="2" presStyleCnt="5"/>
      <dgm:spPr/>
    </dgm:pt>
    <dgm:pt modelId="{C8C133A1-80FD-48ED-9410-EF05D78FA399}" type="pres">
      <dgm:prSet presAssocID="{30BA60AA-A948-4BD4-9D49-B973CD3D266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B0246C0-C5B5-4DFA-95B2-C5271ED0D6D1}" type="pres">
      <dgm:prSet presAssocID="{300E6292-2B4A-49C7-920A-5EA3B64D6520}" presName="circ4" presStyleLbl="vennNode1" presStyleIdx="3" presStyleCnt="5"/>
      <dgm:spPr>
        <a:solidFill>
          <a:schemeClr val="accent3">
            <a:alpha val="50000"/>
          </a:schemeClr>
        </a:solidFill>
      </dgm:spPr>
    </dgm:pt>
    <dgm:pt modelId="{F718D223-53AB-417A-B20C-6DA7337656BC}" type="pres">
      <dgm:prSet presAssocID="{300E6292-2B4A-49C7-920A-5EA3B64D6520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94C86EE-12F9-4D6A-A1D8-CF6C0E749BEF}" type="pres">
      <dgm:prSet presAssocID="{6F332C02-5E52-452D-8BAA-A4CF98B4B07B}" presName="circ5" presStyleLbl="vennNode1" presStyleIdx="4" presStyleCnt="5"/>
      <dgm:spPr>
        <a:solidFill>
          <a:schemeClr val="accent2">
            <a:alpha val="50000"/>
          </a:schemeClr>
        </a:solidFill>
      </dgm:spPr>
    </dgm:pt>
    <dgm:pt modelId="{BAF43184-1373-488F-A6EF-F1A93286461F}" type="pres">
      <dgm:prSet presAssocID="{6F332C02-5E52-452D-8BAA-A4CF98B4B07B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1C3FF1B-C065-49EB-A8B7-F52A08AF610D}" srcId="{B16BF450-F4AA-421C-941C-55ABB1FD4EBB}" destId="{A705733C-74EC-43BD-A249-BF3544D22D18}" srcOrd="0" destOrd="0" parTransId="{5F17CA43-7AE5-4137-B1E6-EA0313F8BCEC}" sibTransId="{0357D709-3C22-416A-9AFA-BE67C3BC8A1D}"/>
    <dgm:cxn modelId="{18756523-23FE-4577-B7C1-D9A3BAF5ADE1}" type="presOf" srcId="{6F332C02-5E52-452D-8BAA-A4CF98B4B07B}" destId="{BAF43184-1373-488F-A6EF-F1A93286461F}" srcOrd="0" destOrd="0" presId="urn:microsoft.com/office/officeart/2005/8/layout/venn1"/>
    <dgm:cxn modelId="{A47A662A-371F-4039-80C3-1F8D33D124AC}" srcId="{B16BF450-F4AA-421C-941C-55ABB1FD4EBB}" destId="{30BA60AA-A948-4BD4-9D49-B973CD3D266C}" srcOrd="2" destOrd="0" parTransId="{3B11A97C-494E-4E63-BCCD-A2012567966D}" sibTransId="{14473057-1822-4FFE-A48D-532FA1ED5F2C}"/>
    <dgm:cxn modelId="{D456A36C-17BF-40D4-B7B6-664F82AE1BDE}" srcId="{B16BF450-F4AA-421C-941C-55ABB1FD4EBB}" destId="{115F64F0-D981-40B7-B8F0-E64C2BBA1D7A}" srcOrd="1" destOrd="0" parTransId="{EFBC4C56-8810-4D30-A72E-65111134FF81}" sibTransId="{3721A824-5B0B-48A9-B4B9-72CAF3C73EA1}"/>
    <dgm:cxn modelId="{708ED1B1-BA86-44AF-A152-A9246EFAA86E}" type="presOf" srcId="{115F64F0-D981-40B7-B8F0-E64C2BBA1D7A}" destId="{955F2D65-168A-4F24-B150-D84AC6951BA4}" srcOrd="0" destOrd="0" presId="urn:microsoft.com/office/officeart/2005/8/layout/venn1"/>
    <dgm:cxn modelId="{317927BA-0F21-40CA-90D5-AFEF04290DC4}" srcId="{B16BF450-F4AA-421C-941C-55ABB1FD4EBB}" destId="{6F332C02-5E52-452D-8BAA-A4CF98B4B07B}" srcOrd="4" destOrd="0" parTransId="{13BD08FA-522E-42B6-8403-2BB0E0192F1E}" sibTransId="{AD0CFAE6-EE41-4D99-A354-DA4096C3DE7F}"/>
    <dgm:cxn modelId="{91E27CBE-1AF1-44D6-88AC-F1018138FBE0}" srcId="{B16BF450-F4AA-421C-941C-55ABB1FD4EBB}" destId="{300E6292-2B4A-49C7-920A-5EA3B64D6520}" srcOrd="3" destOrd="0" parTransId="{B833B9BB-4ABD-4DDE-9B67-092068010828}" sibTransId="{DB149F85-ECE9-4C14-945A-517539884329}"/>
    <dgm:cxn modelId="{C714A6D6-96D5-4CC7-A1C3-D24160699F1B}" type="presOf" srcId="{300E6292-2B4A-49C7-920A-5EA3B64D6520}" destId="{F718D223-53AB-417A-B20C-6DA7337656BC}" srcOrd="0" destOrd="0" presId="urn:microsoft.com/office/officeart/2005/8/layout/venn1"/>
    <dgm:cxn modelId="{4A8F6AE0-0C41-4793-99B2-15CB81A41A5D}" type="presOf" srcId="{B16BF450-F4AA-421C-941C-55ABB1FD4EBB}" destId="{3E1C93E8-5D78-4E39-A563-607B5B40047D}" srcOrd="0" destOrd="0" presId="urn:microsoft.com/office/officeart/2005/8/layout/venn1"/>
    <dgm:cxn modelId="{9669A8E6-D9AD-403F-B90B-8B0B93653E98}" type="presOf" srcId="{A705733C-74EC-43BD-A249-BF3544D22D18}" destId="{B8D4DAC5-CFB2-4627-A1E0-35AF3A8870A6}" srcOrd="0" destOrd="0" presId="urn:microsoft.com/office/officeart/2005/8/layout/venn1"/>
    <dgm:cxn modelId="{06B9B1FD-17B1-4C50-A68E-83E57DE3D405}" type="presOf" srcId="{30BA60AA-A948-4BD4-9D49-B973CD3D266C}" destId="{C8C133A1-80FD-48ED-9410-EF05D78FA399}" srcOrd="0" destOrd="0" presId="urn:microsoft.com/office/officeart/2005/8/layout/venn1"/>
    <dgm:cxn modelId="{D6879520-FEDC-408D-B23F-6A755DF436DF}" type="presParOf" srcId="{3E1C93E8-5D78-4E39-A563-607B5B40047D}" destId="{E9A8A48C-F49E-4236-A6CD-F71A89AB978C}" srcOrd="0" destOrd="0" presId="urn:microsoft.com/office/officeart/2005/8/layout/venn1"/>
    <dgm:cxn modelId="{46A0559E-F032-45C9-B450-E16542D193A2}" type="presParOf" srcId="{3E1C93E8-5D78-4E39-A563-607B5B40047D}" destId="{B8D4DAC5-CFB2-4627-A1E0-35AF3A8870A6}" srcOrd="1" destOrd="0" presId="urn:microsoft.com/office/officeart/2005/8/layout/venn1"/>
    <dgm:cxn modelId="{31654DEC-D14C-4312-A48A-CCA5905F1031}" type="presParOf" srcId="{3E1C93E8-5D78-4E39-A563-607B5B40047D}" destId="{5BAD7DD8-C6B8-43AD-8AAC-9CAFAF34A6E4}" srcOrd="2" destOrd="0" presId="urn:microsoft.com/office/officeart/2005/8/layout/venn1"/>
    <dgm:cxn modelId="{637E8ACF-45FB-42B3-B7F2-EA1C0F14A633}" type="presParOf" srcId="{3E1C93E8-5D78-4E39-A563-607B5B40047D}" destId="{955F2D65-168A-4F24-B150-D84AC6951BA4}" srcOrd="3" destOrd="0" presId="urn:microsoft.com/office/officeart/2005/8/layout/venn1"/>
    <dgm:cxn modelId="{A0A7BDDB-331A-4237-8C8B-A0D249B3BFD0}" type="presParOf" srcId="{3E1C93E8-5D78-4E39-A563-607B5B40047D}" destId="{F1A61C1D-BEFE-482B-B8A7-094277F07D32}" srcOrd="4" destOrd="0" presId="urn:microsoft.com/office/officeart/2005/8/layout/venn1"/>
    <dgm:cxn modelId="{560567BD-74DC-4CBD-9972-00220D71C8FA}" type="presParOf" srcId="{3E1C93E8-5D78-4E39-A563-607B5B40047D}" destId="{C8C133A1-80FD-48ED-9410-EF05D78FA399}" srcOrd="5" destOrd="0" presId="urn:microsoft.com/office/officeart/2005/8/layout/venn1"/>
    <dgm:cxn modelId="{42E6C4DD-06B8-44D2-A733-8723C2999B5E}" type="presParOf" srcId="{3E1C93E8-5D78-4E39-A563-607B5B40047D}" destId="{AB0246C0-C5B5-4DFA-95B2-C5271ED0D6D1}" srcOrd="6" destOrd="0" presId="urn:microsoft.com/office/officeart/2005/8/layout/venn1"/>
    <dgm:cxn modelId="{2F43FF83-3440-4A1F-B42E-DA9E4A9FF377}" type="presParOf" srcId="{3E1C93E8-5D78-4E39-A563-607B5B40047D}" destId="{F718D223-53AB-417A-B20C-6DA7337656BC}" srcOrd="7" destOrd="0" presId="urn:microsoft.com/office/officeart/2005/8/layout/venn1"/>
    <dgm:cxn modelId="{615B9179-67C2-4DE9-8C75-9396352D8182}" type="presParOf" srcId="{3E1C93E8-5D78-4E39-A563-607B5B40047D}" destId="{E94C86EE-12F9-4D6A-A1D8-CF6C0E749BEF}" srcOrd="8" destOrd="0" presId="urn:microsoft.com/office/officeart/2005/8/layout/venn1"/>
    <dgm:cxn modelId="{1B0D8B94-72F3-4F53-A453-6D8F07141F85}" type="presParOf" srcId="{3E1C93E8-5D78-4E39-A563-607B5B40047D}" destId="{BAF43184-1373-488F-A6EF-F1A93286461F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8A48C-F49E-4236-A6CD-F71A89AB978C}">
      <dsp:nvSpPr>
        <dsp:cNvPr id="0" name=""/>
        <dsp:cNvSpPr/>
      </dsp:nvSpPr>
      <dsp:spPr>
        <a:xfrm>
          <a:off x="2779547" y="1362958"/>
          <a:ext cx="1673809" cy="1673809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8D4DAC5-CFB2-4627-A1E0-35AF3A8870A6}">
      <dsp:nvSpPr>
        <dsp:cNvPr id="0" name=""/>
        <dsp:cNvSpPr/>
      </dsp:nvSpPr>
      <dsp:spPr>
        <a:xfrm>
          <a:off x="2645642" y="0"/>
          <a:ext cx="1941618" cy="112384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консультативная помощь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телефон доверия</a:t>
          </a:r>
        </a:p>
      </dsp:txBody>
      <dsp:txXfrm>
        <a:off x="2645642" y="0"/>
        <a:ext cx="1941618" cy="1123843"/>
      </dsp:txXfrm>
    </dsp:sp>
    <dsp:sp modelId="{5BAD7DD8-C6B8-43AD-8AAC-9CAFAF34A6E4}">
      <dsp:nvSpPr>
        <dsp:cNvPr id="0" name=""/>
        <dsp:cNvSpPr/>
      </dsp:nvSpPr>
      <dsp:spPr>
        <a:xfrm>
          <a:off x="3416264" y="1825408"/>
          <a:ext cx="1673809" cy="1673809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55F2D65-168A-4F24-B150-D84AC6951BA4}">
      <dsp:nvSpPr>
        <dsp:cNvPr id="0" name=""/>
        <dsp:cNvSpPr/>
      </dsp:nvSpPr>
      <dsp:spPr>
        <a:xfrm>
          <a:off x="5223308" y="1482516"/>
          <a:ext cx="1740761" cy="121948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помощь в лечении наркозависимости</a:t>
          </a:r>
        </a:p>
      </dsp:txBody>
      <dsp:txXfrm>
        <a:off x="5223308" y="1482516"/>
        <a:ext cx="1740761" cy="1219489"/>
      </dsp:txXfrm>
    </dsp:sp>
    <dsp:sp modelId="{F1A61C1D-BEFE-482B-B8A7-094277F07D32}">
      <dsp:nvSpPr>
        <dsp:cNvPr id="0" name=""/>
        <dsp:cNvSpPr/>
      </dsp:nvSpPr>
      <dsp:spPr>
        <a:xfrm>
          <a:off x="3173227" y="2574318"/>
          <a:ext cx="1673809" cy="16738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8C133A1-80FD-48ED-9410-EF05D78FA399}">
      <dsp:nvSpPr>
        <dsp:cNvPr id="0" name=""/>
        <dsp:cNvSpPr/>
      </dsp:nvSpPr>
      <dsp:spPr>
        <a:xfrm>
          <a:off x="4955499" y="3562822"/>
          <a:ext cx="1740761" cy="121948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содействие в огранизации летнего отдыха детей, включение в развивающий досуг в учебный период</a:t>
          </a:r>
        </a:p>
      </dsp:txBody>
      <dsp:txXfrm>
        <a:off x="4955499" y="3562822"/>
        <a:ext cx="1740761" cy="1219489"/>
      </dsp:txXfrm>
    </dsp:sp>
    <dsp:sp modelId="{AB0246C0-C5B5-4DFA-95B2-C5271ED0D6D1}">
      <dsp:nvSpPr>
        <dsp:cNvPr id="0" name=""/>
        <dsp:cNvSpPr/>
      </dsp:nvSpPr>
      <dsp:spPr>
        <a:xfrm>
          <a:off x="2385867" y="2574318"/>
          <a:ext cx="1673809" cy="1673809"/>
        </a:xfrm>
        <a:prstGeom prst="ellipse">
          <a:avLst/>
        </a:prstGeom>
        <a:solidFill>
          <a:schemeClr val="accent3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718D223-53AB-417A-B20C-6DA7337656BC}">
      <dsp:nvSpPr>
        <dsp:cNvPr id="0" name=""/>
        <dsp:cNvSpPr/>
      </dsp:nvSpPr>
      <dsp:spPr>
        <a:xfrm>
          <a:off x="536643" y="3562822"/>
          <a:ext cx="1740761" cy="121948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семейная медиация для урегулирования конфликтов</a:t>
          </a:r>
        </a:p>
      </dsp:txBody>
      <dsp:txXfrm>
        <a:off x="536643" y="3562822"/>
        <a:ext cx="1740761" cy="1219489"/>
      </dsp:txXfrm>
    </dsp:sp>
    <dsp:sp modelId="{E94C86EE-12F9-4D6A-A1D8-CF6C0E749BEF}">
      <dsp:nvSpPr>
        <dsp:cNvPr id="0" name=""/>
        <dsp:cNvSpPr/>
      </dsp:nvSpPr>
      <dsp:spPr>
        <a:xfrm>
          <a:off x="2142830" y="1825408"/>
          <a:ext cx="1673809" cy="1673809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AF43184-1373-488F-A6EF-F1A93286461F}">
      <dsp:nvSpPr>
        <dsp:cNvPr id="0" name=""/>
        <dsp:cNvSpPr/>
      </dsp:nvSpPr>
      <dsp:spPr>
        <a:xfrm>
          <a:off x="268833" y="1482516"/>
          <a:ext cx="1740761" cy="121948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просвещение родителей, повышение компетенций</a:t>
          </a:r>
        </a:p>
      </dsp:txBody>
      <dsp:txXfrm>
        <a:off x="268833" y="1482516"/>
        <a:ext cx="1740761" cy="1219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1F177-7760-4212-B337-8DECB2C20F94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75511-33E4-4B59-872F-F84788E1F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96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75511-33E4-4B59-872F-F84788E1FAE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58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C4D7-4AD4-4563-B505-63ECB6E95D38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A45B-BF8D-4083-A810-967A47B14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447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C4D7-4AD4-4563-B505-63ECB6E95D38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A45B-BF8D-4083-A810-967A47B14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35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C4D7-4AD4-4563-B505-63ECB6E95D38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A45B-BF8D-4083-A810-967A47B14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27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C4D7-4AD4-4563-B505-63ECB6E95D38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A45B-BF8D-4083-A810-967A47B14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42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C4D7-4AD4-4563-B505-63ECB6E95D38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A45B-BF8D-4083-A810-967A47B14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20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C4D7-4AD4-4563-B505-63ECB6E95D38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A45B-BF8D-4083-A810-967A47B14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01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C4D7-4AD4-4563-B505-63ECB6E95D38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A45B-BF8D-4083-A810-967A47B14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18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C4D7-4AD4-4563-B505-63ECB6E95D38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A45B-BF8D-4083-A810-967A47B14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53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C4D7-4AD4-4563-B505-63ECB6E95D38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A45B-BF8D-4083-A810-967A47B14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38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C4D7-4AD4-4563-B505-63ECB6E95D38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A45B-BF8D-4083-A810-967A47B14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76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C4D7-4AD4-4563-B505-63ECB6E95D38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A45B-BF8D-4083-A810-967A47B14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00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5C4D7-4AD4-4563-B505-63ECB6E95D38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5A45B-BF8D-4083-A810-967A47B14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53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3365" y="2974143"/>
            <a:ext cx="11287509" cy="1606821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Межведомственное взаимодействие в сфере выявления семейного неблагополучия на территории г.Калуга</a:t>
            </a:r>
            <a:br>
              <a:rPr lang="ru-RU" sz="3200" dirty="0"/>
            </a:br>
            <a:r>
              <a:rPr lang="ru-RU" sz="3200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1929" y="4957482"/>
            <a:ext cx="9087107" cy="803414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Отдел по охране прав несовершеннолетних, недееспособных и патронажу города Калуги</a:t>
            </a: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>
          <a:xfrm>
            <a:off x="96715" y="0"/>
            <a:ext cx="0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cxnSpLocks/>
          </p:cNvCxnSpPr>
          <p:nvPr/>
        </p:nvCxnSpPr>
        <p:spPr>
          <a:xfrm flipH="1">
            <a:off x="12095285" y="0"/>
            <a:ext cx="5860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-18874" y="95250"/>
            <a:ext cx="12210874" cy="0"/>
          </a:xfrm>
          <a:prstGeom prst="lin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-18874" y="6743700"/>
            <a:ext cx="12210874" cy="0"/>
          </a:xfrm>
          <a:prstGeom prst="lin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A72F79C-5720-4F20-8ED4-65C7032CE3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6488" t="11467" r="26832" b="9067"/>
          <a:stretch/>
        </p:blipFill>
        <p:spPr>
          <a:xfrm>
            <a:off x="5412284" y="739726"/>
            <a:ext cx="1334620" cy="165785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259" y="5895678"/>
            <a:ext cx="1936376" cy="75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7623" y="5961169"/>
            <a:ext cx="1129553" cy="71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5977" y="5894488"/>
            <a:ext cx="1559858" cy="77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68234" y="5921337"/>
            <a:ext cx="1075765" cy="72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88824" y="5858726"/>
            <a:ext cx="2026023" cy="75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85764" y="5966161"/>
            <a:ext cx="1075765" cy="72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83358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96715" y="-140677"/>
            <a:ext cx="0" cy="69986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12101145" y="-76200"/>
            <a:ext cx="0" cy="69986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0" y="95250"/>
            <a:ext cx="12306300" cy="0"/>
          </a:xfrm>
          <a:prstGeom prst="lin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-114300" y="6743700"/>
            <a:ext cx="12306300" cy="0"/>
          </a:xfrm>
          <a:prstGeom prst="lin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721223" y="1497106"/>
            <a:ext cx="98112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Оказание помощи семьям и детям, находящимся в трудной жизненной ситуации на ранней стадии выявления семейного неблагополучия и оказание им своевременной экстренной помощи, усиление работы с кровными семьями по профилактике социального сиротства и предупреждения жесткого обращения с детьми. Добиваться снижения количества родителей лишенных родительских прав. Сохранение кровной семьи для ребенка (детей)</a:t>
            </a:r>
          </a:p>
          <a:p>
            <a:endParaRPr lang="ru-RU" sz="1600" dirty="0">
              <a:solidFill>
                <a:srgbClr val="33333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Выявление несовершеннолетних, нуждающихся в опеке/попечительстве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33333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обеспечения прав и законных интересов детей, направленных на воспитание в семьи. </a:t>
            </a:r>
          </a:p>
          <a:p>
            <a:r>
              <a:rPr lang="ru-RU" sz="16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Информирование граждан о возможности усыновления, как одной из приоритетных форм жизнеустройства ребенка (детей) в семью</a:t>
            </a:r>
          </a:p>
          <a:p>
            <a:endParaRPr lang="ru-RU" sz="1600" dirty="0">
              <a:solidFill>
                <a:srgbClr val="33333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Осуществление контроля за соблюдением прав и законных интересов детей, помещенных под надзор в организации для детей-сирот, детей, оставшихся без попечения родителей</a:t>
            </a:r>
          </a:p>
          <a:p>
            <a:endParaRPr lang="ru-RU" sz="1600" dirty="0"/>
          </a:p>
          <a:p>
            <a:endParaRPr lang="ru-RU" sz="1600" dirty="0">
              <a:solidFill>
                <a:srgbClr val="33333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работы по формированию действенных механизмов межведомственного взаимодействия в вопросах защиты прав граждан, нуждающихся в помощи государства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2544" y="273733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Задачи решаемые отделом по охране прав несовершеннолетних, недееспособных и патронажу города Калуги</a:t>
            </a: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892" y="1662672"/>
            <a:ext cx="809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069" y="2872910"/>
            <a:ext cx="809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9212" y="3670768"/>
            <a:ext cx="809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6105" y="4567238"/>
            <a:ext cx="809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176" y="5562321"/>
            <a:ext cx="809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03222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>
            <a:cxnSpLocks/>
          </p:cNvCxnSpPr>
          <p:nvPr/>
        </p:nvCxnSpPr>
        <p:spPr>
          <a:xfrm>
            <a:off x="96715" y="0"/>
            <a:ext cx="0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cxnSpLocks/>
          </p:cNvCxnSpPr>
          <p:nvPr/>
        </p:nvCxnSpPr>
        <p:spPr>
          <a:xfrm>
            <a:off x="0" y="95250"/>
            <a:ext cx="12191999" cy="0"/>
          </a:xfrm>
          <a:prstGeom prst="lin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>
            <a:cxnSpLocks/>
          </p:cNvCxnSpPr>
          <p:nvPr/>
        </p:nvCxnSpPr>
        <p:spPr>
          <a:xfrm flipV="1">
            <a:off x="0" y="6743700"/>
            <a:ext cx="12192000" cy="19050"/>
          </a:xfrm>
          <a:prstGeom prst="lin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3127828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Спасибо за внимание!</a:t>
            </a:r>
          </a:p>
        </p:txBody>
      </p:sp>
      <p:sp>
        <p:nvSpPr>
          <p:cNvPr id="1026" name="AutoShape 2" descr="https://nedelya40.ru/wp-content/uploads/2019/06/f176b318af4ad2fbec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206C918-A6AF-4911-92BA-2604C77B90B3}"/>
              </a:ext>
            </a:extLst>
          </p:cNvPr>
          <p:cNvCxnSpPr>
            <a:cxnSpLocks/>
          </p:cNvCxnSpPr>
          <p:nvPr/>
        </p:nvCxnSpPr>
        <p:spPr>
          <a:xfrm>
            <a:off x="12093516" y="0"/>
            <a:ext cx="0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355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96715" y="-140677"/>
            <a:ext cx="0" cy="69986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12101145" y="-76200"/>
            <a:ext cx="0" cy="69986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0" y="95250"/>
            <a:ext cx="12306300" cy="0"/>
          </a:xfrm>
          <a:prstGeom prst="lin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-114300" y="6743700"/>
            <a:ext cx="12306300" cy="0"/>
          </a:xfrm>
          <a:prstGeom prst="lin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08320" y="1039959"/>
            <a:ext cx="5419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96EC88-7277-4AF5-A3DD-D354AC777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057" y="3012140"/>
            <a:ext cx="4486081" cy="33645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74894" y="0"/>
            <a:ext cx="90005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  <a:t>Устройство детей-сирот в замещающие семьи и центры содействия семейному воспитанию –это работа с последствиями, необходимая «скорая помощь» детям.</a:t>
            </a:r>
          </a:p>
          <a:p>
            <a:endParaRPr lang="ru-RU" sz="2400" i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  <a:t>Содействие выходу кровной семьи из неблагополучия для сохранения или возвращения ребенку такой ресурсной кровной семьи -это работа с причиной, разрыв «круга социального сиротства».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477" y="3442446"/>
            <a:ext cx="6617865" cy="202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93506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>
            <a:cxnSpLocks/>
          </p:cNvCxnSpPr>
          <p:nvPr/>
        </p:nvCxnSpPr>
        <p:spPr>
          <a:xfrm>
            <a:off x="96715" y="0"/>
            <a:ext cx="0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cxnSpLocks/>
          </p:cNvCxnSpPr>
          <p:nvPr/>
        </p:nvCxnSpPr>
        <p:spPr>
          <a:xfrm>
            <a:off x="12095285" y="0"/>
            <a:ext cx="0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>
            <a:cxnSpLocks/>
          </p:cNvCxnSpPr>
          <p:nvPr/>
        </p:nvCxnSpPr>
        <p:spPr>
          <a:xfrm>
            <a:off x="0" y="95250"/>
            <a:ext cx="12192000" cy="0"/>
          </a:xfrm>
          <a:prstGeom prst="lin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cxnSpLocks/>
          </p:cNvCxnSpPr>
          <p:nvPr/>
        </p:nvCxnSpPr>
        <p:spPr>
          <a:xfrm flipV="1">
            <a:off x="0" y="6743700"/>
            <a:ext cx="12192000" cy="19050"/>
          </a:xfrm>
          <a:prstGeom prst="lin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8918" y="681319"/>
            <a:ext cx="11080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Содержание индивидуальной программы реабилитации :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8213" y="1515035"/>
            <a:ext cx="1032734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Медицинские мероприятия, в которых нуждаются члены семьи, все, кто имеют особенности здоровья, снижающие адаптивный потенциал семьи и негативно влияющие на детей.  В перечень этих мероприятий входит и предоставление возможности семьям с детьми и детям получать медицинское обследование, в том числе и специализированное.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психологической работы по реабилитации должно иметь своей целью восстановление личностного и социального статуса  семьи и ребенка.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Важное значение имеет  трудовой и учебный  аспект реабилитации, как для родителей, так и для несовершеннолетних членов семьи. Деятельный образ жизни является одним из средств, стимулирующих умственное и физическое развитие человека. Безделье, отрыв от систематической работы и учебы являются главными факторами, которые вызывают инертность, безразличие, пассивность, уход в иждивенческие позиции.</a:t>
            </a:r>
          </a:p>
        </p:txBody>
      </p:sp>
    </p:spTree>
    <p:extLst>
      <p:ext uri="{BB962C8B-B14F-4D97-AF65-F5344CB8AC3E}">
        <p14:creationId xmlns:p14="http://schemas.microsoft.com/office/powerpoint/2010/main" val="315657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96715" y="0"/>
            <a:ext cx="0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cxnSpLocks/>
          </p:cNvCxnSpPr>
          <p:nvPr/>
        </p:nvCxnSpPr>
        <p:spPr>
          <a:xfrm>
            <a:off x="12095285" y="0"/>
            <a:ext cx="0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cxnSpLocks/>
          </p:cNvCxnSpPr>
          <p:nvPr/>
        </p:nvCxnSpPr>
        <p:spPr>
          <a:xfrm>
            <a:off x="0" y="95250"/>
            <a:ext cx="12192000" cy="0"/>
          </a:xfrm>
          <a:prstGeom prst="lin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>
            <a:off x="0" y="6743700"/>
            <a:ext cx="12192000" cy="0"/>
          </a:xfrm>
          <a:prstGeom prst="lin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987445656"/>
              </p:ext>
            </p:extLst>
          </p:nvPr>
        </p:nvGraphicFramePr>
        <p:xfrm>
          <a:off x="896472" y="1515035"/>
          <a:ext cx="6194612" cy="4150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111624" y="519952"/>
            <a:ext cx="1021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Статистика постановки на учет в территориальную комиссию по делам несовершеннолетних и защите их прав </a:t>
            </a:r>
          </a:p>
        </p:txBody>
      </p:sp>
      <p:pic>
        <p:nvPicPr>
          <p:cNvPr id="2052" name="Picture 4" descr="https://avatars.mds.yandex.net/i?id=52c3bb97e4fb5f3b736e4a96f466d2bd_l-4697908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1358" y="2043952"/>
            <a:ext cx="4754864" cy="26714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5527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>
            <a:cxnSpLocks/>
          </p:cNvCxnSpPr>
          <p:nvPr/>
        </p:nvCxnSpPr>
        <p:spPr>
          <a:xfrm>
            <a:off x="96715" y="0"/>
            <a:ext cx="0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cxnSpLocks/>
          </p:cNvCxnSpPr>
          <p:nvPr/>
        </p:nvCxnSpPr>
        <p:spPr>
          <a:xfrm>
            <a:off x="12095285" y="0"/>
            <a:ext cx="5860" cy="69224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>
            <a:cxnSpLocks/>
          </p:cNvCxnSpPr>
          <p:nvPr/>
        </p:nvCxnSpPr>
        <p:spPr>
          <a:xfrm>
            <a:off x="0" y="95250"/>
            <a:ext cx="12192000" cy="0"/>
          </a:xfrm>
          <a:prstGeom prst="lin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cxnSpLocks/>
          </p:cNvCxnSpPr>
          <p:nvPr/>
        </p:nvCxnSpPr>
        <p:spPr>
          <a:xfrm flipV="1">
            <a:off x="0" y="6743700"/>
            <a:ext cx="12192000" cy="19050"/>
          </a:xfrm>
          <a:prstGeom prst="lin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088602" y="535558"/>
            <a:ext cx="8997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Помощь семьям, находящимся в социально опасном положении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110728" y="1368474"/>
            <a:ext cx="3218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1) Психологические службы в общеобразовательных организациях.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224400" y="2386404"/>
            <a:ext cx="3575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2) Социальные центры, подведомственные Министерству труда и социальной защиты: </a:t>
            </a:r>
          </a:p>
          <a:p>
            <a:r>
              <a:rPr lang="ru-RU" dirty="0"/>
              <a:t>ГБУ Калужский СПДП «Мечта»,</a:t>
            </a:r>
          </a:p>
          <a:p>
            <a:r>
              <a:rPr lang="ru-RU" dirty="0"/>
              <a:t>ГБУ КО «КОЦСПСД «Надежда», Семейный МФЦ «Содействие», ГБУ КО «Доверие",</a:t>
            </a:r>
          </a:p>
          <a:p>
            <a:r>
              <a:rPr lang="ru-RU" dirty="0"/>
              <a:t> ГБУ КО Центр «Доброта» </a:t>
            </a:r>
          </a:p>
        </p:txBody>
      </p:sp>
      <p:graphicFrame>
        <p:nvGraphicFramePr>
          <p:cNvPr id="35" name="Схема 34"/>
          <p:cNvGraphicFramePr/>
          <p:nvPr/>
        </p:nvGraphicFramePr>
        <p:xfrm>
          <a:off x="475488" y="1362456"/>
          <a:ext cx="7232904" cy="478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109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>
            <a:cxnSpLocks/>
          </p:cNvCxnSpPr>
          <p:nvPr/>
        </p:nvCxnSpPr>
        <p:spPr>
          <a:xfrm>
            <a:off x="96715" y="0"/>
            <a:ext cx="0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cxnSpLocks/>
          </p:cNvCxnSpPr>
          <p:nvPr/>
        </p:nvCxnSpPr>
        <p:spPr>
          <a:xfrm flipH="1">
            <a:off x="12095285" y="0"/>
            <a:ext cx="5860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>
            <a:cxnSpLocks/>
          </p:cNvCxnSpPr>
          <p:nvPr/>
        </p:nvCxnSpPr>
        <p:spPr>
          <a:xfrm>
            <a:off x="0" y="95250"/>
            <a:ext cx="12192000" cy="0"/>
          </a:xfrm>
          <a:prstGeom prst="lin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cxnSpLocks/>
          </p:cNvCxnSpPr>
          <p:nvPr/>
        </p:nvCxnSpPr>
        <p:spPr>
          <a:xfrm>
            <a:off x="0" y="6743700"/>
            <a:ext cx="12192000" cy="0"/>
          </a:xfrm>
          <a:prstGeom prst="lin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2874988-DDBC-43DB-8C11-1F787951A93D}"/>
              </a:ext>
            </a:extLst>
          </p:cNvPr>
          <p:cNvSpPr/>
          <p:nvPr/>
        </p:nvSpPr>
        <p:spPr>
          <a:xfrm>
            <a:off x="586764" y="4349252"/>
            <a:ext cx="8835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</a:rPr>
              <a:t>10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74AF9DC-BBAE-4604-8F94-0B5B5A8E07B5}"/>
              </a:ext>
            </a:extLst>
          </p:cNvPr>
          <p:cNvSpPr/>
          <p:nvPr/>
        </p:nvSpPr>
        <p:spPr>
          <a:xfrm>
            <a:off x="260768" y="5024594"/>
            <a:ext cx="1644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Несовершеннолетних помещены под надзор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8FB0BFC-8B09-46C6-BEAE-8DF007BE7058}"/>
              </a:ext>
            </a:extLst>
          </p:cNvPr>
          <p:cNvSpPr/>
          <p:nvPr/>
        </p:nvSpPr>
        <p:spPr>
          <a:xfrm>
            <a:off x="1801368" y="4992624"/>
            <a:ext cx="1417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Родителей получили направление в </a:t>
            </a:r>
            <a:r>
              <a:rPr lang="ru-RU" sz="1200" dirty="0" err="1"/>
              <a:t>наркодиспансер</a:t>
            </a:r>
            <a:endParaRPr lang="ru-RU" sz="12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A9B70EC-6127-481B-94D4-69EAF00C5479}"/>
              </a:ext>
            </a:extLst>
          </p:cNvPr>
          <p:cNvSpPr/>
          <p:nvPr/>
        </p:nvSpPr>
        <p:spPr>
          <a:xfrm>
            <a:off x="2273940" y="4355267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8100FC0-CB67-47E9-A1BA-E288FA676F45}"/>
              </a:ext>
            </a:extLst>
          </p:cNvPr>
          <p:cNvSpPr/>
          <p:nvPr/>
        </p:nvSpPr>
        <p:spPr>
          <a:xfrm>
            <a:off x="8612545" y="4321035"/>
            <a:ext cx="13260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</a:rPr>
              <a:t>1455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81E442E-763E-4E9B-B615-1B7E835035E1}"/>
              </a:ext>
            </a:extLst>
          </p:cNvPr>
          <p:cNvSpPr/>
          <p:nvPr/>
        </p:nvSpPr>
        <p:spPr>
          <a:xfrm>
            <a:off x="8516711" y="4942491"/>
            <a:ext cx="1517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Выходов с патронажем в семью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09ED7FC-70B7-45A8-B1EF-B66208FE81C6}"/>
              </a:ext>
            </a:extLst>
          </p:cNvPr>
          <p:cNvSpPr/>
          <p:nvPr/>
        </p:nvSpPr>
        <p:spPr>
          <a:xfrm>
            <a:off x="10333936" y="4318286"/>
            <a:ext cx="10406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</a:rPr>
              <a:t>375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5498E18-8F31-4CA7-AC24-E43BE808899D}"/>
              </a:ext>
            </a:extLst>
          </p:cNvPr>
          <p:cNvSpPr/>
          <p:nvPr/>
        </p:nvSpPr>
        <p:spPr>
          <a:xfrm>
            <a:off x="9866376" y="4933664"/>
            <a:ext cx="2087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Выходов в семью с представителями КДН и ЗП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CEE2BC6-D7F3-467E-99BF-089FBB327D2C}"/>
              </a:ext>
            </a:extLst>
          </p:cNvPr>
          <p:cNvSpPr/>
          <p:nvPr/>
        </p:nvSpPr>
        <p:spPr>
          <a:xfrm>
            <a:off x="3466923" y="4319324"/>
            <a:ext cx="10406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</a:rPr>
              <a:t>141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4FE84E4-B1F1-406B-916C-BAF89A82E2B3}"/>
              </a:ext>
            </a:extLst>
          </p:cNvPr>
          <p:cNvSpPr/>
          <p:nvPr/>
        </p:nvSpPr>
        <p:spPr>
          <a:xfrm>
            <a:off x="3180830" y="4974580"/>
            <a:ext cx="1612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Семья на социальном сопровождении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DE49895-351D-401A-AB31-9F1D1150A35E}"/>
              </a:ext>
            </a:extLst>
          </p:cNvPr>
          <p:cNvSpPr/>
          <p:nvPr/>
        </p:nvSpPr>
        <p:spPr>
          <a:xfrm>
            <a:off x="6886116" y="4290191"/>
            <a:ext cx="13260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</a:rPr>
              <a:t>2231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E74DC0A-6428-436B-8B1E-FCDBBEBE3BAC}"/>
              </a:ext>
            </a:extLst>
          </p:cNvPr>
          <p:cNvSpPr/>
          <p:nvPr/>
        </p:nvSpPr>
        <p:spPr>
          <a:xfrm>
            <a:off x="6754928" y="4948977"/>
            <a:ext cx="1776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Обращение на телефон доверия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3DFDE45-310A-43FA-A912-8E320F33CD22}"/>
              </a:ext>
            </a:extLst>
          </p:cNvPr>
          <p:cNvSpPr/>
          <p:nvPr/>
        </p:nvSpPr>
        <p:spPr>
          <a:xfrm>
            <a:off x="5276676" y="4319319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</a:rPr>
              <a:t>44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5A703DC-F944-43C1-A155-2552D053DFAE}"/>
              </a:ext>
            </a:extLst>
          </p:cNvPr>
          <p:cNvSpPr/>
          <p:nvPr/>
        </p:nvSpPr>
        <p:spPr>
          <a:xfrm>
            <a:off x="4875119" y="4950987"/>
            <a:ext cx="1879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Несовершеннолетних признаны в социально опасном положении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E9D67BB-74AF-4BFC-8798-FE57E3B22149}"/>
              </a:ext>
            </a:extLst>
          </p:cNvPr>
          <p:cNvSpPr/>
          <p:nvPr/>
        </p:nvSpPr>
        <p:spPr>
          <a:xfrm>
            <a:off x="565410" y="2655106"/>
            <a:ext cx="20569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rgbClr val="0070C0"/>
                </a:solidFill>
              </a:rPr>
              <a:t>2139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6C122AB-7614-4505-9A9F-9954001572E7}"/>
              </a:ext>
            </a:extLst>
          </p:cNvPr>
          <p:cNvSpPr/>
          <p:nvPr/>
        </p:nvSpPr>
        <p:spPr>
          <a:xfrm>
            <a:off x="2698376" y="2949386"/>
            <a:ext cx="3711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Несовершеннолетних охвачены профилактической работой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2CFDE304-1338-4AAB-830A-92761D8AD903}"/>
              </a:ext>
            </a:extLst>
          </p:cNvPr>
          <p:cNvSpPr/>
          <p:nvPr/>
        </p:nvSpPr>
        <p:spPr>
          <a:xfrm>
            <a:off x="6448899" y="2561067"/>
            <a:ext cx="15888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rgbClr val="0070C0"/>
                </a:solidFill>
              </a:rPr>
              <a:t>569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B6BC787-FFBB-4F19-A200-5E5F152B665D}"/>
              </a:ext>
            </a:extLst>
          </p:cNvPr>
          <p:cNvSpPr/>
          <p:nvPr/>
        </p:nvSpPr>
        <p:spPr>
          <a:xfrm>
            <a:off x="8156449" y="2741420"/>
            <a:ext cx="3511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Родителей охвачены профилактической работой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F523DDE-57C1-4C85-B46E-3B40A03E10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6" t="54181" r="2420" b="8667"/>
          <a:stretch/>
        </p:blipFill>
        <p:spPr>
          <a:xfrm>
            <a:off x="447048" y="524234"/>
            <a:ext cx="11248365" cy="1760093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3065930" y="29091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Статистика за 9 месяцев 2024года</a:t>
            </a:r>
          </a:p>
        </p:txBody>
      </p:sp>
    </p:spTree>
    <p:extLst>
      <p:ext uri="{BB962C8B-B14F-4D97-AF65-F5344CB8AC3E}">
        <p14:creationId xmlns:p14="http://schemas.microsoft.com/office/powerpoint/2010/main" val="2043850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C00497-0ACB-BCBB-C12C-B5712D9D4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92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>
            <a:cxnSpLocks/>
          </p:cNvCxnSpPr>
          <p:nvPr/>
        </p:nvCxnSpPr>
        <p:spPr>
          <a:xfrm>
            <a:off x="96715" y="0"/>
            <a:ext cx="0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cxnSpLocks/>
          </p:cNvCxnSpPr>
          <p:nvPr/>
        </p:nvCxnSpPr>
        <p:spPr>
          <a:xfrm>
            <a:off x="12095285" y="0"/>
            <a:ext cx="0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>
            <a:cxnSpLocks/>
          </p:cNvCxnSpPr>
          <p:nvPr/>
        </p:nvCxnSpPr>
        <p:spPr>
          <a:xfrm>
            <a:off x="0" y="95250"/>
            <a:ext cx="12192000" cy="0"/>
          </a:xfrm>
          <a:prstGeom prst="lin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cxnSpLocks/>
          </p:cNvCxnSpPr>
          <p:nvPr/>
        </p:nvCxnSpPr>
        <p:spPr>
          <a:xfrm flipV="1">
            <a:off x="0" y="6743700"/>
            <a:ext cx="12192000" cy="19050"/>
          </a:xfrm>
          <a:prstGeom prst="lin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F62F219-ED42-460A-AED1-F860ADBD0476}"/>
              </a:ext>
            </a:extLst>
          </p:cNvPr>
          <p:cNvSpPr/>
          <p:nvPr/>
        </p:nvSpPr>
        <p:spPr>
          <a:xfrm>
            <a:off x="1643135" y="2285440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88B85B8-E4B6-4B70-8FF9-6C212A332508}"/>
              </a:ext>
            </a:extLst>
          </p:cNvPr>
          <p:cNvSpPr/>
          <p:nvPr/>
        </p:nvSpPr>
        <p:spPr>
          <a:xfrm>
            <a:off x="2429434" y="2730052"/>
            <a:ext cx="43837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Исковых заявления в связи с установлением факта отсутствия  родительского попечения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CD6B227-E200-4C66-929D-9F4A73018B2D}"/>
              </a:ext>
            </a:extLst>
          </p:cNvPr>
          <p:cNvSpPr/>
          <p:nvPr/>
        </p:nvSpPr>
        <p:spPr>
          <a:xfrm>
            <a:off x="1714854" y="3786673"/>
            <a:ext cx="8611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rgbClr val="0070C0"/>
                </a:solidFill>
              </a:rPr>
              <a:t>6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26E84C3-30C0-413F-8021-DC243E10574D}"/>
              </a:ext>
            </a:extLst>
          </p:cNvPr>
          <p:cNvSpPr/>
          <p:nvPr/>
        </p:nvSpPr>
        <p:spPr>
          <a:xfrm>
            <a:off x="2493713" y="4078887"/>
            <a:ext cx="44001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Исковых заявлений  в связи с ненадлежащим исполнением родителями своих обязанностей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52917" y="1075765"/>
            <a:ext cx="5809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Статистика текущего года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9899" y="1013011"/>
            <a:ext cx="4257530" cy="422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9713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>
            <a:cxnSpLocks/>
          </p:cNvCxnSpPr>
          <p:nvPr/>
        </p:nvCxnSpPr>
        <p:spPr>
          <a:xfrm>
            <a:off x="96715" y="0"/>
            <a:ext cx="0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cxnSpLocks/>
          </p:cNvCxnSpPr>
          <p:nvPr/>
        </p:nvCxnSpPr>
        <p:spPr>
          <a:xfrm flipH="1">
            <a:off x="12095285" y="0"/>
            <a:ext cx="5860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>
            <a:cxnSpLocks/>
          </p:cNvCxnSpPr>
          <p:nvPr/>
        </p:nvCxnSpPr>
        <p:spPr>
          <a:xfrm>
            <a:off x="0" y="95250"/>
            <a:ext cx="12192000" cy="0"/>
          </a:xfrm>
          <a:prstGeom prst="lin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cxnSpLocks/>
          </p:cNvCxnSpPr>
          <p:nvPr/>
        </p:nvCxnSpPr>
        <p:spPr>
          <a:xfrm flipV="1">
            <a:off x="0" y="6743700"/>
            <a:ext cx="12192000" cy="19050"/>
          </a:xfrm>
          <a:prstGeom prst="lin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3182470" y="31781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Федеральные порталы информационно-просветительской поддержки родителей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343" y="1639420"/>
            <a:ext cx="4383141" cy="130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3177" y="1403479"/>
            <a:ext cx="3202362" cy="164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1718" y="3191338"/>
            <a:ext cx="4152060" cy="273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6743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1342</TotalTime>
  <Words>560</Words>
  <Application>Microsoft Office PowerPoint</Application>
  <PresentationFormat>Широкоэкранный</PresentationFormat>
  <Paragraphs>64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Times New Roman</vt:lpstr>
      <vt:lpstr>Office Theme</vt:lpstr>
      <vt:lpstr>Межведомственное взаимодействие в сфере выявления семейного неблагополучия на территории г.Калуга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Маймусов Владимир Владиславович</cp:lastModifiedBy>
  <cp:revision>135</cp:revision>
  <dcterms:created xsi:type="dcterms:W3CDTF">2022-01-23T17:49:30Z</dcterms:created>
  <dcterms:modified xsi:type="dcterms:W3CDTF">2024-10-28T09:03:19Z</dcterms:modified>
</cp:coreProperties>
</file>