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74" r:id="rId3"/>
    <p:sldId id="262" r:id="rId4"/>
    <p:sldId id="275" r:id="rId5"/>
    <p:sldId id="264" r:id="rId6"/>
    <p:sldId id="263" r:id="rId7"/>
    <p:sldId id="272" r:id="rId8"/>
    <p:sldId id="265" r:id="rId9"/>
    <p:sldId id="266" r:id="rId10"/>
    <p:sldId id="268" r:id="rId11"/>
    <p:sldId id="269" r:id="rId12"/>
    <p:sldId id="270" r:id="rId13"/>
    <p:sldId id="273" r:id="rId14"/>
    <p:sldId id="271" r:id="rId15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713" autoAdjust="0"/>
  </p:normalViewPr>
  <p:slideViewPr>
    <p:cSldViewPr showGuides="1"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7.0611929225342512E-2"/>
          <c:y val="2.5229878958303222E-2"/>
          <c:w val="0.92621348981934137"/>
          <c:h val="0.8198115523169546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Лист1!$B$2</c:f>
              <c:strCache>
                <c:ptCount val="1"/>
                <c:pt idx="0">
                  <c:v>КОЛИЧЕСТВО СУДЕБНЫХ РЕШЕНИЙ 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dLbls>
            <c:dLbl>
              <c:idx val="0"/>
              <c:layout>
                <c:manualLayout>
                  <c:x val="-3.1745809553139128E-3"/>
                  <c:y val="-0.10335844970789435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68C-47DE-9E7E-619C6602F8D9}"/>
                </c:ext>
              </c:extLst>
            </c:dLbl>
            <c:dLbl>
              <c:idx val="1"/>
              <c:layout>
                <c:manualLayout>
                  <c:x val="1.0305885999859645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>
                        <a:solidFill>
                          <a:schemeClr val="accent1"/>
                        </a:solidFill>
                      </a:rPr>
                      <a:t>345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168C-47DE-9E7E-619C6602F8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aseline="0">
                    <a:solidFill>
                      <a:schemeClr val="accent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Лист1!$A$3:$A$4</c:f>
              <c:strCache>
                <c:ptCount val="2"/>
                <c:pt idx="0">
                  <c:v>2003-2009</c:v>
                </c:pt>
                <c:pt idx="1">
                  <c:v>2009-2014</c:v>
                </c:pt>
              </c:strCache>
            </c:strRef>
          </c:cat>
          <c:val>
            <c:numRef>
              <c:f>Лист1!$B$3:$B$4</c:f>
              <c:numCache>
                <c:formatCode>General</c:formatCode>
                <c:ptCount val="2"/>
                <c:pt idx="0">
                  <c:v>54</c:v>
                </c:pt>
                <c:pt idx="1">
                  <c:v>350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68C-47DE-9E7E-619C6602F8D9}"/>
            </c:ext>
          </c:extLst>
        </c:ser>
        <c:shape val="cylinder"/>
        <c:axId val="98298496"/>
        <c:axId val="98296960"/>
        <c:axId val="0"/>
      </c:bar3DChart>
      <c:valAx>
        <c:axId val="98296960"/>
        <c:scaling>
          <c:orientation val="minMax"/>
        </c:scaling>
        <c:axPos val="l"/>
        <c:majorGridlines/>
        <c:numFmt formatCode="General" sourceLinked="1"/>
        <c:tickLblPos val="nextTo"/>
        <c:crossAx val="98298496"/>
        <c:crosses val="autoZero"/>
        <c:crossBetween val="between"/>
      </c:valAx>
      <c:catAx>
        <c:axId val="98298496"/>
        <c:scaling>
          <c:orientation val="minMax"/>
        </c:scaling>
        <c:axPos val="b"/>
        <c:numFmt formatCode="General" sourceLinked="0"/>
        <c:tickLblPos val="nextTo"/>
        <c:crossAx val="98296960"/>
        <c:crosses val="autoZero"/>
        <c:auto val="1"/>
        <c:lblAlgn val="ctr"/>
        <c:lblOffset val="100"/>
      </c:catAx>
      <c:spPr>
        <a:solidFill>
          <a:schemeClr val="accent6">
            <a:lumMod val="20000"/>
            <a:lumOff val="80000"/>
          </a:schemeClr>
        </a:solidFill>
      </c:spPr>
    </c:plotArea>
    <c:plotVisOnly val="1"/>
    <c:dispBlanksAs val="gap"/>
  </c:chart>
  <c:spPr>
    <a:solidFill>
      <a:schemeClr val="bg1">
        <a:alpha val="47000"/>
      </a:schemeClr>
    </a:solidFill>
    <a:ln>
      <a:noFill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  <c:txPr>
        <a:bodyPr/>
        <a:lstStyle/>
        <a:p>
          <a:pPr>
            <a:defRPr baseline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млн.руб</c:v>
                </c:pt>
              </c:strCache>
            </c:strRef>
          </c:tx>
          <c:spPr>
            <a:gradFill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0"/>
            </a:gra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90" b="1" i="0" baseline="0">
                    <a:solidFill>
                      <a:schemeClr val="accent3">
                        <a:lumMod val="50000"/>
                      </a:schemeClr>
                    </a:solidFill>
                    <a:latin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</c:numCache>
            </c:num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50</c:v>
                </c:pt>
                <c:pt idx="1">
                  <c:v>154</c:v>
                </c:pt>
                <c:pt idx="2">
                  <c:v>157</c:v>
                </c:pt>
                <c:pt idx="3">
                  <c:v>222</c:v>
                </c:pt>
                <c:pt idx="4">
                  <c:v>220</c:v>
                </c:pt>
                <c:pt idx="5">
                  <c:v>250</c:v>
                </c:pt>
                <c:pt idx="6">
                  <c:v>260</c:v>
                </c:pt>
                <c:pt idx="7">
                  <c:v>270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0D0-426F-ACD4-0BED1BDEF7D6}"/>
            </c:ext>
          </c:extLst>
        </c:ser>
        <c:gapWidth val="81"/>
        <c:axId val="150402176"/>
        <c:axId val="150403712"/>
      </c:barChart>
      <c:catAx>
        <c:axId val="150402176"/>
        <c:scaling>
          <c:orientation val="minMax"/>
        </c:scaling>
        <c:axPos val="b"/>
        <c:numFmt formatCode="General" sourceLinked="1"/>
        <c:tickLblPos val="nextTo"/>
        <c:spPr>
          <a:ln>
            <a:solidFill>
              <a:schemeClr val="accent1">
                <a:shade val="50000"/>
              </a:schemeClr>
            </a:solidFill>
          </a:ln>
        </c:spPr>
        <c:txPr>
          <a:bodyPr anchor="b" anchorCtr="0"/>
          <a:lstStyle/>
          <a:p>
            <a:pPr>
              <a:defRPr sz="1500" b="1" i="0" baseline="0">
                <a:solidFill>
                  <a:schemeClr val="accent6">
                    <a:lumMod val="50000"/>
                  </a:schemeClr>
                </a:solidFill>
              </a:defRPr>
            </a:pPr>
            <a:endParaRPr lang="ru-RU"/>
          </a:p>
        </c:txPr>
        <c:crossAx val="150403712"/>
        <c:crosses val="autoZero"/>
        <c:auto val="1"/>
        <c:lblAlgn val="ctr"/>
        <c:lblOffset val="100"/>
      </c:catAx>
      <c:valAx>
        <c:axId val="15040371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500" b="1" i="0" baseline="0">
                <a:solidFill>
                  <a:schemeClr val="accent1">
                    <a:lumMod val="75000"/>
                  </a:schemeClr>
                </a:solidFill>
              </a:defRPr>
            </a:pPr>
            <a:endParaRPr lang="ru-RU"/>
          </a:p>
        </c:txPr>
        <c:crossAx val="15040217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D33C7-7A17-4BFD-9363-BF64CC6FBEC9}" type="datetimeFigureOut">
              <a:rPr lang="ru-RU" smtClean="0"/>
              <a:pPr/>
              <a:t>29.09.2025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8B376-D94F-4A6D-B362-87681EC2E0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D33C7-7A17-4BFD-9363-BF64CC6FBEC9}" type="datetimeFigureOut">
              <a:rPr lang="ru-RU" smtClean="0"/>
              <a:pPr/>
              <a:t>29.09.2025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8B376-D94F-4A6D-B362-87681EC2E0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D33C7-7A17-4BFD-9363-BF64CC6FBEC9}" type="datetimeFigureOut">
              <a:rPr lang="ru-RU" smtClean="0"/>
              <a:pPr/>
              <a:t>29.09.2025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8B376-D94F-4A6D-B362-87681EC2E0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D33C7-7A17-4BFD-9363-BF64CC6FBEC9}" type="datetimeFigureOut">
              <a:rPr lang="ru-RU" smtClean="0"/>
              <a:pPr/>
              <a:t>29.09.2025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8B376-D94F-4A6D-B362-87681EC2E0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D33C7-7A17-4BFD-9363-BF64CC6FBEC9}" type="datetimeFigureOut">
              <a:rPr lang="ru-RU" smtClean="0"/>
              <a:pPr/>
              <a:t>29.09.2025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8B376-D94F-4A6D-B362-87681EC2E0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D33C7-7A17-4BFD-9363-BF64CC6FBEC9}" type="datetimeFigureOut">
              <a:rPr lang="ru-RU" smtClean="0"/>
              <a:pPr/>
              <a:t>29.09.2025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8B376-D94F-4A6D-B362-87681EC2E0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D33C7-7A17-4BFD-9363-BF64CC6FBEC9}" type="datetimeFigureOut">
              <a:rPr lang="ru-RU" smtClean="0"/>
              <a:pPr/>
              <a:t>29.09.2025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8B376-D94F-4A6D-B362-87681EC2E0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D33C7-7A17-4BFD-9363-BF64CC6FBEC9}" type="datetimeFigureOut">
              <a:rPr lang="ru-RU" smtClean="0"/>
              <a:pPr/>
              <a:t>29.09.2025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8B376-D94F-4A6D-B362-87681EC2E0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D33C7-7A17-4BFD-9363-BF64CC6FBEC9}" type="datetimeFigureOut">
              <a:rPr lang="ru-RU" smtClean="0"/>
              <a:pPr/>
              <a:t>29.09.2025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8B376-D94F-4A6D-B362-87681EC2E0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D33C7-7A17-4BFD-9363-BF64CC6FBEC9}" type="datetimeFigureOut">
              <a:rPr lang="ru-RU" smtClean="0"/>
              <a:pPr/>
              <a:t>29.09.2025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8B376-D94F-4A6D-B362-87681EC2E0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D33C7-7A17-4BFD-9363-BF64CC6FBEC9}" type="datetimeFigureOut">
              <a:rPr lang="ru-RU" smtClean="0"/>
              <a:pPr/>
              <a:t>29.09.2025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8B376-D94F-4A6D-B362-87681EC2E0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4D33C7-7A17-4BFD-9363-BF64CC6FBEC9}" type="datetimeFigureOut">
              <a:rPr lang="ru-RU" smtClean="0"/>
              <a:pPr/>
              <a:t>29.09.2025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8B376-D94F-4A6D-B362-87681EC2E0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6500826"/>
              <a:gd name="connsiteY0" fmla="*/ 0 h 6858000"/>
              <a:gd name="connsiteX1" fmla="*/ 6500826 w 6500826"/>
              <a:gd name="connsiteY1" fmla="*/ 0 h 6858000"/>
              <a:gd name="connsiteX2" fmla="*/ 6500826 w 6500826"/>
              <a:gd name="connsiteY2" fmla="*/ 6858000 h 6858000"/>
              <a:gd name="connsiteX3" fmla="*/ 0 w 6500826"/>
              <a:gd name="connsiteY3" fmla="*/ 6858000 h 6858000"/>
              <a:gd name="connsiteX4" fmla="*/ 0 w 6500826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00826" h="6858000">
                <a:moveTo>
                  <a:pt x="0" y="0"/>
                </a:moveTo>
                <a:lnTo>
                  <a:pt x="6500826" y="0"/>
                </a:lnTo>
                <a:lnTo>
                  <a:pt x="6500826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3042" y="1428736"/>
            <a:ext cx="5857916" cy="2214578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КАПИТАЛЬНЫЙ РЕМОНТ  МНОГОКВАРТИРНЫХ ДОМОВ 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РАМКАХ ИСПОЛНЕНИЯ РЕШЕНИЙ СУДА </a:t>
            </a:r>
          </a:p>
        </p:txBody>
      </p:sp>
      <p:pic>
        <p:nvPicPr>
          <p:cNvPr id="5" name="Рисунок 4" descr="Рисунок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85728"/>
            <a:ext cx="1428728" cy="157161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715008" y="357166"/>
            <a:ext cx="2928958" cy="121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УПРАВЛЕНИЕ ЖИЛИЩНО-КОММУНАЛЬНОГО ХОЗЯЙСТВА ГОРОДА КАЛУГИ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C:\Users\denisova_tv\Desktop\для презентаций\77hr6jxnm-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429000"/>
            <a:ext cx="8715436" cy="321471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214282" y="214290"/>
            <a:ext cx="8715436" cy="64294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143240" y="6286520"/>
            <a:ext cx="3429024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Сентябрь 2025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-142908" y="0"/>
            <a:ext cx="9286908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прове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15008" y="357166"/>
            <a:ext cx="2928958" cy="121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1538" y="714356"/>
            <a:ext cx="6643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  <a:p>
            <a:r>
              <a:rPr lang="ru-RU" dirty="0"/>
              <a:t>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57158" y="285728"/>
            <a:ext cx="8429684" cy="621510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22" name="AutoShape 2" descr="C:\Users\denisova_tv\Desktop\pro-p-sud-risunok-19-optimized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C:\Users\denisova_tv\Desktop\pro-p-sud-risunok-19-optimized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000100" y="500042"/>
            <a:ext cx="7429552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u="sng" dirty="0">
              <a:solidFill>
                <a:srgbClr val="FF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7158" y="1142984"/>
            <a:ext cx="8429684" cy="24288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929190" y="3429000"/>
            <a:ext cx="3714776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572000" y="4143380"/>
            <a:ext cx="4071966" cy="21431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143504" y="500042"/>
            <a:ext cx="3500462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071670" y="428604"/>
            <a:ext cx="5072098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928662" y="357166"/>
            <a:ext cx="314327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Телевизионная 53- крыша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572000" y="357166"/>
            <a:ext cx="3643338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Инженерная 5/10 – фасад и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отмостка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050" name="Picture 2" descr="C:\Users\denisova_tv\Desktop\телевизионная 53 крыш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071546"/>
            <a:ext cx="3657600" cy="5143536"/>
          </a:xfrm>
          <a:prstGeom prst="rect">
            <a:avLst/>
          </a:prstGeom>
          <a:noFill/>
        </p:spPr>
      </p:pic>
      <p:pic>
        <p:nvPicPr>
          <p:cNvPr id="2051" name="Picture 3" descr="C:\Users\denisova_tv\Desktop\инженерная 10 фасад и отмостка 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071546"/>
            <a:ext cx="3871914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-71454" y="0"/>
            <a:ext cx="9286908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15008" y="357166"/>
            <a:ext cx="2928958" cy="121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1538" y="714356"/>
            <a:ext cx="6643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57158" y="285728"/>
            <a:ext cx="8429684" cy="621510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22" name="AutoShape 2" descr="C:\Users\denisova_tv\Desktop\pro-p-sud-risunok-19-optimized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C:\Users\denisova_tv\Desktop\pro-p-sud-risunok-19-optimized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000100" y="500042"/>
            <a:ext cx="7429552" cy="928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u="sng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7158" y="1142984"/>
            <a:ext cx="8429684" cy="24288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29190" y="3429000"/>
            <a:ext cx="3714776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572000" y="4143380"/>
            <a:ext cx="4071966" cy="21431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928794" y="571480"/>
            <a:ext cx="5214974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85786" y="642918"/>
            <a:ext cx="3571900" cy="928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929190" y="500042"/>
            <a:ext cx="3500462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285984" y="500042"/>
            <a:ext cx="5000660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ул. Пухова 39 – фасад и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отмостка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3074" name="Picture 2" descr="C:\Users\denisova_tv\Desktop\пухова 39 фасад 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85860"/>
            <a:ext cx="3714752" cy="4929222"/>
          </a:xfrm>
          <a:prstGeom prst="rect">
            <a:avLst/>
          </a:prstGeom>
          <a:noFill/>
        </p:spPr>
      </p:pic>
      <p:pic>
        <p:nvPicPr>
          <p:cNvPr id="3075" name="Picture 3" descr="C:\Users\denisova_tv\Desktop\пухова 39 отмостка 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285860"/>
            <a:ext cx="3571876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0"/>
            <a:ext cx="9286908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15008" y="357166"/>
            <a:ext cx="2928958" cy="121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1538" y="714356"/>
            <a:ext cx="6643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57158" y="285728"/>
            <a:ext cx="8429684" cy="621510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22" name="AutoShape 2" descr="C:\Users\denisova_tv\Desktop\pro-p-sud-risunok-19-optimized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C:\Users\denisova_tv\Desktop\pro-p-sud-risunok-19-optimized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000100" y="500042"/>
            <a:ext cx="7429552" cy="928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u="sng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7158" y="1142984"/>
            <a:ext cx="8429684" cy="24288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29190" y="3429000"/>
            <a:ext cx="3714776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572000" y="4143380"/>
            <a:ext cx="4071966" cy="21431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928794" y="571480"/>
            <a:ext cx="5214974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00034" y="357166"/>
            <a:ext cx="3214710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переулок  Чичерина 28 – крыша </a:t>
            </a:r>
          </a:p>
        </p:txBody>
      </p:sp>
      <p:pic>
        <p:nvPicPr>
          <p:cNvPr id="4098" name="Picture 2" descr="C:\Users\denisova_tv\Desktop\пер чичерина 28 крыша 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1" y="1071546"/>
            <a:ext cx="3929089" cy="4714908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4714876" y="357166"/>
            <a:ext cx="3857652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ул. Константиновых 11 - фасад и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отмостка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099" name="Picture 3" descr="C:\Users\denisova_tv\Desktop\константиновых 11 фасад и отмостка 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857232"/>
            <a:ext cx="3929058" cy="3000396"/>
          </a:xfrm>
          <a:prstGeom prst="rect">
            <a:avLst/>
          </a:prstGeom>
          <a:noFill/>
        </p:spPr>
      </p:pic>
      <p:pic>
        <p:nvPicPr>
          <p:cNvPr id="4100" name="Picture 4" descr="C:\Users\denisova_tv\Desktop\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3929066"/>
            <a:ext cx="3971924" cy="2571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0"/>
            <a:ext cx="9286908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15008" y="357166"/>
            <a:ext cx="2928958" cy="121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7224" y="714356"/>
            <a:ext cx="6643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57158" y="285728"/>
            <a:ext cx="8429684" cy="621510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22" name="AutoShape 2" descr="C:\Users\denisova_tv\Desktop\pro-p-sud-risunok-19-optimized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C:\Users\denisova_tv\Desktop\pro-p-sud-risunok-19-optimized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000100" y="500042"/>
            <a:ext cx="7429552" cy="928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u="sng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7158" y="1142984"/>
            <a:ext cx="8429684" cy="24288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29190" y="3429000"/>
            <a:ext cx="3714776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572000" y="4143380"/>
            <a:ext cx="4071966" cy="21431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928794" y="571480"/>
            <a:ext cx="5214974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143240" y="428604"/>
            <a:ext cx="3214710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ул. Чичерина 19 – фасад </a:t>
            </a:r>
          </a:p>
        </p:txBody>
      </p:sp>
      <p:pic>
        <p:nvPicPr>
          <p:cNvPr id="2" name="Picture 2" descr="C:\Users\denisova_tv\Desktop\чичерина 19 фасад 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191" y="1000108"/>
            <a:ext cx="7929618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-71454" y="0"/>
            <a:ext cx="9286908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15008" y="357166"/>
            <a:ext cx="2928958" cy="121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1538" y="714356"/>
            <a:ext cx="6643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57158" y="285728"/>
            <a:ext cx="8429684" cy="621510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22" name="AutoShape 2" descr="C:\Users\denisova_tv\Desktop\pro-p-sud-risunok-19-optimized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C:\Users\denisova_tv\Desktop\pro-p-sud-risunok-19-optimized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000100" y="500042"/>
            <a:ext cx="7429552" cy="928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u="sng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7158" y="1142984"/>
            <a:ext cx="8429684" cy="24288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29190" y="3429000"/>
            <a:ext cx="3714776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572000" y="4143380"/>
            <a:ext cx="4071966" cy="21431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928794" y="571480"/>
            <a:ext cx="5214974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321703" y="1643050"/>
            <a:ext cx="4500594" cy="23574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СПАСИБО ЗА ВНИМАНИЕ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786314" y="5000636"/>
            <a:ext cx="3429024" cy="135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Докладывал начальник Управления жилищно-коммунального хозяйства  города Калуги   М.И. Вишняков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715008" y="357166"/>
            <a:ext cx="3009920" cy="121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28613" y="-19489"/>
            <a:ext cx="9144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15008" y="357166"/>
            <a:ext cx="2928958" cy="121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8662" y="0"/>
            <a:ext cx="66437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  <a:p>
            <a:pPr algn="ctr"/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Дома, подлежащие капитальному ремонту по решению суда</a:t>
            </a:r>
            <a:endParaRPr lang="ru-RU" b="1" u="sng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57158" y="285728"/>
            <a:ext cx="8429684" cy="621510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22" name="AutoShape 2" descr="C:\Users\denisova_tv\Desktop\pro-p-sud-risunok-19-optimized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C:\Users\denisova_tv\Desktop\pro-p-sud-risunok-19-optimized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28596" y="2928885"/>
            <a:ext cx="8031836" cy="2500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E5A70436-58E9-47C1-9754-8CFC76301AC4}"/>
              </a:ext>
            </a:extLst>
          </p:cNvPr>
          <p:cNvSpPr/>
          <p:nvPr/>
        </p:nvSpPr>
        <p:spPr>
          <a:xfrm>
            <a:off x="460375" y="836713"/>
            <a:ext cx="7683525" cy="877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территории города Калуги имеется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3652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домов,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решению суда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текущую дату подлежат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ремонту 248 домов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Всего  с 2009-по 2014 судами было вынесено 345 решений 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2025 году запланирован капитальный ремонт 35 домов.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9B3A875-624D-48D9-AACF-35FF2DC4EA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680" y="1656984"/>
            <a:ext cx="3168352" cy="220288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A07C3BB-195F-436B-9735-E28B025EA4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2991" y="1656984"/>
            <a:ext cx="2988777" cy="224753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F09CFF2-F431-4277-B3B5-65F2455BAF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17961" y="4002748"/>
            <a:ext cx="3168352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5309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4150"/>
            <a:ext cx="9144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15008" y="357166"/>
            <a:ext cx="2928958" cy="121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xmlns="" val="3652680471"/>
              </p:ext>
            </p:extLst>
          </p:nvPr>
        </p:nvGraphicFramePr>
        <p:xfrm>
          <a:off x="642910" y="928670"/>
          <a:ext cx="4505154" cy="1821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928662" y="142853"/>
            <a:ext cx="66437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  <a:p>
            <a:pPr algn="ctr"/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Количество судебных решений  </a:t>
            </a:r>
            <a:r>
              <a:rPr lang="ru-RU" b="1" u="sng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2003-2014 ГОДЫ </a:t>
            </a:r>
          </a:p>
          <a:p>
            <a:endParaRPr lang="ru-RU" dirty="0"/>
          </a:p>
          <a:p>
            <a:r>
              <a:rPr lang="ru-RU" dirty="0"/>
              <a:t>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888700" y="3321818"/>
            <a:ext cx="5000660" cy="2692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Причины вынесения судебных решений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987824" y="3545754"/>
            <a:ext cx="5000660" cy="23574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Ветхость жилищного фонда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Отсутствие практики систематического</a:t>
            </a:r>
          </a:p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проведения  капитального ремонта </a:t>
            </a:r>
          </a:p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управляющими организациями</a:t>
            </a:r>
          </a:p>
          <a:p>
            <a:pPr marL="342900" indent="-342900">
              <a:buAutoNum type="arabicPeriod" startAt="3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Ограниченность средств местного бюджета</a:t>
            </a:r>
          </a:p>
          <a:p>
            <a:pPr marL="342900" indent="-342900">
              <a:buAutoNum type="arabicPeriod" startAt="3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Отсутствие на момент вынесения судебного решения механизма по проведению капитального ремонта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57158" y="285728"/>
            <a:ext cx="8429684" cy="621510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22" name="AutoShape 2" descr="C:\Users\denisova_tv\Desktop\pro-p-sud-risunok-19-optimized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C:\Users\denisova_tv\Desktop\pro-p-sud-risunok-19-optimized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" name="Рисунок 16" descr="ДЛЯ ПРЕЗЕНТАЦИ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3924598"/>
            <a:ext cx="2009800" cy="1580523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</p:spPr>
      </p:pic>
      <p:pic>
        <p:nvPicPr>
          <p:cNvPr id="18" name="Рисунок 17" descr="99a6cbcea7c956c070f944326c362c9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1071546"/>
            <a:ext cx="2271766" cy="1662268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428596" y="2928885"/>
            <a:ext cx="8031836" cy="2500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Каждое судебное решение содержит от 5 до 8 различных видов работ на каждом многоквартирном доме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97B2E0F1-ED7D-4D17-BDA6-DD9E565E6353}"/>
              </a:ext>
            </a:extLst>
          </p:cNvPr>
          <p:cNvSpPr/>
          <p:nvPr/>
        </p:nvSpPr>
        <p:spPr>
          <a:xfrm>
            <a:off x="971600" y="5838650"/>
            <a:ext cx="7672366" cy="412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Фондом капитального ремонта Калужской области на 2025 год запланирован капитальный ремонт 213 домов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15008" y="357166"/>
            <a:ext cx="2928958" cy="121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7158" y="285728"/>
            <a:ext cx="8429684" cy="621510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22" name="AutoShape 2" descr="C:\Users\denisova_tv\Desktop\pro-p-sud-risunok-19-optimized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C:\Users\denisova_tv\Desktop\pro-p-sud-risunok-19-optimized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C:\Users\denisova_tv\Desktop\f198d352ded7dac82750c84e9d9146a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429000"/>
            <a:ext cx="4071966" cy="3071834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642910" y="2143116"/>
            <a:ext cx="7929618" cy="85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14348" y="1285860"/>
            <a:ext cx="7786742" cy="85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000364" y="357166"/>
            <a:ext cx="2714644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ВАЖНО !  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85786" y="928670"/>
            <a:ext cx="7786742" cy="21431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Наличие договора на управление многоквартирным домом  на постоянной основе  позволит слаженно и оперативно пройти все этапы  выполнения капитального ремонта и выплаты субсидии за проведенные работы  управляющей компании.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denisova_tv\Desktop\1800_uflNcocKFFl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429000"/>
            <a:ext cx="4357718" cy="3071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-214338"/>
            <a:ext cx="9144000" cy="70723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15008" y="357166"/>
            <a:ext cx="2928958" cy="121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7158" y="285728"/>
            <a:ext cx="8429684" cy="6215106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22" name="AutoShape 2" descr="C:\Users\denisova_tv\Desktop\pro-p-sud-risunok-19-optimized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C:\Users\denisova_tv\Desktop\pro-p-sud-risunok-19-optimized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57158" y="3286124"/>
            <a:ext cx="8429683" cy="27860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  Городской Думой города Калуги  принято решение  № 262 от 24.11.2021 года «Об утверждении Порядка формирования и финансирования расходов по   исполнению судебных актов о проведении капитального ремонта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Общего имущества многоквартирных домов за счет средств бюджета муниципального образования «Город Калуга» 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Для исполнения всех решений суда  городскому бюджету потребуется  сумма в размере более </a:t>
            </a:r>
            <a:r>
              <a:rPr lang="ru-RU" b="1" u="sng" dirty="0">
                <a:solidFill>
                  <a:schemeClr val="accent6">
                    <a:lumMod val="50000"/>
                  </a:schemeClr>
                </a:solidFill>
              </a:rPr>
              <a:t>7 млрд. рублей </a:t>
            </a:r>
            <a:r>
              <a:rPr lang="ru-RU" u="sng"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С учетом 2024 года  на данные виды работ  всего израсходовано - </a:t>
            </a:r>
            <a:r>
              <a:rPr lang="ru-RU" b="1" u="sng" dirty="0">
                <a:solidFill>
                  <a:schemeClr val="accent6">
                    <a:lumMod val="50000"/>
                  </a:schemeClr>
                </a:solidFill>
              </a:rPr>
              <a:t>1,9 млрд.рублей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исполнено :  </a:t>
            </a:r>
            <a:r>
              <a:rPr lang="ru-RU" dirty="0">
                <a:solidFill>
                  <a:schemeClr val="tx1"/>
                </a:solidFill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  полностью    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b="1" u="sng" dirty="0">
                <a:solidFill>
                  <a:schemeClr val="accent6">
                    <a:lumMod val="50000"/>
                  </a:schemeClr>
                </a:solidFill>
              </a:rPr>
              <a:t>90   </a:t>
            </a:r>
            <a:r>
              <a:rPr lang="ru-RU" dirty="0">
                <a:solidFill>
                  <a:schemeClr val="tx1"/>
                </a:solidFill>
              </a:rPr>
              <a:t>решений суда 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                               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  частично    </a:t>
            </a:r>
            <a:r>
              <a:rPr lang="ru-RU" b="1" u="sng" dirty="0">
                <a:solidFill>
                  <a:schemeClr val="accent6">
                    <a:lumMod val="50000"/>
                  </a:schemeClr>
                </a:solidFill>
              </a:rPr>
              <a:t>      </a:t>
            </a:r>
            <a:r>
              <a:rPr lang="ru-RU" sz="2000" b="1" u="sng" dirty="0">
                <a:solidFill>
                  <a:schemeClr val="accent6">
                    <a:lumMod val="50000"/>
                  </a:schemeClr>
                </a:solidFill>
              </a:rPr>
              <a:t>257</a:t>
            </a:r>
            <a:r>
              <a:rPr lang="ru-RU" b="1" u="sng" dirty="0">
                <a:solidFill>
                  <a:schemeClr val="accent6">
                    <a:lumMod val="50000"/>
                  </a:schemeClr>
                </a:solidFill>
              </a:rPr>
              <a:t>       </a:t>
            </a:r>
            <a:r>
              <a:rPr lang="ru-RU" dirty="0">
                <a:solidFill>
                  <a:schemeClr val="tx1"/>
                </a:solidFill>
              </a:rPr>
              <a:t>решений суда </a:t>
            </a:r>
          </a:p>
          <a:p>
            <a:pPr>
              <a:lnSpc>
                <a:spcPct val="150000"/>
              </a:lnSpc>
            </a:pP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   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  </a:t>
            </a:r>
          </a:p>
          <a:p>
            <a:pPr>
              <a:lnSpc>
                <a:spcPct val="150000"/>
              </a:lnSpc>
            </a:pP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142976" y="500042"/>
            <a:ext cx="7000924" cy="85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357290" y="428604"/>
            <a:ext cx="6429420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>
                <a:solidFill>
                  <a:schemeClr val="tx1"/>
                </a:solidFill>
              </a:rPr>
              <a:t>ИСПОЛНЕНИЕ  СУДЕБНЫХ РЕШЕНИЙ </a:t>
            </a:r>
          </a:p>
        </p:txBody>
      </p:sp>
      <p:pic>
        <p:nvPicPr>
          <p:cNvPr id="12" name="Рисунок 11" descr="Skrinshot_18_01_2024_1209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950" y="4357694"/>
            <a:ext cx="2428892" cy="207170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-142908" y="-214338"/>
            <a:ext cx="9286908" cy="70723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7158" y="142852"/>
            <a:ext cx="8429684" cy="621510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143108" y="428604"/>
            <a:ext cx="4929222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0" name="Диаграмма 19"/>
          <p:cNvGraphicFramePr/>
          <p:nvPr/>
        </p:nvGraphicFramePr>
        <p:xfrm>
          <a:off x="500034" y="785794"/>
          <a:ext cx="8072494" cy="4000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2428860" y="285728"/>
            <a:ext cx="4643470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143108" y="214290"/>
            <a:ext cx="5429288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Динамика выделения средств из городского бюджета на исполнение решений суда  2013-2024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00034" y="5429264"/>
            <a:ext cx="7822461" cy="928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     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 исполнение всех решений суда  потребуется финансирование  на сумму превышающую </a:t>
            </a:r>
            <a:r>
              <a:rPr lang="ru-RU" b="1" u="sng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8 млрд. рублей.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785786" y="5643578"/>
            <a:ext cx="7786742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00034" y="4786322"/>
            <a:ext cx="7715304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    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состоянию на 15 сентября  2025 года  на выполнение работ по капитальному ремонту в рамках исполнения решений суда  израсходовано более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u="sng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2-х</a:t>
            </a:r>
            <a:r>
              <a:rPr lang="ru-RU" u="sng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u="sng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млрд. рублей </a:t>
            </a:r>
            <a:r>
              <a:rPr lang="ru-RU" b="1" u="sng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-142908" y="0"/>
            <a:ext cx="9286908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715008" y="357166"/>
            <a:ext cx="2928958" cy="121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8662" y="142853"/>
            <a:ext cx="66437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  <a:p>
            <a:endParaRPr lang="ru-RU" dirty="0"/>
          </a:p>
          <a:p>
            <a:r>
              <a:rPr lang="ru-RU" dirty="0"/>
              <a:t>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57158" y="285728"/>
            <a:ext cx="8429684" cy="621510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22" name="AutoShape 2" descr="C:\Users\denisova_tv\Desktop\pro-p-sud-risunok-19-optimized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C:\Users\denisova_tv\Desktop\pro-p-sud-risunok-19-optimized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857224" y="357166"/>
            <a:ext cx="7429552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Информация на 15 сентября 2025 года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57158" y="1142984"/>
            <a:ext cx="8429684" cy="24288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  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соответствии с Решением Городской Думы на 2025 год  выделено из городского бюджета </a:t>
            </a:r>
            <a:r>
              <a:rPr lang="ru-RU" sz="2000" b="1" u="sng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270 млн. рублей </a:t>
            </a:r>
            <a:r>
              <a:rPr lang="ru-RU" b="1" u="sng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план 2025 года  включены  </a:t>
            </a:r>
            <a:r>
              <a:rPr lang="ru-RU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35</a:t>
            </a:r>
            <a:r>
              <a:rPr lang="ru-RU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домов,  по которым запланировано выполнение</a:t>
            </a:r>
          </a:p>
          <a:p>
            <a:r>
              <a:rPr lang="ru-RU" sz="2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65 –</a:t>
            </a:r>
            <a:r>
              <a:rPr lang="ru-RU" sz="20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sz="2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видов работ , это:</a:t>
            </a: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-крыши, </a:t>
            </a: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-системы отопления</a:t>
            </a: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-инженерные сети</a:t>
            </a: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-фасады</a:t>
            </a: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- отмостки и пр.  </a:t>
            </a:r>
          </a:p>
        </p:txBody>
      </p:sp>
      <p:pic>
        <p:nvPicPr>
          <p:cNvPr id="19" name="Рисунок 18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3786190"/>
            <a:ext cx="3214678" cy="2214578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857620" y="2500306"/>
            <a:ext cx="4786346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На 15 сентября  2025 года </a:t>
            </a:r>
          </a:p>
          <a:p>
            <a:pPr algn="ctr"/>
            <a:endParaRPr lang="ru-RU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572000" y="4143380"/>
            <a:ext cx="4071966" cy="21431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857620" y="2714620"/>
            <a:ext cx="4643470" cy="29289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полностью выполнены  : </a:t>
            </a:r>
          </a:p>
          <a:p>
            <a:r>
              <a:rPr lang="ru-RU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видов работ, по </a:t>
            </a:r>
            <a:r>
              <a:rPr lang="ru-RU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домам  </a:t>
            </a: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остальным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домам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работы ведутся. Окончание работ запланировано на декабрь 2025 года.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857620" y="4500570"/>
            <a:ext cx="4643470" cy="15001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 период </a:t>
            </a:r>
            <a:r>
              <a:rPr lang="ru-RU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b="1" u="sng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2009 по 2025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в полном объеме исполнено </a:t>
            </a:r>
            <a:r>
              <a:rPr lang="ru-RU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судебных</a:t>
            </a: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решения, </a:t>
            </a:r>
            <a:r>
              <a:rPr lang="ru-RU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248 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судебных решений исполнено частично.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-142908" y="0"/>
            <a:ext cx="9286908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715008" y="357166"/>
            <a:ext cx="2928958" cy="121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8662" y="142853"/>
            <a:ext cx="6643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  <a:p>
            <a:endParaRPr lang="ru-RU" dirty="0"/>
          </a:p>
          <a:p>
            <a:pPr algn="ctr"/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Контроль качества выполнения работ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57158" y="285728"/>
            <a:ext cx="8429684" cy="621510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22" name="AutoShape 2" descr="C:\Users\denisova_tv\Desktop\pro-p-sud-risunok-19-optimized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C:\Users\denisova_tv\Desktop\pro-p-sud-risunok-19-optimized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857224" y="357166"/>
            <a:ext cx="7429552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u="sng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7158" y="1142984"/>
            <a:ext cx="8429684" cy="24288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29190" y="2500306"/>
            <a:ext cx="3714776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572000" y="4143380"/>
            <a:ext cx="4071966" cy="21431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92943" y="1071546"/>
            <a:ext cx="7358114" cy="16430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dirty="0">
                <a:solidFill>
                  <a:schemeClr val="tx1"/>
                </a:solidFill>
              </a:rPr>
              <a:t>     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осуществлении контроля за качеством  выполнения работ  между Управлением ЖКХ города Калуги  и  Муниципальным Казенным Учреждением  «УКС города Калуги» заключено соглашение об осуществлении строительного контроля .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На всех этапах  проведения работ  специалисты Управления ЖКХ города Калуги  осуществляют контроль за  сроками, качеством работ и соблюдением мер безопасности при производстве работ.</a:t>
            </a:r>
            <a:endParaRPr lang="ru-RU" sz="1600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    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714876" y="2714620"/>
            <a:ext cx="3643338" cy="3571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A0B9C57-F99B-4BDB-89D8-669A44DD6A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9189" y="3420559"/>
            <a:ext cx="3954142" cy="222963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07B5535-2E8E-4565-8162-FC404A19E8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6032" y="3428999"/>
            <a:ext cx="3979198" cy="222963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-142908" y="0"/>
            <a:ext cx="9286908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buFont typeface="Arial" pitchFamily="34" charset="0"/>
              <a:buChar char="•"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5008" y="357166"/>
            <a:ext cx="2928958" cy="121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8662" y="142853"/>
            <a:ext cx="66437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  <a:p>
            <a:endParaRPr lang="ru-RU" dirty="0"/>
          </a:p>
          <a:p>
            <a:r>
              <a:rPr lang="ru-RU" dirty="0"/>
              <a:t>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57158" y="285728"/>
            <a:ext cx="8429684" cy="621510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22" name="AutoShape 2" descr="C:\Users\denisova_tv\Desktop\pro-p-sud-risunok-19-optimized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C:\Users\denisova_tv\Desktop\pro-p-sud-risunok-19-optimized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000100" y="500042"/>
            <a:ext cx="7429552" cy="928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u="sng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7158" y="1142984"/>
            <a:ext cx="8429684" cy="24288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29190" y="3429000"/>
            <a:ext cx="3714776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572000" y="4143380"/>
            <a:ext cx="4071966" cy="21431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857356" y="500042"/>
            <a:ext cx="5572164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202</a:t>
            </a:r>
            <a:r>
              <a:rPr lang="en-US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году  ведется капитальный ремонт домов- памятников архитектуры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28596" y="1357298"/>
            <a:ext cx="8215370" cy="928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Выполнена замена сетей холодного водоснабжения по дому № 18/64 по ул. Московской </a:t>
            </a:r>
          </a:p>
          <a:p>
            <a:pPr algn="ctr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Ведутся работы по капитальному  ремонту фасада и крыши  дома № 1 по ул. Гоголя </a:t>
            </a:r>
          </a:p>
        </p:txBody>
      </p:sp>
      <p:pic>
        <p:nvPicPr>
          <p:cNvPr id="6146" name="Picture 2" descr="C:\Users\denisova_tv\Desktop\гоголя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214554"/>
            <a:ext cx="3714776" cy="4286280"/>
          </a:xfrm>
          <a:prstGeom prst="rect">
            <a:avLst/>
          </a:prstGeom>
          <a:noFill/>
        </p:spPr>
      </p:pic>
      <p:pic>
        <p:nvPicPr>
          <p:cNvPr id="6148" name="Picture 4" descr="C:\Users\denisova_tv\Desktop\гоголя 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214554"/>
            <a:ext cx="3714776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-142908" y="0"/>
            <a:ext cx="9286908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5008" y="357166"/>
            <a:ext cx="2928958" cy="121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1538" y="714356"/>
            <a:ext cx="6643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57158" y="285728"/>
            <a:ext cx="8429684" cy="621510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22" name="AutoShape 2" descr="C:\Users\denisova_tv\Desktop\pro-p-sud-risunok-19-optimized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C:\Users\denisova_tv\Desktop\pro-p-sud-risunok-19-optimized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000100" y="500042"/>
            <a:ext cx="7429552" cy="928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u="sng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7158" y="1142984"/>
            <a:ext cx="8429684" cy="24288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29190" y="3429000"/>
            <a:ext cx="3714776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572000" y="4143380"/>
            <a:ext cx="4071966" cy="21431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928794" y="571480"/>
            <a:ext cx="5214974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714480" y="428604"/>
            <a:ext cx="6286544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Выполнение  капитального ремонта в рамках исполнения решений суда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857224" y="1142984"/>
            <a:ext cx="3214710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ул. Пролетарская 44- 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утепление торца дома 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929190" y="1142984"/>
            <a:ext cx="3643338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ул. Знаменская 61 – фасад и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отмостка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026" name="Picture 2" descr="C:\Users\denisova_tv\Desktop\утеаление торца дома 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643050"/>
            <a:ext cx="3643338" cy="4714908"/>
          </a:xfrm>
          <a:prstGeom prst="rect">
            <a:avLst/>
          </a:prstGeom>
          <a:noFill/>
        </p:spPr>
      </p:pic>
      <p:pic>
        <p:nvPicPr>
          <p:cNvPr id="1027" name="Picture 3" descr="C:\Users\denisova_tv\Desktop\знаменская 61 фасад и отмостк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643050"/>
            <a:ext cx="3786214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1996</TotalTime>
  <Words>603</Words>
  <Application>Microsoft Office PowerPoint</Application>
  <PresentationFormat>Экран (4:3)</PresentationFormat>
  <Paragraphs>92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КАПИТАЛЬНЫЙ РЕМОНТ  МНОГОКВАРТИРНЫХ ДОМОВ  В РАМКАХ ИСПОЛНЕНИЯ РЕШЕНИЙ СУДА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denisova_tv</dc:creator>
  <cp:lastModifiedBy>denisova_tv</cp:lastModifiedBy>
  <cp:revision>173</cp:revision>
  <cp:lastPrinted>2025-09-26T12:57:24Z</cp:lastPrinted>
  <dcterms:created xsi:type="dcterms:W3CDTF">2024-09-27T07:11:44Z</dcterms:created>
  <dcterms:modified xsi:type="dcterms:W3CDTF">2025-09-29T12:17:56Z</dcterms:modified>
</cp:coreProperties>
</file>