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8.jpg" ContentType="image/jpeg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media/image37.JPG" ContentType="image/jpeg"/>
  <Override PartName="/ppt/media/image3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3" r:id="rId3"/>
    <p:sldId id="363" r:id="rId4"/>
    <p:sldId id="376" r:id="rId5"/>
    <p:sldId id="369" r:id="rId6"/>
    <p:sldId id="370" r:id="rId7"/>
    <p:sldId id="375" r:id="rId8"/>
    <p:sldId id="371" r:id="rId9"/>
    <p:sldId id="372" r:id="rId10"/>
    <p:sldId id="373" r:id="rId11"/>
    <p:sldId id="368" r:id="rId12"/>
    <p:sldId id="331" r:id="rId13"/>
    <p:sldId id="374" r:id="rId14"/>
    <p:sldId id="379" r:id="rId15"/>
    <p:sldId id="380" r:id="rId16"/>
    <p:sldId id="377" r:id="rId17"/>
    <p:sldId id="378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68735"/>
    <a:srgbClr val="FF3300"/>
    <a:srgbClr val="C03E3E"/>
    <a:srgbClr val="59AFC8"/>
    <a:srgbClr val="7B55A8"/>
    <a:srgbClr val="333300"/>
    <a:srgbClr val="FF8FEA"/>
    <a:srgbClr val="FFCDF0"/>
    <a:srgbClr val="FF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Осуществление индивидуальной предпринимательской деятельности
</c:v>
                </c:pt>
                <c:pt idx="2">
                  <c:v>Ведение личного подсобного хозяйства</c:v>
                </c:pt>
                <c:pt idx="3">
                  <c:v>Преодоление трудной жизненной ситуации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</c:v>
                </c:pt>
                <c:pt idx="1">
                  <c:v>398</c:v>
                </c:pt>
                <c:pt idx="2">
                  <c:v>4</c:v>
                </c:pt>
                <c:pt idx="3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A4-40E6-A9E6-8E95700965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Поиск работы</c:v>
                </c:pt>
                <c:pt idx="1">
                  <c:v>Осуществление индивидуальной предпринимательской деятельности
</c:v>
                </c:pt>
                <c:pt idx="2">
                  <c:v>Ведение личного подсобного хозяйства</c:v>
                </c:pt>
                <c:pt idx="3">
                  <c:v>Преодоление трудной жизненной ситуации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340</c:v>
                </c:pt>
                <c:pt idx="2">
                  <c:v>5</c:v>
                </c:pt>
                <c:pt idx="3">
                  <c:v>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A4-40E6-A9E6-8E95700965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64960"/>
        <c:axId val="32266496"/>
        <c:axId val="0"/>
      </c:bar3DChart>
      <c:catAx>
        <c:axId val="3226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pPr>
            <a:endParaRPr lang="ru-RU"/>
          </a:p>
        </c:txPr>
        <c:crossAx val="32266496"/>
        <c:crosses val="autoZero"/>
        <c:auto val="1"/>
        <c:lblAlgn val="ctr"/>
        <c:lblOffset val="100"/>
        <c:noMultiLvlLbl val="0"/>
      </c:catAx>
      <c:valAx>
        <c:axId val="322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6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Franklin Gothic Medium Cond" panose="020B06060304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0.35077</cdr:x>
      <cdr:y>0</cdr:y>
    </cdr:from>
    <cdr:to>
      <cdr:x>0.41668</cdr:x>
      <cdr:y>0.06816</cdr:y>
    </cdr:to>
    <cdr:sp macro="" textlink="">
      <cdr:nvSpPr>
        <cdr:cNvPr id="2" name="TextBox 29">
          <a:extLst xmlns:a="http://schemas.openxmlformats.org/drawingml/2006/main">
            <a:ext uri="{FF2B5EF4-FFF2-40B4-BE49-F238E27FC236}">
              <a16:creationId xmlns="" xmlns:a16="http://schemas.microsoft.com/office/drawing/2014/main" id="{5D231127-A7AB-9D0C-5950-AEDC5CB12726}"/>
            </a:ext>
          </a:extLst>
        </cdr:cNvPr>
        <cdr:cNvSpPr txBox="1"/>
      </cdr:nvSpPr>
      <cdr:spPr>
        <a:xfrm xmlns:a="http://schemas.openxmlformats.org/drawingml/2006/main">
          <a:off x="2851058" y="-972619"/>
          <a:ext cx="53572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dirty="0" smtClean="0">
              <a:latin typeface="Franklin Gothic Medium Cond" panose="020B0606030402020204" pitchFamily="34" charset="0"/>
            </a:rPr>
            <a:t>398</a:t>
          </a:r>
          <a:endParaRPr lang="ru-RU" sz="1800" dirty="0">
            <a:latin typeface="Franklin Gothic Medium Cond" panose="020B0606030402020204" pitchFamily="34" charset="0"/>
          </a:endParaRPr>
        </a:p>
      </cdr:txBody>
    </cdr:sp>
  </cdr:relSizeAnchor>
  <cdr:relSizeAnchor xmlns:cdr="http://schemas.openxmlformats.org/drawingml/2006/chartDrawing">
    <cdr:from>
      <cdr:x>0.63714</cdr:x>
      <cdr:y>0.66114</cdr:y>
    </cdr:from>
    <cdr:to>
      <cdr:x>0.67426</cdr:x>
      <cdr:y>0.7293</cdr:y>
    </cdr:to>
    <cdr:sp macro="" textlink="">
      <cdr:nvSpPr>
        <cdr:cNvPr id="3" name="TextBox 31">
          <a:extLst xmlns:a="http://schemas.openxmlformats.org/drawingml/2006/main">
            <a:ext uri="{FF2B5EF4-FFF2-40B4-BE49-F238E27FC236}">
              <a16:creationId xmlns="" xmlns:a16="http://schemas.microsoft.com/office/drawing/2014/main" id="{92EBC355-86A0-F366-9755-FEED50CA3BA2}"/>
            </a:ext>
          </a:extLst>
        </cdr:cNvPr>
        <cdr:cNvSpPr txBox="1"/>
      </cdr:nvSpPr>
      <cdr:spPr>
        <a:xfrm xmlns:a="http://schemas.openxmlformats.org/drawingml/2006/main">
          <a:off x="5178676" y="3582501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dirty="0">
              <a:latin typeface="Franklin Gothic Medium Cond" panose="020B0606030402020204" pitchFamily="34" charset="0"/>
            </a:rPr>
            <a:t>5</a:t>
          </a:r>
        </a:p>
      </cdr:txBody>
    </cdr:sp>
  </cdr:relSizeAnchor>
  <cdr:relSizeAnchor xmlns:cdr="http://schemas.openxmlformats.org/drawingml/2006/chartDrawing">
    <cdr:from>
      <cdr:x>0.5776</cdr:x>
      <cdr:y>0.66114</cdr:y>
    </cdr:from>
    <cdr:to>
      <cdr:x>0.61472</cdr:x>
      <cdr:y>0.7293</cdr:y>
    </cdr:to>
    <cdr:sp macro="" textlink="">
      <cdr:nvSpPr>
        <cdr:cNvPr id="4" name="TextBox 31">
          <a:extLst xmlns:a="http://schemas.openxmlformats.org/drawingml/2006/main">
            <a:ext uri="{FF2B5EF4-FFF2-40B4-BE49-F238E27FC236}">
              <a16:creationId xmlns="" xmlns:a16="http://schemas.microsoft.com/office/drawing/2014/main" id="{92EBC355-86A0-F366-9755-FEED50CA3BA2}"/>
            </a:ext>
          </a:extLst>
        </cdr:cNvPr>
        <cdr:cNvSpPr txBox="1"/>
      </cdr:nvSpPr>
      <cdr:spPr>
        <a:xfrm xmlns:a="http://schemas.openxmlformats.org/drawingml/2006/main">
          <a:off x="4694733" y="3582498"/>
          <a:ext cx="30168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r>
            <a:rPr lang="ru-RU" sz="1800" b="0" dirty="0" smtClean="0">
              <a:latin typeface="Franklin Gothic Medium Cond" panose="020B0606030402020204" pitchFamily="34" charset="0"/>
            </a:rPr>
            <a:t>4</a:t>
          </a:r>
          <a:endParaRPr lang="ru-RU" sz="1800" b="0" dirty="0">
            <a:latin typeface="Franklin Gothic Medium Cond" panose="020B06060304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B6F04-2122-42E0-89B8-21D17D021BE7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1E70A-87A1-4F89-9DD9-66C608E80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76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6A7D4-2A6D-4469-B072-C15C892AF6DB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B1DB-709E-42DA-A691-CC1B608C98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14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B6654-94F9-4C66-838C-3F4F072208BC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290FC-380B-4BE1-BFD7-614B7B4C8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20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40D3-16D8-4FCF-B6B3-32EBC9716225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84F91-A0AC-4C09-80B0-2D2132ECD5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14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64716-E1C4-4F29-852B-13A6C86FED3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F9CB-95AB-4623-8ED9-37AC9BC6E0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1559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A489-3878-40CE-8007-D2BC8140684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4813-D78A-4147-84DA-ABE43C9748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3885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8917D-1AEA-4770-BDAE-6DE5F92D1CCD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5B091-7ABC-448B-9CA2-08B0D47DDA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48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D007-9BDF-40D4-BAB7-84DD494D4051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50EE-0480-4E67-83E3-9B58B45C4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07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16D5E-3AE1-4C9F-AB6D-4DC0B4594C63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57064-6592-43A2-87BB-CCFC016B9C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65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E5A09-02D1-4497-8405-9B0FA07681B1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4E4D-7949-4BA9-8D20-63374BD1BB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05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4B083-6B96-4E60-8018-8582AC534462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44FAF-E903-4BC1-85F0-CCEF47DAB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136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69FD-BCAC-418D-A919-97CF44E6D64E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DEF99-C7A9-4E08-BB8E-E83CB66A2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52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0BE0F4-3F24-4BDC-96AE-14BD201D389B}" type="datetimeFigureOut">
              <a:rPr lang="ru-RU"/>
              <a:pPr>
                <a:defRPr/>
              </a:pPr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B5281CB-D67B-4430-BA33-138AB5429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06" y="1833329"/>
            <a:ext cx="11960994" cy="3393989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1290" y="2551837"/>
            <a:ext cx="1166970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  <a:cs typeface="+mn-cs"/>
              </a:rPr>
              <a:t>ПРЕДОСТАВЛЕНИЕ ГРАЖДАНАМ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  <a:cs typeface="+mn-cs"/>
              </a:rPr>
              <a:t>ГОСУДАРСТВЕННОЙ СОЦИАЛЬНОЙ ПОМОЩИ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ranklin Gothic Medium Cond" panose="020B0606030402020204" pitchFamily="34" charset="0"/>
                <a:cs typeface="+mn-cs"/>
              </a:rPr>
              <a:t>НА ОСНОВАНИИ СОЦИАЛЬНОГО КОНТРАКТА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75" y="62701"/>
            <a:ext cx="1689834" cy="1638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022F17-9B20-0203-1537-A6D61564E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30FE30C-D267-4E2E-8EBC-5DDD02C63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62EBDA-D341-6865-BE7D-8DB0C955E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E1F9F00A-9206-C9A0-6739-6943DC0DDF05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02404F20-3937-DB12-D6A2-329F3C93ED64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79C8E1D-76C1-8456-A8B6-4912D3F94F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02AE6D7-A15A-C38F-29B4-9C8C14D944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3" name="Прямоугольник: скругленные углы 33">
            <a:extLst>
              <a:ext uri="{FF2B5EF4-FFF2-40B4-BE49-F238E27FC236}">
                <a16:creationId xmlns="" xmlns:a16="http://schemas.microsoft.com/office/drawing/2014/main" id="{EDACC978-8582-6AE1-769D-5E1F2EE07D6E}"/>
              </a:ext>
            </a:extLst>
          </p:cNvPr>
          <p:cNvSpPr/>
          <p:nvPr/>
        </p:nvSpPr>
        <p:spPr>
          <a:xfrm>
            <a:off x="7944007" y="302443"/>
            <a:ext cx="4247993" cy="503030"/>
          </a:xfrm>
          <a:prstGeom prst="roundRect">
            <a:avLst/>
          </a:prstGeom>
          <a:solidFill>
            <a:srgbClr val="FF66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Ведение личного подсобного хозяйства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="" xmlns:a16="http://schemas.microsoft.com/office/drawing/2014/main" id="{831722D4-A9A5-482B-9727-548643E4B3ED}"/>
              </a:ext>
            </a:extLst>
          </p:cNvPr>
          <p:cNvSpPr txBox="1"/>
          <p:nvPr/>
        </p:nvSpPr>
        <p:spPr>
          <a:xfrm>
            <a:off x="917392" y="4426129"/>
            <a:ext cx="5062425" cy="1287532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ОБЯЗАТЕЛЬНОЕ УСЛОВИЕ:</a:t>
            </a:r>
          </a:p>
          <a:p>
            <a:pPr marL="13970" marR="5080" indent="266065" algn="just">
              <a:lnSpc>
                <a:spcPct val="100000"/>
              </a:lnSpc>
              <a:spcBef>
                <a:spcPts val="310"/>
              </a:spcBef>
              <a:buClr>
                <a:srgbClr val="00853C"/>
              </a:buClr>
              <a:buChar char="►"/>
              <a:tabLst>
                <a:tab pos="280035" algn="l"/>
              </a:tabLst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Frank Ruehl CLM" panose="02000603000000000000" pitchFamily="2" charset="-79"/>
              </a:rPr>
              <a:t>наличие у заявителя или члена его семьи земельного участка, с назначением, позволяющим осуществлять данный вид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Frank Ruehl CLM" panose="02000603000000000000" pitchFamily="2" charset="-79"/>
              </a:rPr>
              <a:t>деятельности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Frank Ruehl CLM" panose="02000603000000000000" pitchFamily="2" charset="-79"/>
            </a:endParaRPr>
          </a:p>
          <a:p>
            <a:pPr marL="13970" marR="5080" algn="just">
              <a:lnSpc>
                <a:spcPct val="100000"/>
              </a:lnSpc>
              <a:spcBef>
                <a:spcPts val="310"/>
              </a:spcBef>
              <a:buClr>
                <a:srgbClr val="00853C"/>
              </a:buClr>
              <a:tabLst>
                <a:tab pos="280035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СРОК ДЕЙСТВИЯ СОЦИАЛЬНОГО КОНТРАКТА:</a:t>
            </a:r>
          </a:p>
          <a:p>
            <a:pPr marL="222885" indent="-207645" algn="just">
              <a:lnSpc>
                <a:spcPct val="100000"/>
              </a:lnSpc>
              <a:spcBef>
                <a:spcPts val="550"/>
              </a:spcBef>
              <a:buClr>
                <a:srgbClr val="00853C"/>
              </a:buClr>
              <a:buChar char="►"/>
              <a:tabLst>
                <a:tab pos="222885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 12 месяцев</a:t>
            </a:r>
          </a:p>
        </p:txBody>
      </p:sp>
      <p:sp>
        <p:nvSpPr>
          <p:cNvPr id="5" name="object 5">
            <a:extLst>
              <a:ext uri="{FF2B5EF4-FFF2-40B4-BE49-F238E27FC236}">
                <a16:creationId xmlns="" xmlns:a16="http://schemas.microsoft.com/office/drawing/2014/main" id="{155B6137-7AFD-5424-814A-D1C1D02AF064}"/>
              </a:ext>
            </a:extLst>
          </p:cNvPr>
          <p:cNvSpPr txBox="1"/>
          <p:nvPr/>
        </p:nvSpPr>
        <p:spPr>
          <a:xfrm>
            <a:off x="917392" y="5721896"/>
            <a:ext cx="4172923" cy="845744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КОНЕЧНЫЙ РЕЗУЛЬТАТ СОЦИАЛЬНОГО КОНТРАКТА:</a:t>
            </a:r>
          </a:p>
          <a:p>
            <a:pPr marL="13970" marR="5080" indent="300990">
              <a:lnSpc>
                <a:spcPct val="100000"/>
              </a:lnSpc>
              <a:spcBef>
                <a:spcPts val="550"/>
              </a:spcBef>
              <a:buClr>
                <a:srgbClr val="00853C"/>
              </a:buClr>
              <a:buChar char="►"/>
              <a:tabLst>
                <a:tab pos="314960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регистрация гражданина в налоговом органе в качестве самозанятого</a:t>
            </a:r>
          </a:p>
        </p:txBody>
      </p:sp>
      <p:sp>
        <p:nvSpPr>
          <p:cNvPr id="6" name="object 6">
            <a:extLst>
              <a:ext uri="{FF2B5EF4-FFF2-40B4-BE49-F238E27FC236}">
                <a16:creationId xmlns="" xmlns:a16="http://schemas.microsoft.com/office/drawing/2014/main" id="{2B2873E5-8840-CCCE-9134-74C64DFBB381}"/>
              </a:ext>
            </a:extLst>
          </p:cNvPr>
          <p:cNvSpPr/>
          <p:nvPr/>
        </p:nvSpPr>
        <p:spPr>
          <a:xfrm>
            <a:off x="6235090" y="1778852"/>
            <a:ext cx="4032885" cy="575945"/>
          </a:xfrm>
          <a:custGeom>
            <a:avLst/>
            <a:gdLst/>
            <a:ahLst/>
            <a:cxnLst/>
            <a:rect l="l" t="t" r="r" b="b"/>
            <a:pathLst>
              <a:path w="4032884" h="575944">
                <a:moveTo>
                  <a:pt x="3936491" y="0"/>
                </a:moveTo>
                <a:lnTo>
                  <a:pt x="0" y="0"/>
                </a:lnTo>
                <a:lnTo>
                  <a:pt x="0" y="575817"/>
                </a:lnTo>
                <a:lnTo>
                  <a:pt x="4032504" y="575817"/>
                </a:lnTo>
                <a:lnTo>
                  <a:pt x="4032504" y="96012"/>
                </a:lnTo>
                <a:lnTo>
                  <a:pt x="393649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F6B3A20D-0A69-CF7A-E02E-2293A069F6C2}"/>
              </a:ext>
            </a:extLst>
          </p:cNvPr>
          <p:cNvSpPr txBox="1"/>
          <p:nvPr/>
        </p:nvSpPr>
        <p:spPr>
          <a:xfrm>
            <a:off x="8293197" y="1926387"/>
            <a:ext cx="186042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200</a:t>
            </a:r>
            <a:r>
              <a:rPr lang="en-US"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000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="" xmlns:a16="http://schemas.microsoft.com/office/drawing/2014/main" id="{1286B109-AB1C-9CE0-9829-C2037998B341}"/>
              </a:ext>
            </a:extLst>
          </p:cNvPr>
          <p:cNvSpPr txBox="1"/>
          <p:nvPr/>
        </p:nvSpPr>
        <p:spPr>
          <a:xfrm>
            <a:off x="6242277" y="1342928"/>
            <a:ext cx="47688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РАЗМЕР СОЦИАЛЬНОЙ ПОМОЩИ: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="" xmlns:a16="http://schemas.microsoft.com/office/drawing/2014/main" id="{A5D290D4-A234-29ED-8456-A6AFCD676435}"/>
              </a:ext>
            </a:extLst>
          </p:cNvPr>
          <p:cNvSpPr txBox="1"/>
          <p:nvPr/>
        </p:nvSpPr>
        <p:spPr>
          <a:xfrm>
            <a:off x="6309584" y="1888877"/>
            <a:ext cx="202971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Единовременная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выплата</a:t>
            </a: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 в размере не более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="" xmlns:a16="http://schemas.microsoft.com/office/drawing/2014/main" id="{26299AB4-30A8-D7ED-9E2B-BF36A0D62F4D}"/>
              </a:ext>
            </a:extLst>
          </p:cNvPr>
          <p:cNvSpPr txBox="1"/>
          <p:nvPr/>
        </p:nvSpPr>
        <p:spPr>
          <a:xfrm>
            <a:off x="6247227" y="2657447"/>
            <a:ext cx="4091940" cy="2131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Medium Cond" panose="020B0606030402020204" pitchFamily="34" charset="0"/>
                <a:cs typeface="Arial"/>
              </a:rPr>
              <a:t>Единовременная денежная выплата предоставляется в размере стоимости необходимых для ведения личного подсобного хозяйства: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хозяйственных</a:t>
            </a: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товаров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семян и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саженцев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животных и птиц (в том числе молодняка),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пчелосемей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 marR="5080" indent="175895" algn="just">
              <a:lnSpc>
                <a:spcPct val="100000"/>
              </a:lnSpc>
              <a:spcBef>
                <a:spcPts val="1390"/>
              </a:spcBef>
              <a:buClr>
                <a:srgbClr val="00853C"/>
              </a:buClr>
              <a:buSzPct val="92857"/>
              <a:buChar char="►"/>
              <a:tabLst>
                <a:tab pos="18859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lin Gothic Medium"/>
              </a:rPr>
              <a:t>дополнительно может быть предусмотрено прохождение гражданином  профессионального  обучения  или дополнительного профессионального образования</a:t>
            </a:r>
          </a:p>
        </p:txBody>
      </p:sp>
      <p:sp>
        <p:nvSpPr>
          <p:cNvPr id="12" name="object 11">
            <a:extLst>
              <a:ext uri="{FF2B5EF4-FFF2-40B4-BE49-F238E27FC236}">
                <a16:creationId xmlns="" xmlns:a16="http://schemas.microsoft.com/office/drawing/2014/main" id="{834C937D-44F4-99BF-1948-60F1BBB3F486}"/>
              </a:ext>
            </a:extLst>
          </p:cNvPr>
          <p:cNvSpPr/>
          <p:nvPr/>
        </p:nvSpPr>
        <p:spPr>
          <a:xfrm>
            <a:off x="6235089" y="4971170"/>
            <a:ext cx="4032885" cy="575945"/>
          </a:xfrm>
          <a:custGeom>
            <a:avLst/>
            <a:gdLst/>
            <a:ahLst/>
            <a:cxnLst/>
            <a:rect l="l" t="t" r="r" b="b"/>
            <a:pathLst>
              <a:path w="4032884" h="575945">
                <a:moveTo>
                  <a:pt x="3936491" y="0"/>
                </a:moveTo>
                <a:lnTo>
                  <a:pt x="0" y="0"/>
                </a:lnTo>
                <a:lnTo>
                  <a:pt x="0" y="575818"/>
                </a:lnTo>
                <a:lnTo>
                  <a:pt x="4032504" y="575818"/>
                </a:lnTo>
                <a:lnTo>
                  <a:pt x="4032504" y="96012"/>
                </a:lnTo>
                <a:lnTo>
                  <a:pt x="393649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>
            <a:extLst>
              <a:ext uri="{FF2B5EF4-FFF2-40B4-BE49-F238E27FC236}">
                <a16:creationId xmlns="" xmlns:a16="http://schemas.microsoft.com/office/drawing/2014/main" id="{2BB345FF-D2BD-AF24-E807-6470CFD16826}"/>
              </a:ext>
            </a:extLst>
          </p:cNvPr>
          <p:cNvSpPr txBox="1"/>
          <p:nvPr/>
        </p:nvSpPr>
        <p:spPr>
          <a:xfrm>
            <a:off x="8485855" y="5107784"/>
            <a:ext cx="16677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30 000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="" xmlns:a16="http://schemas.microsoft.com/office/drawing/2014/main" id="{B23422F9-5465-3464-8465-D4D1D93560B3}"/>
              </a:ext>
            </a:extLst>
          </p:cNvPr>
          <p:cNvSpPr txBox="1"/>
          <p:nvPr/>
        </p:nvSpPr>
        <p:spPr>
          <a:xfrm>
            <a:off x="6309584" y="5076686"/>
            <a:ext cx="22362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Выплата в размере стоимости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курса обучения, но не более: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="" xmlns:a16="http://schemas.microsoft.com/office/drawing/2014/main" id="{DCD1A734-8308-4EB9-0627-3D6A1DE540B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7392" y="1028497"/>
            <a:ext cx="4626158" cy="32255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057555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AA52469-5989-58C5-27CA-7856D7D8F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3B1A8AAB-AA9A-AC50-7062-12BFAB5C3B35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4C3069FB-6549-353C-2FE0-D953A4D2F3B4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6D09AC0-B2B6-9637-A676-5D898AEA7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EAE8A73B-A608-A9BA-0E11-8E3B88AB2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19A582-32C9-1A47-B025-4F60A14647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11" y="1460652"/>
            <a:ext cx="5983982" cy="3991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9ACCEB9-5E98-A82F-0E6D-A948E07875D8}"/>
              </a:ext>
            </a:extLst>
          </p:cNvPr>
          <p:cNvSpPr/>
          <p:nvPr/>
        </p:nvSpPr>
        <p:spPr>
          <a:xfrm>
            <a:off x="8516653" y="1801192"/>
            <a:ext cx="20104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Бизнес-план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FFDE29C-EE51-2D1F-5408-CE4960FCD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345" y="2731865"/>
            <a:ext cx="2856887" cy="6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3514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1694A36-B36D-D88D-9D87-E18232FB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CF2FE412-27F9-7B1D-E7A3-4E8AF4604106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44B1E6B9-6801-1B66-F9A6-9BB9C2F5E612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F4FACA2-21BA-060E-5962-C9A35413D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262BCC6-75B0-EC65-7811-C3C376087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5" name="Прямоугольник: один усеченный угол 4">
            <a:extLst>
              <a:ext uri="{FF2B5EF4-FFF2-40B4-BE49-F238E27FC236}">
                <a16:creationId xmlns="" xmlns:a16="http://schemas.microsoft.com/office/drawing/2014/main" id="{DA18F0AF-B0BF-AE78-DC1E-A2D4E0A81F67}"/>
              </a:ext>
            </a:extLst>
          </p:cNvPr>
          <p:cNvSpPr/>
          <p:nvPr/>
        </p:nvSpPr>
        <p:spPr>
          <a:xfrm>
            <a:off x="5454512" y="1077687"/>
            <a:ext cx="4940317" cy="2414940"/>
          </a:xfrm>
          <a:prstGeom prst="snip1Rect">
            <a:avLst/>
          </a:prstGeom>
          <a:noFill/>
          <a:ln w="603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BC83751-15B4-E254-2419-A243AD36E450}"/>
              </a:ext>
            </a:extLst>
          </p:cNvPr>
          <p:cNvSpPr txBox="1"/>
          <p:nvPr/>
        </p:nvSpPr>
        <p:spPr>
          <a:xfrm>
            <a:off x="5562159" y="3935587"/>
            <a:ext cx="4725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1000"/>
              </a:spcAft>
            </a:pPr>
            <a:r>
              <a:rPr lang="ru-RU" sz="1800" dirty="0">
                <a:effectLst/>
                <a:latin typeface="Franklin Gothic Medium Cond" panose="020B06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Конечным результатом социального контракта на осуществление индивидуальной предпринимательской деятельности или ведение личного подсобного хозяйства считается регистрация гражданином в налоговом органе в качестве индивидуального предпринимателя или самозанятого.</a:t>
            </a:r>
            <a:endParaRPr lang="ru-RU" sz="1600" dirty="0"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51F0BE1-015D-98C6-5C19-00200CD0E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60" y="2224269"/>
            <a:ext cx="2969928" cy="3396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1DA1F633-CD32-6D82-E6BF-5D38BD7CCA57}"/>
              </a:ext>
            </a:extLst>
          </p:cNvPr>
          <p:cNvSpPr/>
          <p:nvPr/>
        </p:nvSpPr>
        <p:spPr>
          <a:xfrm>
            <a:off x="5454512" y="3762958"/>
            <a:ext cx="4940317" cy="2376585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6D58E5-30EC-E33E-7F08-4FEED23A82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98" y="1077687"/>
            <a:ext cx="2277223" cy="114658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0852" y="1486983"/>
            <a:ext cx="4487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Franklin Gothic Medium Cond" panose="020B0606030402020204" pitchFamily="34" charset="0"/>
              </a:rPr>
              <a:t>Для </a:t>
            </a:r>
            <a:r>
              <a:rPr lang="ru-RU" sz="2000" dirty="0">
                <a:latin typeface="Franklin Gothic Medium Cond" panose="020B0606030402020204" pitchFamily="34" charset="0"/>
              </a:rPr>
              <a:t>определения уровня предпринимательских компетенций заявителей проводится их тестирование на цифровой платформе «МСП.РФ</a:t>
            </a:r>
            <a:r>
              <a:rPr lang="ru-RU" sz="2000" dirty="0" smtClean="0">
                <a:latin typeface="Franklin Gothic Medium Cond" panose="020B0606030402020204" pitchFamily="34" charset="0"/>
              </a:rPr>
              <a:t>»</a:t>
            </a:r>
            <a:endParaRPr lang="ru-RU" sz="20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36027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B96797-1659-A199-D285-23C521E4B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26224480-A875-9EE3-0D41-5F45BD55D1A0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1FCC7B4F-B1C7-3E3F-A69D-CA90B589D538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C1ADCF42-D123-3AE2-0C4C-53B605A86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CB1361CD-CC82-8062-9DDA-F4444BCF5A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26" name="Прямоугольник: скругленные углы 33">
            <a:extLst>
              <a:ext uri="{FF2B5EF4-FFF2-40B4-BE49-F238E27FC236}">
                <a16:creationId xmlns="" xmlns:a16="http://schemas.microsoft.com/office/drawing/2014/main" id="{7CD542F4-B8CC-4B83-0A07-9BEFA8A66FC2}"/>
              </a:ext>
            </a:extLst>
          </p:cNvPr>
          <p:cNvSpPr/>
          <p:nvPr/>
        </p:nvSpPr>
        <p:spPr>
          <a:xfrm>
            <a:off x="7944007" y="302443"/>
            <a:ext cx="4247993" cy="503030"/>
          </a:xfrm>
          <a:prstGeom prst="roundRect">
            <a:avLst/>
          </a:prstGeom>
          <a:solidFill>
            <a:srgbClr val="FF66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Преодоление трудной жизненной ситуации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80FACEDC-E04C-1B27-C754-63B00D08E003}"/>
              </a:ext>
            </a:extLst>
          </p:cNvPr>
          <p:cNvSpPr txBox="1"/>
          <p:nvPr/>
        </p:nvSpPr>
        <p:spPr>
          <a:xfrm>
            <a:off x="1431050" y="1306232"/>
            <a:ext cx="399638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РАЗМЕР СОЦИАЛЬНОЙ ПОМОЩИ:</a:t>
            </a:r>
          </a:p>
        </p:txBody>
      </p:sp>
      <p:sp>
        <p:nvSpPr>
          <p:cNvPr id="28" name="object 5">
            <a:extLst>
              <a:ext uri="{FF2B5EF4-FFF2-40B4-BE49-F238E27FC236}">
                <a16:creationId xmlns="" xmlns:a16="http://schemas.microsoft.com/office/drawing/2014/main" id="{E362AB39-5372-B2A4-E8CD-B752C20B0A97}"/>
              </a:ext>
            </a:extLst>
          </p:cNvPr>
          <p:cNvSpPr txBox="1"/>
          <p:nvPr/>
        </p:nvSpPr>
        <p:spPr>
          <a:xfrm>
            <a:off x="6263271" y="4264484"/>
            <a:ext cx="5248131" cy="137217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СРОК ДЕЙСТВИЯ СОЦИАЛЬНОГО КОНТРАКТА:</a:t>
            </a:r>
          </a:p>
          <a:p>
            <a:pPr marL="222250" indent="-208279" algn="just">
              <a:lnSpc>
                <a:spcPct val="100000"/>
              </a:lnSpc>
              <a:spcBef>
                <a:spcPts val="200"/>
              </a:spcBef>
              <a:buClr>
                <a:srgbClr val="00853C"/>
              </a:buClr>
              <a:buChar char="►"/>
              <a:tabLst>
                <a:tab pos="222250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 6 месяцев</a:t>
            </a:r>
          </a:p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КОНЕЧНЫЙ РЕЗУЛЬТАТ СОЦИАЛЬНОГО КОНТРАКТА:</a:t>
            </a:r>
          </a:p>
          <a:p>
            <a:pPr marL="13970" marR="62865" indent="238760" algn="just">
              <a:lnSpc>
                <a:spcPct val="100000"/>
              </a:lnSpc>
              <a:spcBef>
                <a:spcPts val="335"/>
              </a:spcBef>
              <a:buClr>
                <a:srgbClr val="00853C"/>
              </a:buClr>
              <a:buChar char="►"/>
              <a:tabLst>
                <a:tab pos="252729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преодоление гражданином или семьей гражданина трудной жизненной ситуации по истечении срока действия социального контракта</a:t>
            </a:r>
          </a:p>
        </p:txBody>
      </p:sp>
      <p:pic>
        <p:nvPicPr>
          <p:cNvPr id="29" name="object 6">
            <a:extLst>
              <a:ext uri="{FF2B5EF4-FFF2-40B4-BE49-F238E27FC236}">
                <a16:creationId xmlns="" xmlns:a16="http://schemas.microsoft.com/office/drawing/2014/main" id="{5543CF4F-A698-3124-D121-4A431B0AF20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9506" y="1371010"/>
            <a:ext cx="4025480" cy="281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object 7">
            <a:extLst>
              <a:ext uri="{FF2B5EF4-FFF2-40B4-BE49-F238E27FC236}">
                <a16:creationId xmlns="" xmlns:a16="http://schemas.microsoft.com/office/drawing/2014/main" id="{0DA35668-04B0-8769-0C49-FCB47FCB42C6}"/>
              </a:ext>
            </a:extLst>
          </p:cNvPr>
          <p:cNvSpPr txBox="1"/>
          <p:nvPr/>
        </p:nvSpPr>
        <p:spPr>
          <a:xfrm>
            <a:off x="6274931" y="5649811"/>
            <a:ext cx="3518535" cy="791242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490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ОСОБОЕ УСЛОВИЕ:</a:t>
            </a:r>
          </a:p>
          <a:p>
            <a:pPr marL="12700" marR="5080" indent="207645">
              <a:lnSpc>
                <a:spcPct val="100000"/>
              </a:lnSpc>
              <a:spcBef>
                <a:spcPts val="350"/>
              </a:spcBef>
              <a:buClr>
                <a:srgbClr val="00853C"/>
              </a:buClr>
              <a:buChar char="►"/>
              <a:tabLst>
                <a:tab pos="220345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заключается преимущественно с многодетными семьями и семьями с детьми инвалидами</a:t>
            </a:r>
          </a:p>
        </p:txBody>
      </p:sp>
      <p:sp>
        <p:nvSpPr>
          <p:cNvPr id="31" name="object 8">
            <a:extLst>
              <a:ext uri="{FF2B5EF4-FFF2-40B4-BE49-F238E27FC236}">
                <a16:creationId xmlns="" xmlns:a16="http://schemas.microsoft.com/office/drawing/2014/main" id="{113F46A1-420B-6A4E-260E-749251F862B5}"/>
              </a:ext>
            </a:extLst>
          </p:cNvPr>
          <p:cNvSpPr/>
          <p:nvPr/>
        </p:nvSpPr>
        <p:spPr>
          <a:xfrm>
            <a:off x="1431050" y="1756524"/>
            <a:ext cx="4032885" cy="890269"/>
          </a:xfrm>
          <a:custGeom>
            <a:avLst/>
            <a:gdLst/>
            <a:ahLst/>
            <a:cxnLst/>
            <a:rect l="l" t="t" r="r" b="b"/>
            <a:pathLst>
              <a:path w="4032885" h="890269">
                <a:moveTo>
                  <a:pt x="3884066" y="0"/>
                </a:moveTo>
                <a:lnTo>
                  <a:pt x="0" y="0"/>
                </a:lnTo>
                <a:lnTo>
                  <a:pt x="0" y="890015"/>
                </a:lnTo>
                <a:lnTo>
                  <a:pt x="4032402" y="890015"/>
                </a:lnTo>
                <a:lnTo>
                  <a:pt x="4032402" y="148336"/>
                </a:lnTo>
                <a:lnTo>
                  <a:pt x="388406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9">
            <a:extLst>
              <a:ext uri="{FF2B5EF4-FFF2-40B4-BE49-F238E27FC236}">
                <a16:creationId xmlns="" xmlns:a16="http://schemas.microsoft.com/office/drawing/2014/main" id="{8B93A767-0508-D725-BBA9-F83C4AF07D14}"/>
              </a:ext>
            </a:extLst>
          </p:cNvPr>
          <p:cNvSpPr txBox="1"/>
          <p:nvPr/>
        </p:nvSpPr>
        <p:spPr>
          <a:xfrm>
            <a:off x="3709975" y="1876155"/>
            <a:ext cx="15980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16</a:t>
            </a:r>
            <a:r>
              <a:rPr lang="en-US"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507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33" name="object 10">
            <a:extLst>
              <a:ext uri="{FF2B5EF4-FFF2-40B4-BE49-F238E27FC236}">
                <a16:creationId xmlns="" xmlns:a16="http://schemas.microsoft.com/office/drawing/2014/main" id="{BD9A84C6-365C-FD9C-89D0-A56217A9EA3A}"/>
              </a:ext>
            </a:extLst>
          </p:cNvPr>
          <p:cNvSpPr txBox="1"/>
          <p:nvPr/>
        </p:nvSpPr>
        <p:spPr>
          <a:xfrm>
            <a:off x="3709975" y="2221011"/>
            <a:ext cx="1854768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до</a:t>
            </a: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9</a:t>
            </a:r>
            <a:r>
              <a:rPr lang="en-US"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7 020</a:t>
            </a: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34" name="object 11">
            <a:extLst>
              <a:ext uri="{FF2B5EF4-FFF2-40B4-BE49-F238E27FC236}">
                <a16:creationId xmlns="" xmlns:a16="http://schemas.microsoft.com/office/drawing/2014/main" id="{DBA57515-1849-4AF0-2A8F-D6CE38FC69E3}"/>
              </a:ext>
            </a:extLst>
          </p:cNvPr>
          <p:cNvSpPr txBox="1"/>
          <p:nvPr/>
        </p:nvSpPr>
        <p:spPr>
          <a:xfrm>
            <a:off x="1501442" y="1819502"/>
            <a:ext cx="232151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При обращении предоставляется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- ежемесячная денежная выплата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35" name="object 12">
            <a:extLst>
              <a:ext uri="{FF2B5EF4-FFF2-40B4-BE49-F238E27FC236}">
                <a16:creationId xmlns="" xmlns:a16="http://schemas.microsoft.com/office/drawing/2014/main" id="{3EB186F1-6BED-A627-4DEC-8542A126747C}"/>
              </a:ext>
            </a:extLst>
          </p:cNvPr>
          <p:cNvSpPr txBox="1"/>
          <p:nvPr/>
        </p:nvSpPr>
        <p:spPr>
          <a:xfrm>
            <a:off x="1501442" y="2207970"/>
            <a:ext cx="209915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- единовременная денежная выплата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="" xmlns:a16="http://schemas.microsoft.com/office/drawing/2014/main" id="{EFBDB512-7963-A8C9-D27A-114AA3649D09}"/>
              </a:ext>
            </a:extLst>
          </p:cNvPr>
          <p:cNvSpPr txBox="1"/>
          <p:nvPr/>
        </p:nvSpPr>
        <p:spPr>
          <a:xfrm>
            <a:off x="1431050" y="2945214"/>
            <a:ext cx="4339099" cy="17370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Выплата предоставляется ежемесячно с даты заключения и на период действия социального контракта и может быть использована на:</a:t>
            </a: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приобретение товаров </a:t>
            </a:r>
            <a:r>
              <a:rPr sz="1400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первой</a:t>
            </a: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необходимости</a:t>
            </a:r>
            <a:endParaRPr lang="ru-RU" sz="1400" dirty="0" smtClean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приобретение продуктов питания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приобретение одежды и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обуви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приобретение </a:t>
            </a:r>
            <a:r>
              <a:rPr sz="1400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лекарственных</a:t>
            </a: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препаратов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r>
              <a:rPr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приобретение	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школьных принадлежностей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970590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2452E3C-9804-43CC-437C-727241664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4E84B8E3-86BA-8CA0-54C2-14D9B053240C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0FD92CCB-8A98-F2F0-C52B-A8F5E16E58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40A58BF-3FB5-714C-E299-5B1BE652CC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27" name="object 4">
            <a:extLst>
              <a:ext uri="{FF2B5EF4-FFF2-40B4-BE49-F238E27FC236}">
                <a16:creationId xmlns="" xmlns:a16="http://schemas.microsoft.com/office/drawing/2014/main" id="{75DC4459-F336-2044-89E3-08CC7A698608}"/>
              </a:ext>
            </a:extLst>
          </p:cNvPr>
          <p:cNvSpPr txBox="1"/>
          <p:nvPr/>
        </p:nvSpPr>
        <p:spPr>
          <a:xfrm>
            <a:off x="1329899" y="1361585"/>
            <a:ext cx="544645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КАКИЕ ПОДТВЕРЖДАЮЩИЕ ДОКУМЕНТЫ ПРЕДОСТАВЛЯЮТСЯ ПОЛУЧАТЕЛЕМ СОЦКОНТРАКТА?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36" name="object 13">
            <a:extLst>
              <a:ext uri="{FF2B5EF4-FFF2-40B4-BE49-F238E27FC236}">
                <a16:creationId xmlns="" xmlns:a16="http://schemas.microsoft.com/office/drawing/2014/main" id="{00710D2F-1EB1-0B84-9ACA-999ADAD6FC3F}"/>
              </a:ext>
            </a:extLst>
          </p:cNvPr>
          <p:cNvSpPr txBox="1"/>
          <p:nvPr/>
        </p:nvSpPr>
        <p:spPr>
          <a:xfrm>
            <a:off x="1296803" y="2540616"/>
            <a:ext cx="4339099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товарный чек с указанием наименования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товара</a:t>
            </a: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кассовый чек с указанием наименования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товара</a:t>
            </a: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приходный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ордер</a:t>
            </a: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>
              <a:lnSpc>
                <a:spcPct val="100000"/>
              </a:lnSpc>
              <a:tabLst>
                <a:tab pos="299085" algn="l"/>
              </a:tabLst>
            </a:pPr>
            <a:endParaRPr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выписка из счета гражданина в кредитной организации заверенная подписью и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печатью</a:t>
            </a: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>
              <a:lnSpc>
                <a:spcPct val="100000"/>
              </a:lnSpc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endParaRPr lang="ru-RU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buFontTx/>
              <a:buChar char="-"/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договор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купли-продажи</a:t>
            </a: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12700"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endParaRPr lang="en-US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indent="-286385">
              <a:buFontTx/>
              <a:buChar char="-"/>
              <a:tabLst>
                <a:tab pos="299085" algn="l"/>
                <a:tab pos="1496695" algn="l"/>
                <a:tab pos="2286635" algn="l"/>
                <a:tab pos="2743835" algn="l"/>
                <a:tab pos="3548379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документ</a:t>
            </a:r>
            <a:r>
              <a:rPr lang="en-US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, </a:t>
            </a: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подтверждающий процедуры выполнения операции оплаты товаров</a:t>
            </a:r>
            <a:r>
              <a:rPr lang="en-US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, </a:t>
            </a: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работ</a:t>
            </a:r>
            <a:r>
              <a:rPr lang="en-US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или </a:t>
            </a:r>
            <a:r>
              <a:rPr lang="ru-RU" sz="14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услуг</a:t>
            </a:r>
            <a:endParaRPr lang="ru-RU" sz="14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469590-80F5-1D81-EF72-92B58B866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22" y="1631932"/>
            <a:ext cx="5714286" cy="3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1654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0767F39-982D-F8BB-988D-D90E37278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A7A49BB4-09BE-A336-59AD-9908E4CC0D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2F6B14A-070C-71F2-9897-D1122E0EF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8B277153-DA51-0729-250D-09EF3DCFBB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729873"/>
              </p:ext>
            </p:extLst>
          </p:nvPr>
        </p:nvGraphicFramePr>
        <p:xfrm>
          <a:off x="617268" y="97261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Блок-схема: магнитный диск 27">
            <a:extLst>
              <a:ext uri="{FF2B5EF4-FFF2-40B4-BE49-F238E27FC236}">
                <a16:creationId xmlns="" xmlns:a16="http://schemas.microsoft.com/office/drawing/2014/main" id="{4C0A5F03-266F-01D4-C8E7-6C96443D01BE}"/>
              </a:ext>
            </a:extLst>
          </p:cNvPr>
          <p:cNvSpPr/>
          <p:nvPr/>
        </p:nvSpPr>
        <p:spPr>
          <a:xfrm>
            <a:off x="8745268" y="2159787"/>
            <a:ext cx="2733067" cy="1269212"/>
          </a:xfrm>
          <a:prstGeom prst="flowChartMagneticDisk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D658E51-41F5-55BF-480A-CC8B8F326983}"/>
              </a:ext>
            </a:extLst>
          </p:cNvPr>
          <p:cNvSpPr txBox="1"/>
          <p:nvPr/>
        </p:nvSpPr>
        <p:spPr>
          <a:xfrm>
            <a:off x="9200489" y="2513700"/>
            <a:ext cx="1924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2023 год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заключено 553 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социальных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контракта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9" name="Блок-схема: магнитный диск 28">
            <a:extLst>
              <a:ext uri="{FF2B5EF4-FFF2-40B4-BE49-F238E27FC236}">
                <a16:creationId xmlns="" xmlns:a16="http://schemas.microsoft.com/office/drawing/2014/main" id="{AECE97B2-50C8-95DA-C656-A5A101B7192D}"/>
              </a:ext>
            </a:extLst>
          </p:cNvPr>
          <p:cNvSpPr/>
          <p:nvPr/>
        </p:nvSpPr>
        <p:spPr>
          <a:xfrm>
            <a:off x="8846825" y="4093455"/>
            <a:ext cx="2631510" cy="1248969"/>
          </a:xfrm>
          <a:prstGeom prst="flowChartMagneticDisk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22ABD4-A9AB-92C0-1DDC-6173FB7D52C2}"/>
              </a:ext>
            </a:extLst>
          </p:cNvPr>
          <p:cNvSpPr txBox="1"/>
          <p:nvPr/>
        </p:nvSpPr>
        <p:spPr>
          <a:xfrm>
            <a:off x="9200489" y="4383998"/>
            <a:ext cx="2110578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За 9 месяцев 2024 года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заключено 437 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социальных контрактов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D231127-A7AB-9D0C-5950-AEDC5CB12726}"/>
              </a:ext>
            </a:extLst>
          </p:cNvPr>
          <p:cNvSpPr txBox="1"/>
          <p:nvPr/>
        </p:nvSpPr>
        <p:spPr>
          <a:xfrm>
            <a:off x="1833080" y="39094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75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92EBC355-86A0-F366-9755-FEED50CA3BA2}"/>
              </a:ext>
            </a:extLst>
          </p:cNvPr>
          <p:cNvSpPr txBox="1"/>
          <p:nvPr/>
        </p:nvSpPr>
        <p:spPr>
          <a:xfrm>
            <a:off x="2343589" y="4430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21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D58444C-D7EF-721B-AA9C-05B7FC001C1E}"/>
              </a:ext>
            </a:extLst>
          </p:cNvPr>
          <p:cNvSpPr txBox="1"/>
          <p:nvPr/>
        </p:nvSpPr>
        <p:spPr>
          <a:xfrm>
            <a:off x="3998401" y="145625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Franklin Gothic Medium Cond" panose="020B0606030402020204" pitchFamily="34" charset="0"/>
              </a:rPr>
              <a:t>340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F65F0FE-80F5-50B4-7AE4-7F46AFA6B787}"/>
              </a:ext>
            </a:extLst>
          </p:cNvPr>
          <p:cNvSpPr txBox="1"/>
          <p:nvPr/>
        </p:nvSpPr>
        <p:spPr>
          <a:xfrm>
            <a:off x="6937860" y="39087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76</a:t>
            </a:r>
            <a:endParaRPr lang="ru-RU" dirty="0">
              <a:latin typeface="Franklin Gothic Medium Cond" panose="020B06060304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71FFB70-BD70-5C25-0FF3-EF912AAF2F5E}"/>
              </a:ext>
            </a:extLst>
          </p:cNvPr>
          <p:cNvSpPr txBox="1"/>
          <p:nvPr/>
        </p:nvSpPr>
        <p:spPr>
          <a:xfrm>
            <a:off x="7458121" y="40011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>7</a:t>
            </a:r>
            <a:r>
              <a:rPr lang="ru-RU" dirty="0"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D394C37-6F6D-54D0-B347-4CABF25A5B44}"/>
              </a:ext>
            </a:extLst>
          </p:cNvPr>
          <p:cNvSpPr/>
          <p:nvPr/>
        </p:nvSpPr>
        <p:spPr>
          <a:xfrm>
            <a:off x="4182630" y="426447"/>
            <a:ext cx="39265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Поддержка малообеспеченных </a:t>
            </a:r>
            <a:r>
              <a:rPr lang="ru-RU" sz="2000" cap="none" spc="0" dirty="0" smtClean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семей</a:t>
            </a:r>
            <a:endParaRPr lang="ru-RU" sz="2000" cap="none" spc="0" dirty="0">
              <a:ln w="0"/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5395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4BE4A5C-B001-2959-3939-189DE8300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16B04BB6-34DD-0383-EB71-81C6054467CB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9C8026D4-ECCB-C524-F86C-F58F578D6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4364BA1-3F5D-1633-E804-9F4BBA07E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23618A4-3A8D-FCDD-BF9B-A5C0117B8281}"/>
              </a:ext>
            </a:extLst>
          </p:cNvPr>
          <p:cNvSpPr txBox="1"/>
          <p:nvPr/>
        </p:nvSpPr>
        <p:spPr>
          <a:xfrm>
            <a:off x="2239657" y="1032460"/>
            <a:ext cx="800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доходов граждан, заключивших социальный контракт в 2023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/>
              <a:latin typeface="Franklin Gothic Medium Cond" panose="020B06060304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C870EE-8C19-25A6-6F89-88F664A7D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400" y="3109072"/>
            <a:ext cx="5905707" cy="28036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9EAC4C5-CB96-460D-2DB9-C4A3D3BC0566}"/>
              </a:ext>
            </a:extLst>
          </p:cNvPr>
          <p:cNvSpPr txBox="1"/>
          <p:nvPr/>
        </p:nvSpPr>
        <p:spPr>
          <a:xfrm>
            <a:off x="3897765" y="1575971"/>
            <a:ext cx="4690977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всего заключено социальных контрактов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: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 </a:t>
            </a:r>
            <a:r>
              <a:rPr lang="ru-RU" dirty="0" smtClean="0">
                <a:solidFill>
                  <a:srgbClr val="FF330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553 </a:t>
            </a:r>
          </a:p>
          <a:p>
            <a:pPr marL="285750" indent="-28575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повысились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доходы после завершения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социального контракта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: 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 </a:t>
            </a:r>
            <a:r>
              <a:rPr lang="ru-RU" sz="18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222 </a:t>
            </a:r>
            <a:r>
              <a:rPr lang="ru-RU" sz="16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человек</a:t>
            </a:r>
            <a:r>
              <a:rPr lang="ru-RU" sz="1600" dirty="0">
                <a:solidFill>
                  <a:srgbClr val="FF3300"/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а</a:t>
            </a:r>
            <a:r>
              <a:rPr lang="ru-RU" sz="16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 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ышли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из бедности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: </a:t>
            </a:r>
            <a:r>
              <a:rPr lang="ru-RU" sz="18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99</a:t>
            </a:r>
            <a:r>
              <a:rPr lang="en-US" sz="18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 </a:t>
            </a:r>
            <a:r>
              <a:rPr lang="ru-RU" sz="1600" dirty="0">
                <a:solidFill>
                  <a:srgbClr val="FF3300"/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человек</a:t>
            </a:r>
            <a:endParaRPr lang="ru-RU" sz="1600" dirty="0">
              <a:solidFill>
                <a:srgbClr val="FF3300"/>
              </a:solidFill>
              <a:effectLst/>
              <a:latin typeface="Franklin Gothic Medium Cond" panose="020B0606030402020204" pitchFamily="34" charset="0"/>
              <a:ea typeface="Calibri" panose="020F0502020204030204" pitchFamily="34" charset="0"/>
              <a:cs typeface="Frank Ruehl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109458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13BD59-15E0-BCF3-5AC0-18A5CCD32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164BE71F-D393-5047-D071-F64546C7D49D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B133DD2-5FB0-E55B-3375-73E964BE4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4F33B769-0925-D566-9DC2-77C9F8F7E1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A629019-1EB0-0C28-F1BE-1C0AD2240252}"/>
              </a:ext>
            </a:extLst>
          </p:cNvPr>
          <p:cNvSpPr txBox="1"/>
          <p:nvPr/>
        </p:nvSpPr>
        <p:spPr>
          <a:xfrm>
            <a:off x="3260594" y="883589"/>
            <a:ext cx="5273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</a:rPr>
              <a:t>Официальный сайт Городской Управы города Калуги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B1088E-2D92-3513-8B7A-FCF71CCFBD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63" y="1623008"/>
            <a:ext cx="8267045" cy="419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89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729" y="693964"/>
            <a:ext cx="7486643" cy="51616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45515" marR="5080" indent="-933450" algn="ctr">
              <a:lnSpc>
                <a:spcPts val="3460"/>
              </a:lnSpc>
              <a:spcBef>
                <a:spcPts val="525"/>
              </a:spcBef>
            </a:pPr>
            <a:r>
              <a:rPr sz="3200" spc="-3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НАЦИОНАЛЬНЫЕ</a:t>
            </a:r>
            <a:r>
              <a:rPr sz="3200" spc="-14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sz="3200" spc="-15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ЦЕЛИ</a:t>
            </a:r>
            <a:r>
              <a:rPr sz="3200" spc="-145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sz="3200" spc="-25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РАЗВИТИЯ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4451" y="1866713"/>
            <a:ext cx="7552413" cy="6592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30"/>
              </a:lnSpc>
              <a:spcBef>
                <a:spcPts val="105"/>
              </a:spcBef>
            </a:pPr>
            <a:r>
              <a:rPr sz="16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Указ</a:t>
            </a:r>
            <a:r>
              <a:rPr sz="16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Президента </a:t>
            </a:r>
            <a:r>
              <a:rPr sz="16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Российской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Федерации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от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7 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мая</a:t>
            </a:r>
            <a:r>
              <a:rPr sz="1600" spc="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2024</a:t>
            </a:r>
            <a:r>
              <a:rPr sz="1600" spc="-2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4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г.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№</a:t>
            </a:r>
            <a:r>
              <a:rPr sz="16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309 </a:t>
            </a:r>
            <a:endParaRPr lang="en-US" sz="16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algn="ctr">
              <a:lnSpc>
                <a:spcPts val="1630"/>
              </a:lnSpc>
              <a:spcBef>
                <a:spcPts val="105"/>
              </a:spcBef>
            </a:pP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«О</a:t>
            </a:r>
            <a:r>
              <a:rPr lang="en-US"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национальных</a:t>
            </a:r>
            <a:r>
              <a:rPr sz="1600" spc="-8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целях</a:t>
            </a:r>
            <a:r>
              <a:rPr sz="1600" spc="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развития</a:t>
            </a:r>
            <a:r>
              <a:rPr sz="16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Российской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0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Федерации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endParaRPr lang="en-US" sz="16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algn="ctr">
              <a:lnSpc>
                <a:spcPts val="1630"/>
              </a:lnSpc>
              <a:spcBef>
                <a:spcPts val="105"/>
              </a:spcBef>
            </a:pPr>
            <a:r>
              <a:rPr sz="1600" spc="5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период</a:t>
            </a:r>
            <a:r>
              <a:rPr sz="16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15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</a:t>
            </a:r>
            <a:r>
              <a:rPr sz="1600" spc="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2030</a:t>
            </a:r>
            <a:r>
              <a:rPr lang="en-US" sz="1600" spc="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25" dirty="0" err="1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года</a:t>
            </a:r>
            <a:r>
              <a:rPr sz="1600" spc="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 на</a:t>
            </a:r>
            <a:r>
              <a:rPr sz="1600" spc="-3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перспективу </a:t>
            </a:r>
            <a:r>
              <a:rPr sz="16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</a:t>
            </a:r>
            <a:r>
              <a:rPr sz="1600" spc="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2036</a:t>
            </a:r>
            <a:r>
              <a:rPr sz="16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года»</a:t>
            </a:r>
            <a:endParaRPr sz="16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4451" y="2777479"/>
            <a:ext cx="3484245" cy="1667510"/>
            <a:chOff x="661416" y="2840735"/>
            <a:chExt cx="3484245" cy="16675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6" y="2840735"/>
              <a:ext cx="3483864" cy="16611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1416" y="2840735"/>
              <a:ext cx="3484245" cy="1667510"/>
            </a:xfrm>
            <a:custGeom>
              <a:avLst/>
              <a:gdLst/>
              <a:ahLst/>
              <a:cxnLst/>
              <a:rect l="l" t="t" r="r" b="b"/>
              <a:pathLst>
                <a:path w="3484245" h="1667510">
                  <a:moveTo>
                    <a:pt x="3483864" y="0"/>
                  </a:moveTo>
                  <a:lnTo>
                    <a:pt x="0" y="0"/>
                  </a:lnTo>
                  <a:lnTo>
                    <a:pt x="0" y="1667256"/>
                  </a:lnTo>
                  <a:lnTo>
                    <a:pt x="3483864" y="1667256"/>
                  </a:lnTo>
                  <a:lnTo>
                    <a:pt x="3483864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9838" y="3092384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СНИЖЕНИЕ</a:t>
            </a:r>
            <a:r>
              <a:rPr sz="1800" spc="-1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УРОВНЯ БЕДНОСТИ</a:t>
            </a:r>
            <a:endParaRPr sz="1800" dirty="0">
              <a:latin typeface="Franklin Gothic Medium Cond" panose="020B0606030402020204" pitchFamily="34" charset="0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4909" y="3531252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7%</a:t>
            </a:r>
            <a:r>
              <a:rPr sz="2000" spc="-1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И</a:t>
            </a:r>
            <a:endParaRPr sz="1600" dirty="0">
              <a:latin typeface="Franklin Gothic Medium Cond" panose="020B0606030402020204" pitchFamily="34" charset="0"/>
              <a:cs typeface="Calibri"/>
            </a:endParaRPr>
          </a:p>
          <a:p>
            <a:pPr marL="104139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5%</a:t>
            </a:r>
            <a:r>
              <a:rPr sz="2000" spc="-1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ГОДУ</a:t>
            </a:r>
            <a:endParaRPr sz="1600" dirty="0">
              <a:latin typeface="Franklin Gothic Medium Cond" panose="020B0606030402020204" pitchFamily="34" charset="0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29581" y="2777479"/>
            <a:ext cx="3579495" cy="1733409"/>
            <a:chOff x="4431791" y="2840735"/>
            <a:chExt cx="3579114" cy="1735074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1791" y="2840735"/>
              <a:ext cx="3486912" cy="167030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431791" y="2840735"/>
              <a:ext cx="3487420" cy="1670685"/>
            </a:xfrm>
            <a:custGeom>
              <a:avLst/>
              <a:gdLst/>
              <a:ahLst/>
              <a:cxnLst/>
              <a:rect l="l" t="t" r="r" b="b"/>
              <a:pathLst>
                <a:path w="3487420" h="1670685">
                  <a:moveTo>
                    <a:pt x="3486912" y="0"/>
                  </a:moveTo>
                  <a:lnTo>
                    <a:pt x="0" y="0"/>
                  </a:lnTo>
                  <a:lnTo>
                    <a:pt x="0" y="1670304"/>
                  </a:lnTo>
                  <a:lnTo>
                    <a:pt x="3486912" y="1670304"/>
                  </a:lnTo>
                  <a:lnTo>
                    <a:pt x="3486912" y="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4567" y="3102876"/>
              <a:ext cx="3466338" cy="51586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7" y="3377196"/>
              <a:ext cx="2628138" cy="51586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93207" y="3761219"/>
              <a:ext cx="592074" cy="4671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0575" y="3697223"/>
              <a:ext cx="787146" cy="5737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1783" y="3761219"/>
              <a:ext cx="1567434" cy="4671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59" y="4066019"/>
              <a:ext cx="592074" cy="4671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19927" y="4002023"/>
              <a:ext cx="717041" cy="5737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22263" y="4066019"/>
              <a:ext cx="1344930" cy="467118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106931" y="2997942"/>
            <a:ext cx="3133090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СНИЖЕНИЕ</a:t>
            </a:r>
            <a:r>
              <a:rPr sz="1800" spc="-1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УРОВНЯ</a:t>
            </a:r>
            <a:r>
              <a:rPr sz="18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БЕДНОСТИ</a:t>
            </a:r>
            <a:endParaRPr sz="1800" dirty="0">
              <a:latin typeface="Franklin Gothic Medium Cond" panose="020B0606030402020204" pitchFamily="34" charset="0"/>
              <a:cs typeface="Calibri"/>
            </a:endParaRP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МНОГОДЕТНЫХ</a:t>
            </a:r>
            <a:r>
              <a:rPr sz="1800" spc="-5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СЕМЕЙ</a:t>
            </a:r>
            <a:endParaRPr sz="1800" dirty="0">
              <a:latin typeface="Franklin Gothic Medium Cond" panose="020B0606030402020204" pitchFamily="34" charset="0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409"/>
              </a:spcBef>
            </a:pPr>
            <a:r>
              <a:rPr sz="16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ДО</a:t>
            </a:r>
            <a:r>
              <a:rPr sz="1600" spc="-2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12%</a:t>
            </a:r>
            <a:r>
              <a:rPr sz="2000" spc="-7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К</a:t>
            </a:r>
            <a:r>
              <a:rPr sz="1600" spc="-2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2030</a:t>
            </a:r>
            <a:r>
              <a:rPr sz="1600" spc="-1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ГОДУ</a:t>
            </a:r>
            <a:r>
              <a:rPr sz="1600" spc="-2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И</a:t>
            </a:r>
            <a:endParaRPr sz="1600" dirty="0">
              <a:latin typeface="Franklin Gothic Medium Cond" panose="020B0606030402020204" pitchFamily="34" charset="0"/>
              <a:cs typeface="Calibri"/>
            </a:endParaRPr>
          </a:p>
          <a:p>
            <a:pPr marL="5715" algn="ctr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8% </a:t>
            </a:r>
            <a:r>
              <a:rPr sz="16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К</a:t>
            </a:r>
            <a:r>
              <a:rPr sz="1600" spc="-5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2036</a:t>
            </a:r>
            <a:r>
              <a:rPr sz="1600" spc="-4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Franklin Gothic Medium Cond" panose="020B0606030402020204" pitchFamily="34" charset="0"/>
                <a:cs typeface="Calibri"/>
              </a:rPr>
              <a:t>ГОДУ</a:t>
            </a:r>
            <a:endParaRPr sz="1600" dirty="0">
              <a:latin typeface="Franklin Gothic Medium Cond" panose="020B0606030402020204" pitchFamily="34" charset="0"/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67625" y="4785254"/>
            <a:ext cx="11123632" cy="1705353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4985933" y="4625595"/>
            <a:ext cx="2287015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У</a:t>
            </a:r>
            <a:r>
              <a:rPr sz="2000" spc="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</a:t>
            </a: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</a:t>
            </a:r>
            <a:r>
              <a:rPr sz="2000" spc="-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</a:t>
            </a: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е</a:t>
            </a:r>
            <a:r>
              <a:rPr sz="2000" spc="-3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</a:t>
            </a:r>
            <a:r>
              <a:rPr sz="2000" spc="-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ь</a:t>
            </a:r>
            <a:r>
              <a:rPr sz="2000" spc="-9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2000" spc="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б</a:t>
            </a:r>
            <a:r>
              <a:rPr sz="2000" spc="1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е</a:t>
            </a: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</a:t>
            </a:r>
            <a:r>
              <a:rPr sz="2000" spc="-35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</a:t>
            </a: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</a:t>
            </a:r>
            <a:r>
              <a:rPr sz="2000" spc="-2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</a:t>
            </a:r>
            <a:r>
              <a:rPr sz="2000" spc="-1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ти</a:t>
            </a:r>
            <a:endParaRPr sz="20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pic>
        <p:nvPicPr>
          <p:cNvPr id="46" name="object 4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40628" y="601365"/>
            <a:ext cx="2756804" cy="1830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xfrm>
            <a:off x="11074654" y="6466738"/>
            <a:ext cx="229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b="0" i="0" kern="1200">
                <a:solidFill>
                  <a:srgbClr val="888888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lnSpc>
                <a:spcPts val="1240"/>
              </a:lnSpc>
            </a:pPr>
            <a:fld id="{81D60167-4931-47E6-BA6A-407CBD079E47}" type="slidenum">
              <a:rPr lang="ru-RU" smtClean="0"/>
              <a:pPr marL="114300">
                <a:lnSpc>
                  <a:spcPts val="1240"/>
                </a:lnSpc>
              </a:pPr>
              <a:t>2</a:t>
            </a:fld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A58C5D17-B595-D60C-320E-87FA92C04C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57652844-7CF3-F06E-929B-5A1B4D3A2F3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50" name="object 2"/>
          <p:cNvSpPr txBox="1">
            <a:spLocks/>
          </p:cNvSpPr>
          <p:nvPr/>
        </p:nvSpPr>
        <p:spPr bwMode="auto">
          <a:xfrm>
            <a:off x="864959" y="1159419"/>
            <a:ext cx="7552413" cy="51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66675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945515" marR="5080" indent="-933450" algn="ctr">
              <a:lnSpc>
                <a:spcPts val="3460"/>
              </a:lnSpc>
              <a:spcBef>
                <a:spcPts val="525"/>
              </a:spcBef>
            </a:pPr>
            <a:r>
              <a:rPr lang="ru-RU" sz="3200" spc="-15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ДО</a:t>
            </a:r>
            <a:r>
              <a:rPr lang="ru-RU" sz="3200" spc="-85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3200" spc="-15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2030</a:t>
            </a:r>
            <a:r>
              <a:rPr lang="ru-RU" sz="3200" spc="-9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3200" spc="-1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И</a:t>
            </a:r>
            <a:r>
              <a:rPr lang="ru-RU" sz="3200" spc="-5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3200" spc="-15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2036</a:t>
            </a:r>
            <a:r>
              <a:rPr lang="ru-RU" sz="3200" spc="-114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3200" spc="-2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ГОДОВ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408AB99-2544-46BE-B355-DEA58678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6978-6D03-4436-BC25-304754931611}" type="slidenum">
              <a:rPr lang="ru-RU" smtClean="0"/>
              <a:t>3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ABBE00-CB1B-CA00-5AB1-AB88EA704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06B0454-6073-EF46-C8D4-8963256D81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337CD60-CA81-15C8-2C27-8345565F0775}"/>
              </a:ext>
            </a:extLst>
          </p:cNvPr>
          <p:cNvSpPr/>
          <p:nvPr/>
        </p:nvSpPr>
        <p:spPr>
          <a:xfrm>
            <a:off x="2640791" y="317613"/>
            <a:ext cx="6708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 </a:t>
            </a:r>
            <a:r>
              <a:rPr lang="ru-RU" sz="3600" b="0" cap="none" spc="0" dirty="0" smtClean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Самые уязвимые </a:t>
            </a:r>
            <a:r>
              <a:rPr lang="ru-RU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группы населения</a:t>
            </a:r>
            <a:r>
              <a:rPr lang="en-US" sz="3600" b="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:</a:t>
            </a:r>
            <a:endParaRPr lang="ru-RU" sz="3600" b="0" cap="none" spc="0" dirty="0">
              <a:ln w="0"/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720B5F7B-64FB-30C5-C06C-96F5352D1D29}"/>
              </a:ext>
            </a:extLst>
          </p:cNvPr>
          <p:cNvSpPr txBox="1"/>
          <p:nvPr/>
        </p:nvSpPr>
        <p:spPr>
          <a:xfrm>
            <a:off x="1175135" y="1259530"/>
            <a:ext cx="306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chemeClr val="accent1">
                    <a:lumMod val="50000"/>
                  </a:schemeClr>
                </a:solidFill>
                <a:latin typeface="var(--font-fk-grotesk)"/>
              </a:rPr>
              <a:t> </a:t>
            </a:r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Многодетные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C14F8380-EE83-81A2-8D44-B9C2B2155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35" y="1628508"/>
            <a:ext cx="3064654" cy="203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251650C-B91E-FBA6-D324-711C6814C0C1}"/>
              </a:ext>
            </a:extLst>
          </p:cNvPr>
          <p:cNvSpPr txBox="1"/>
          <p:nvPr/>
        </p:nvSpPr>
        <p:spPr>
          <a:xfrm>
            <a:off x="4770882" y="1219516"/>
            <a:ext cx="275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Неполные семьи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54BA93AC-2F93-1BCE-259E-D37141EAD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82" y="1608515"/>
            <a:ext cx="2759846" cy="2059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AE9F4903-D4A0-A747-962F-D62533DBDF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 b="5106"/>
          <a:stretch/>
        </p:blipFill>
        <p:spPr>
          <a:xfrm>
            <a:off x="8079763" y="1608515"/>
            <a:ext cx="2759846" cy="2039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0650BA1-D4D8-96A4-899D-9BBA5E283ACB}"/>
              </a:ext>
            </a:extLst>
          </p:cNvPr>
          <p:cNvSpPr txBox="1"/>
          <p:nvPr/>
        </p:nvSpPr>
        <p:spPr>
          <a:xfrm>
            <a:off x="8079764" y="1230718"/>
            <a:ext cx="275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Семьи с пенсионерами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4B45AA9-5333-1585-2CC7-20A8F590E3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54" y="4345238"/>
            <a:ext cx="3064654" cy="2043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1C30FAC-AEAC-50A5-31CF-A17C96DA007E}"/>
              </a:ext>
            </a:extLst>
          </p:cNvPr>
          <p:cNvSpPr txBox="1"/>
          <p:nvPr/>
        </p:nvSpPr>
        <p:spPr>
          <a:xfrm>
            <a:off x="2930196" y="3975906"/>
            <a:ext cx="3064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Семьи с инвалидами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502FB075-3C42-D812-0559-C8C4EC466E9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176" y="4345239"/>
            <a:ext cx="2759846" cy="2043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A21A67B-E7DC-8323-D5A8-CE601ED6955F}"/>
              </a:ext>
            </a:extLst>
          </p:cNvPr>
          <p:cNvSpPr txBox="1"/>
          <p:nvPr/>
        </p:nvSpPr>
        <p:spPr>
          <a:xfrm>
            <a:off x="6302176" y="3957927"/>
            <a:ext cx="2759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Люди без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д</a:t>
            </a:r>
            <a:r>
              <a:rPr lang="ru-RU" i="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остойной работы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42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3B6E8CC1-2CC6-2995-75D7-814815A96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96F79D93-2458-E144-5CFD-0BD0B7E22E19}"/>
              </a:ext>
            </a:extLst>
          </p:cNvPr>
          <p:cNvSpPr/>
          <p:nvPr/>
        </p:nvSpPr>
        <p:spPr>
          <a:xfrm>
            <a:off x="3924295" y="1357230"/>
            <a:ext cx="6283788" cy="4143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2E4219-A710-DF3B-ADF4-23E76038DF65}"/>
              </a:ext>
            </a:extLst>
          </p:cNvPr>
          <p:cNvSpPr/>
          <p:nvPr/>
        </p:nvSpPr>
        <p:spPr>
          <a:xfrm>
            <a:off x="4384221" y="1895694"/>
            <a:ext cx="5363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Соглашение, которое заключено между гражданином и органом социальной защиты населения</a:t>
            </a:r>
            <a:r>
              <a:rPr lang="en-US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,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 соответствии с которым орган социальной защиты населения обязуется 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оказать гражданину государственную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 социальную помощь, а гражданин - реализовать мероприятия, направленные на преодоление им трудной жизненной ситуации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25C998E-7FD8-3913-0353-2B48C3F7B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4" y="2355892"/>
            <a:ext cx="1861457" cy="186145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E6754C02-7221-594D-AE0E-CBAFC7A2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6978-6D03-4436-BC25-304754931611}" type="slidenum">
              <a:rPr lang="ru-RU" smtClean="0"/>
              <a:t>4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2825A1-2CF7-F1FF-1F91-AF1538C93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C8DDCA6-5828-EBDD-5155-B7E63D2105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0FB8A34-4883-919A-CC6F-688F415F9647}"/>
              </a:ext>
            </a:extLst>
          </p:cNvPr>
          <p:cNvSpPr/>
          <p:nvPr/>
        </p:nvSpPr>
        <p:spPr>
          <a:xfrm>
            <a:off x="4969917" y="632198"/>
            <a:ext cx="39856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Социальный контракт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42F2A9F-B1A2-9D8C-AACC-D6EF3E358DBC}"/>
              </a:ext>
            </a:extLst>
          </p:cNvPr>
          <p:cNvSpPr txBox="1"/>
          <p:nvPr/>
        </p:nvSpPr>
        <p:spPr>
          <a:xfrm>
            <a:off x="4014595" y="4031793"/>
            <a:ext cx="6103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Социальный контракт призван стать своего рода индивидуальной программой повышения доходов и качества жизни для каждой нуждающейся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effectLst/>
                <a:latin typeface="Franklin Gothic Medium Cond" panose="020B0606030402020204" pitchFamily="34" charset="0"/>
                <a:ea typeface="Times New Roman" panose="02020603050405020304" pitchFamily="18" charset="0"/>
                <a:cs typeface="Frank Ruehl CLM" panose="02000603000000000000" pitchFamily="2" charset="-79"/>
              </a:rPr>
              <a:t>семьи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850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F0E5DFB-AD5C-A4A8-5452-FD3E284B2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94125BF-C401-CC9C-3F35-8B461DF39CD9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1FCA0459-E110-1AEB-74D1-92190A414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531A494-7014-2EC8-05F1-5F60987B8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="" xmlns:a16="http://schemas.microsoft.com/office/drawing/2014/main" id="{8F188A24-C1DD-8876-65A0-B0670FEE4DD1}"/>
              </a:ext>
            </a:extLst>
          </p:cNvPr>
          <p:cNvSpPr/>
          <p:nvPr/>
        </p:nvSpPr>
        <p:spPr>
          <a:xfrm>
            <a:off x="3616001" y="537507"/>
            <a:ext cx="5625288" cy="1545933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5">
            <a:extLst>
              <a:ext uri="{FF2B5EF4-FFF2-40B4-BE49-F238E27FC236}">
                <a16:creationId xmlns="" xmlns:a16="http://schemas.microsoft.com/office/drawing/2014/main" id="{7839B7AC-0415-B969-119F-68AA53591134}"/>
              </a:ext>
            </a:extLst>
          </p:cNvPr>
          <p:cNvSpPr txBox="1"/>
          <p:nvPr/>
        </p:nvSpPr>
        <p:spPr>
          <a:xfrm>
            <a:off x="4485470" y="1027382"/>
            <a:ext cx="404303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КТО МОЖЕТ ВОСПОЛЬЗОВАТЬСЯ</a:t>
            </a:r>
          </a:p>
          <a:p>
            <a:pPr marL="12700" algn="ctr">
              <a:lnSpc>
                <a:spcPct val="100000"/>
              </a:lnSpc>
            </a:pPr>
            <a:r>
              <a:rPr sz="20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СОЦИАЛЬНЫМ КОНТРАКТОМ?</a:t>
            </a:r>
          </a:p>
        </p:txBody>
      </p:sp>
      <p:sp>
        <p:nvSpPr>
          <p:cNvPr id="5" name="object 8">
            <a:extLst>
              <a:ext uri="{FF2B5EF4-FFF2-40B4-BE49-F238E27FC236}">
                <a16:creationId xmlns="" xmlns:a16="http://schemas.microsoft.com/office/drawing/2014/main" id="{DF7E5EB5-DA98-03AB-1F3E-B250DB49EACA}"/>
              </a:ext>
            </a:extLst>
          </p:cNvPr>
          <p:cNvSpPr txBox="1"/>
          <p:nvPr/>
        </p:nvSpPr>
        <p:spPr>
          <a:xfrm>
            <a:off x="2693484" y="4885678"/>
            <a:ext cx="747032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 обращении среднедушевой доход не </a:t>
            </a:r>
            <a:r>
              <a:rPr sz="2000" dirty="0" err="1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должен</a:t>
            </a:r>
            <a:r>
              <a:rPr sz="20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2000" dirty="0" err="1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превышать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14835* руб.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E5078B-2504-BAE5-75D6-DD7AB0033754}"/>
              </a:ext>
            </a:extLst>
          </p:cNvPr>
          <p:cNvSpPr txBox="1"/>
          <p:nvPr/>
        </p:nvSpPr>
        <p:spPr>
          <a:xfrm>
            <a:off x="2604407" y="5494402"/>
            <a:ext cx="8360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604" marR="5715">
              <a:lnSpc>
                <a:spcPct val="100000"/>
              </a:lnSpc>
              <a:spcBef>
                <a:spcPts val="100"/>
              </a:spcBef>
              <a:tabLst>
                <a:tab pos="826769" algn="l"/>
                <a:tab pos="1831339" algn="l"/>
                <a:tab pos="2640330" algn="l"/>
                <a:tab pos="2973070" algn="l"/>
                <a:tab pos="3442335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*величина прожиточного минимума на душу населения, установленная на территории Калужской области, на 2024 год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0113CAE-E6DE-4258-916E-65B43D015C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3" y="2249892"/>
            <a:ext cx="1861457" cy="198555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EF3D30B-225A-43B4-B8CA-9380909E9A86}"/>
              </a:ext>
            </a:extLst>
          </p:cNvPr>
          <p:cNvSpPr/>
          <p:nvPr/>
        </p:nvSpPr>
        <p:spPr>
          <a:xfrm>
            <a:off x="2352629" y="2595895"/>
            <a:ext cx="853036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малоимущие семьи </a:t>
            </a:r>
            <a:r>
              <a:rPr lang="en-US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(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преимущественно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– семьи с детьми),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малоимущие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одиноко 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проживающие граждане, </a:t>
            </a:r>
            <a:endParaRPr lang="ru-RU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иные категории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граждан, 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предусмотренные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Федеральным законом от 17 июля 1999 г. 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      №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178-ФЗ «О государственной социальной помощи», которые </a:t>
            </a:r>
            <a:r>
              <a:rPr lang="ru-RU" b="1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 независящим от них причинам </a:t>
            </a:r>
            <a:r>
              <a:rPr lang="ru-RU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имеют среднедушевой доход ниже величины прожиточного </a:t>
            </a:r>
            <a:r>
              <a:rPr lang="ru-RU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минимума на душу населения</a:t>
            </a:r>
            <a:endParaRPr lang="ru-RU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667493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1629C00-DA5A-B4CA-0C98-6AD634026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9548007F-BF54-2F76-EF32-F818AF99DA55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647907A8-71C6-EC4D-9DC8-16E3264D5D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712CCA2-4492-C3D6-7556-1CD405AB6C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29ADBD9-6B9E-6CBC-C4BE-D847EDDE4A1E}"/>
              </a:ext>
            </a:extLst>
          </p:cNvPr>
          <p:cNvSpPr/>
          <p:nvPr/>
        </p:nvSpPr>
        <p:spPr>
          <a:xfrm>
            <a:off x="4619728" y="1632396"/>
            <a:ext cx="650582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Гражданине не осуществляют трудовую деятельность</a:t>
            </a:r>
            <a:r>
              <a:rPr lang="en-US"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,</a:t>
            </a:r>
            <a:endParaRPr lang="ru-RU" sz="16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не зарегистрированы в органах занятости населения в качестве безработных или ищущих работу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59E9B64-2514-0814-B006-8C326AA1555F}"/>
              </a:ext>
            </a:extLst>
          </p:cNvPr>
          <p:cNvSpPr/>
          <p:nvPr/>
        </p:nvSpPr>
        <p:spPr>
          <a:xfrm>
            <a:off x="4619730" y="810846"/>
            <a:ext cx="692457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000" b="0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Отказ в назначении социального контракта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46781BC-F83E-E13B-6915-A81AB2C67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60" y="2203693"/>
            <a:ext cx="3114286" cy="26857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2C8A9D9-A325-F592-375D-EA43E1BADA63}"/>
              </a:ext>
            </a:extLst>
          </p:cNvPr>
          <p:cNvSpPr/>
          <p:nvPr/>
        </p:nvSpPr>
        <p:spPr>
          <a:xfrm>
            <a:off x="4619729" y="3243040"/>
            <a:ext cx="6505829" cy="29392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осуществляют уход за инвалидом I группы, а также за престарелым, нуждающимся в постоянном постороннем уходе либо достигшим возраста 80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лет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осуществляют уход за ребенком-инвалидом в возрасте до 18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лет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осуществляют уход за ребенком до достижения им трехлетнего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возраста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обучаются по очной форме в образовательной организации, независимо от ее организационно-правовой формы, типа и вида, и при этом не достигли возраста 23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лет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являются родителями многодетной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семьи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являются получателями государственной </a:t>
            </a:r>
            <a:r>
              <a:rPr lang="ru-RU" sz="1600" dirty="0" smtClean="0">
                <a:solidFill>
                  <a:schemeClr val="bg1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пенсии</a:t>
            </a:r>
            <a:endParaRPr lang="ru-RU" sz="1600" dirty="0">
              <a:solidFill>
                <a:schemeClr val="bg1"/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F224C0F-8630-70CF-FFBB-00067CCDA1D3}"/>
              </a:ext>
            </a:extLst>
          </p:cNvPr>
          <p:cNvSpPr/>
          <p:nvPr/>
        </p:nvSpPr>
        <p:spPr>
          <a:xfrm>
            <a:off x="4624328" y="2790692"/>
            <a:ext cx="16189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ИСКЛЮЧЕНИЯ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</a:rPr>
              <a:t>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454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E5E8F7-A9EF-8C17-087D-79AB2C3D8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24DDB6B-6C12-C7F5-56B6-B1B99182A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66978-6D03-4436-BC25-304754931611}" type="slidenum">
              <a:rPr lang="ru-RU" smtClean="0"/>
              <a:t>7</a:t>
            </a:fld>
            <a:endParaRPr lang="ru-RU"/>
          </a:p>
        </p:txBody>
      </p:sp>
      <p:pic>
        <p:nvPicPr>
          <p:cNvPr id="1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1124" y="1033742"/>
            <a:ext cx="3039140" cy="1694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5125" y="1033742"/>
            <a:ext cx="3175883" cy="1736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1124" y="4146713"/>
            <a:ext cx="3039140" cy="1801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05126" y="4146713"/>
            <a:ext cx="3175883" cy="1801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object 7"/>
          <p:cNvSpPr txBox="1"/>
          <p:nvPr/>
        </p:nvSpPr>
        <p:spPr>
          <a:xfrm>
            <a:off x="2341123" y="691339"/>
            <a:ext cx="17622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630238" algn="l"/>
              </a:tabLs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Поиск работы</a:t>
            </a:r>
            <a:endParaRPr sz="14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6605126" y="506590"/>
            <a:ext cx="3175883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sz="14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Осуществление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 err="1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индивидуальной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п</a:t>
            </a:r>
            <a:r>
              <a:rPr sz="1400" dirty="0" err="1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редпринимательской</a:t>
            </a:r>
            <a:r>
              <a:rPr sz="1400" dirty="0" smtClean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деятельности</a:t>
            </a:r>
          </a:p>
        </p:txBody>
      </p:sp>
      <p:sp>
        <p:nvSpPr>
          <p:cNvPr id="18" name="object 10"/>
          <p:cNvSpPr txBox="1"/>
          <p:nvPr/>
        </p:nvSpPr>
        <p:spPr>
          <a:xfrm>
            <a:off x="6213518" y="6014113"/>
            <a:ext cx="35674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Преодоление </a:t>
            </a:r>
            <a:r>
              <a:rPr sz="14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трудной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dirty="0" err="1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жизненной</a:t>
            </a:r>
            <a:r>
              <a:rPr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ситуации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1AD14D0-DF01-B7FD-51B2-4A49E02D3359}"/>
              </a:ext>
            </a:extLst>
          </p:cNvPr>
          <p:cNvSpPr txBox="1"/>
          <p:nvPr/>
        </p:nvSpPr>
        <p:spPr>
          <a:xfrm>
            <a:off x="2341123" y="5994500"/>
            <a:ext cx="3039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Ведение личного подсобного хозяйства</a:t>
            </a:r>
          </a:p>
          <a:p>
            <a:pPr algn="ctr"/>
            <a:endParaRPr lang="ru-RU" sz="1400" dirty="0">
              <a:solidFill>
                <a:schemeClr val="accent1">
                  <a:lumMod val="50000"/>
                </a:schemeClr>
              </a:solidFill>
              <a:cs typeface="Frank Ruehl CLM" panose="02000603000000000000" pitchFamily="2" charset="-79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181C09C5-5F1D-5023-37F5-BA286D3C77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5B7D939-8F80-0AEC-8AEF-4A2A99C1C1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22" name="Прямоугольник: один усеченный угол 21">
            <a:extLst>
              <a:ext uri="{FF2B5EF4-FFF2-40B4-BE49-F238E27FC236}">
                <a16:creationId xmlns="" xmlns:a16="http://schemas.microsoft.com/office/drawing/2014/main" id="{7BA23908-ACEA-5D11-B0B9-81C288B32FA9}"/>
              </a:ext>
            </a:extLst>
          </p:cNvPr>
          <p:cNvSpPr/>
          <p:nvPr/>
        </p:nvSpPr>
        <p:spPr>
          <a:xfrm>
            <a:off x="767645" y="2927135"/>
            <a:ext cx="10183774" cy="1093111"/>
          </a:xfrm>
          <a:prstGeom prst="snip1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один усеченный угол 22">
            <a:extLst>
              <a:ext uri="{FF2B5EF4-FFF2-40B4-BE49-F238E27FC236}">
                <a16:creationId xmlns="" xmlns:a16="http://schemas.microsoft.com/office/drawing/2014/main" id="{2FCE8867-8581-0179-2E06-281442E45284}"/>
              </a:ext>
            </a:extLst>
          </p:cNvPr>
          <p:cNvSpPr/>
          <p:nvPr/>
        </p:nvSpPr>
        <p:spPr>
          <a:xfrm>
            <a:off x="8943546" y="3053576"/>
            <a:ext cx="1674926" cy="750847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644B89FB-20C9-0ED4-6971-B8E419DA4657}"/>
              </a:ext>
            </a:extLst>
          </p:cNvPr>
          <p:cNvSpPr txBox="1"/>
          <p:nvPr/>
        </p:nvSpPr>
        <p:spPr>
          <a:xfrm>
            <a:off x="9153350" y="3171844"/>
            <a:ext cx="1116966" cy="57404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3600" b="1" spc="-175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  <a:cs typeface="Arial"/>
              </a:rPr>
              <a:t>2024</a:t>
            </a:r>
            <a:endParaRPr sz="3600" dirty="0">
              <a:solidFill>
                <a:schemeClr val="accent1">
                  <a:lumMod val="50000"/>
                </a:schemeClr>
              </a:solidFill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25" name="object 9">
            <a:extLst>
              <a:ext uri="{FF2B5EF4-FFF2-40B4-BE49-F238E27FC236}">
                <a16:creationId xmlns="" xmlns:a16="http://schemas.microsoft.com/office/drawing/2014/main" id="{074F985C-DF29-8DB7-A5FE-B7FD5A0572B5}"/>
              </a:ext>
            </a:extLst>
          </p:cNvPr>
          <p:cNvSpPr txBox="1"/>
          <p:nvPr/>
        </p:nvSpPr>
        <p:spPr>
          <a:xfrm>
            <a:off x="976222" y="3145026"/>
            <a:ext cx="7634378" cy="627736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СОЦИАЛЬНЫЙ КОНТРАКТ</a:t>
            </a:r>
            <a:endParaRPr sz="4000" dirty="0">
              <a:latin typeface="Franklin Gothic Medium Cond" panose="020B06060304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306340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52F00C0-1596-F0D6-780D-63EC73750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4FE1544-521C-85DD-8F3B-14378E85E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CE02D3E-66DE-1C4E-1BC3-E6D872E1E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2" name="Прямоугольник: скругленные углы 33">
            <a:extLst>
              <a:ext uri="{FF2B5EF4-FFF2-40B4-BE49-F238E27FC236}">
                <a16:creationId xmlns="" xmlns:a16="http://schemas.microsoft.com/office/drawing/2014/main" id="{BFCC498B-872B-CFEA-A1C4-E1634DF6B052}"/>
              </a:ext>
            </a:extLst>
          </p:cNvPr>
          <p:cNvSpPr/>
          <p:nvPr/>
        </p:nvSpPr>
        <p:spPr>
          <a:xfrm>
            <a:off x="7944007" y="302443"/>
            <a:ext cx="4247993" cy="367732"/>
          </a:xfrm>
          <a:prstGeom prst="roundRect">
            <a:avLst/>
          </a:prstGeom>
          <a:solidFill>
            <a:srgbClr val="FF66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Поиск работы</a:t>
            </a:r>
          </a:p>
        </p:txBody>
      </p:sp>
      <p:sp>
        <p:nvSpPr>
          <p:cNvPr id="5" name="object 5">
            <a:extLst>
              <a:ext uri="{FF2B5EF4-FFF2-40B4-BE49-F238E27FC236}">
                <a16:creationId xmlns="" xmlns:a16="http://schemas.microsoft.com/office/drawing/2014/main" id="{F88C51B6-BD3C-E660-5ED6-B0E1846F58DA}"/>
              </a:ext>
            </a:extLst>
          </p:cNvPr>
          <p:cNvSpPr txBox="1"/>
          <p:nvPr/>
        </p:nvSpPr>
        <p:spPr>
          <a:xfrm>
            <a:off x="1003201" y="4972962"/>
            <a:ext cx="5145699" cy="5950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844"/>
              </a:spcBef>
            </a:pPr>
            <a:r>
              <a:rPr sz="1600" dirty="0" smtClean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СРОК 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ДЕЙСТВИЯ СОЦИАЛЬНОГО КОНТРАКТА:</a:t>
            </a:r>
          </a:p>
          <a:p>
            <a:pPr marL="222885" indent="-207645">
              <a:lnSpc>
                <a:spcPct val="100000"/>
              </a:lnSpc>
              <a:spcBef>
                <a:spcPts val="550"/>
              </a:spcBef>
              <a:buClr>
                <a:srgbClr val="00853C"/>
              </a:buClr>
              <a:buChar char="►"/>
              <a:tabLst>
                <a:tab pos="222885" algn="l"/>
              </a:tabLst>
            </a:pPr>
            <a:r>
              <a:rPr sz="1400" spc="-8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</a:t>
            </a:r>
            <a:r>
              <a:rPr sz="1400" spc="-65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spc="-125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9</a:t>
            </a:r>
            <a:r>
              <a:rPr sz="1400" spc="-85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400" spc="-1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месяцев</a:t>
            </a:r>
            <a:endParaRPr sz="14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B8CD1B76-C7B7-BC60-3054-69160905B9DB}"/>
              </a:ext>
            </a:extLst>
          </p:cNvPr>
          <p:cNvSpPr txBox="1"/>
          <p:nvPr/>
        </p:nvSpPr>
        <p:spPr>
          <a:xfrm>
            <a:off x="1003201" y="5570176"/>
            <a:ext cx="3934460" cy="630301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КОНЕЧНЫЙ РЕЗУЛЬТАТ СОЦИАЛЬНОГО КОНТРАКТА:</a:t>
            </a:r>
          </a:p>
          <a:p>
            <a:pPr marL="222250" indent="-208279">
              <a:lnSpc>
                <a:spcPct val="100000"/>
              </a:lnSpc>
              <a:spcBef>
                <a:spcPts val="550"/>
              </a:spcBef>
              <a:buClr>
                <a:srgbClr val="00853C"/>
              </a:buClr>
              <a:buChar char="►"/>
              <a:tabLst>
                <a:tab pos="222250" algn="l"/>
              </a:tabLst>
            </a:pPr>
            <a:r>
              <a:rPr sz="14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заключение трудового договора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32DAC079-6E54-9AC6-B0C2-A906F2A9F731}"/>
              </a:ext>
            </a:extLst>
          </p:cNvPr>
          <p:cNvSpPr txBox="1"/>
          <p:nvPr/>
        </p:nvSpPr>
        <p:spPr>
          <a:xfrm>
            <a:off x="7703389" y="1016207"/>
            <a:ext cx="381105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6289" algn="l"/>
              </a:tabLst>
            </a:pPr>
            <a:r>
              <a:rPr sz="1200" spc="-10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ежемесячная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денежная</a:t>
            </a:r>
            <a:r>
              <a:rPr sz="12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выплата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16507*</a:t>
            </a:r>
            <a:r>
              <a:rPr sz="2800" b="1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405" dirty="0">
                <a:solidFill>
                  <a:srgbClr val="FFFFFF"/>
                </a:solidFill>
                <a:latin typeface="Arial"/>
                <a:cs typeface="Arial"/>
              </a:rPr>
              <a:t>руб.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4" name="object 6">
            <a:extLst>
              <a:ext uri="{FF2B5EF4-FFF2-40B4-BE49-F238E27FC236}">
                <a16:creationId xmlns="" xmlns:a16="http://schemas.microsoft.com/office/drawing/2014/main" id="{0B0CA41B-B1A6-4F83-CF2D-05F97F704BA0}"/>
              </a:ext>
            </a:extLst>
          </p:cNvPr>
          <p:cNvSpPr txBox="1"/>
          <p:nvPr/>
        </p:nvSpPr>
        <p:spPr>
          <a:xfrm>
            <a:off x="6401376" y="982452"/>
            <a:ext cx="360845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РАЗМЕР СОЦИАЛЬНОЙ ПОМОЩИ: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="" xmlns:a16="http://schemas.microsoft.com/office/drawing/2014/main" id="{FB645EFB-87FF-46A5-0EBF-9C0A8DF27E78}"/>
              </a:ext>
            </a:extLst>
          </p:cNvPr>
          <p:cNvSpPr/>
          <p:nvPr/>
        </p:nvSpPr>
        <p:spPr>
          <a:xfrm>
            <a:off x="6401376" y="1309845"/>
            <a:ext cx="5239755" cy="575945"/>
          </a:xfrm>
          <a:custGeom>
            <a:avLst/>
            <a:gdLst/>
            <a:ahLst/>
            <a:cxnLst/>
            <a:rect l="l" t="t" r="r" b="b"/>
            <a:pathLst>
              <a:path w="4032884" h="575944">
                <a:moveTo>
                  <a:pt x="3936491" y="0"/>
                </a:moveTo>
                <a:lnTo>
                  <a:pt x="0" y="0"/>
                </a:lnTo>
                <a:lnTo>
                  <a:pt x="0" y="575818"/>
                </a:lnTo>
                <a:lnTo>
                  <a:pt x="4032504" y="575818"/>
                </a:lnTo>
                <a:lnTo>
                  <a:pt x="4032504" y="96012"/>
                </a:lnTo>
                <a:lnTo>
                  <a:pt x="393649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="" xmlns:a16="http://schemas.microsoft.com/office/drawing/2014/main" id="{2C08EA12-2C69-7783-0D04-9AE7B9D3A1D9}"/>
              </a:ext>
            </a:extLst>
          </p:cNvPr>
          <p:cNvSpPr txBox="1"/>
          <p:nvPr/>
        </p:nvSpPr>
        <p:spPr>
          <a:xfrm>
            <a:off x="6686674" y="1400647"/>
            <a:ext cx="2443068" cy="3943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6289" algn="l"/>
              </a:tabLst>
            </a:pPr>
            <a:r>
              <a:rPr lang="ru-RU"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 обращении предоставляется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066289" algn="l"/>
              </a:tabLst>
            </a:pPr>
            <a:r>
              <a:rPr lang="ru-RU"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ежемесячная денежная выплата</a:t>
            </a:r>
            <a:r>
              <a:rPr sz="1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18B721D-D59D-6D06-A915-21A9ADE535EB}"/>
              </a:ext>
            </a:extLst>
          </p:cNvPr>
          <p:cNvSpPr txBox="1"/>
          <p:nvPr/>
        </p:nvSpPr>
        <p:spPr>
          <a:xfrm>
            <a:off x="10180864" y="1391690"/>
            <a:ext cx="15521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16 170</a:t>
            </a:r>
            <a:r>
              <a:rPr lang="ru-RU" sz="2000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* руб.</a:t>
            </a:r>
            <a:endParaRPr lang="ru-RU" sz="2000" dirty="0">
              <a:latin typeface="Franklin Gothic Medium Cond" panose="020B06060304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B8785E-75BF-CD5C-C124-9FF458D97B59}"/>
              </a:ext>
            </a:extLst>
          </p:cNvPr>
          <p:cNvSpPr txBox="1"/>
          <p:nvPr/>
        </p:nvSpPr>
        <p:spPr>
          <a:xfrm>
            <a:off x="6401376" y="1909699"/>
            <a:ext cx="40328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*величина прожиточного минимума для трудоспособного населения, установленная в Калужской </a:t>
            </a:r>
            <a:r>
              <a:rPr kumimoji="0" lang="ru-RU" sz="1200" b="0" i="0" u="none" strike="noStrike" kern="0" cap="none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области </a:t>
            </a:r>
            <a:r>
              <a:rPr kumimoji="0" lang="ru-RU" sz="12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 Cond" panose="020B0606030402020204" pitchFamily="34" charset="0"/>
              </a:rPr>
              <a:t>на 2024 год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FD2384-4AB0-0C81-B352-1230BFA2DF60}"/>
              </a:ext>
            </a:extLst>
          </p:cNvPr>
          <p:cNvSpPr txBox="1"/>
          <p:nvPr/>
        </p:nvSpPr>
        <p:spPr>
          <a:xfrm>
            <a:off x="6262131" y="2535028"/>
            <a:ext cx="51176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lang="ru-RU" sz="1400" dirty="0">
                <a:latin typeface="Franklin Gothic Medium Cond" panose="020B0606030402020204" pitchFamily="34" charset="0"/>
                <a:cs typeface="Arial"/>
              </a:rPr>
              <a:t>Предоставляется в первый месяц с даты заключения социального контракта и в течение трех месяцев после подтверждения факта трудоустройства </a:t>
            </a:r>
            <a:r>
              <a:rPr lang="ru-RU" sz="1400" dirty="0" smtClean="0">
                <a:latin typeface="Franklin Gothic Medium Cond" panose="020B0606030402020204" pitchFamily="34" charset="0"/>
                <a:cs typeface="Arial"/>
              </a:rPr>
              <a:t>заявителя</a:t>
            </a:r>
            <a:endParaRPr lang="ru-RU" sz="1400" dirty="0">
              <a:latin typeface="Franklin Gothic Medium Cond" panose="020B0606030402020204" pitchFamily="34" charset="0"/>
              <a:cs typeface="Arial"/>
            </a:endParaRPr>
          </a:p>
          <a:p>
            <a:pPr marL="12700" marR="5080" indent="175895" algn="just">
              <a:lnSpc>
                <a:spcPct val="100000"/>
              </a:lnSpc>
              <a:spcBef>
                <a:spcPts val="1200"/>
              </a:spcBef>
              <a:buClr>
                <a:srgbClr val="00853C"/>
              </a:buClr>
              <a:buSzPct val="92857"/>
              <a:buChar char="►"/>
              <a:tabLst>
                <a:tab pos="188595" algn="l"/>
              </a:tabLst>
            </a:pPr>
            <a:r>
              <a:rPr lang="ru-RU" sz="1400" dirty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дополнительно может быть предусмотрено обучение, в случае отсутствия возможности службы занятости населения  обеспечить  прохождение  гражданином профессионального  обучения  или  дополнительного профессионального образования</a:t>
            </a:r>
          </a:p>
        </p:txBody>
      </p:sp>
      <p:sp>
        <p:nvSpPr>
          <p:cNvPr id="30" name="object 12">
            <a:extLst>
              <a:ext uri="{FF2B5EF4-FFF2-40B4-BE49-F238E27FC236}">
                <a16:creationId xmlns="" xmlns:a16="http://schemas.microsoft.com/office/drawing/2014/main" id="{742157D9-8240-9BDA-F7F7-1FCC454BDB5A}"/>
              </a:ext>
            </a:extLst>
          </p:cNvPr>
          <p:cNvSpPr/>
          <p:nvPr/>
        </p:nvSpPr>
        <p:spPr>
          <a:xfrm>
            <a:off x="6401376" y="4556513"/>
            <a:ext cx="5239754" cy="575945"/>
          </a:xfrm>
          <a:custGeom>
            <a:avLst/>
            <a:gdLst/>
            <a:ahLst/>
            <a:cxnLst/>
            <a:rect l="l" t="t" r="r" b="b"/>
            <a:pathLst>
              <a:path w="4032884" h="575945">
                <a:moveTo>
                  <a:pt x="3936491" y="0"/>
                </a:moveTo>
                <a:lnTo>
                  <a:pt x="0" y="0"/>
                </a:lnTo>
                <a:lnTo>
                  <a:pt x="0" y="575818"/>
                </a:lnTo>
                <a:lnTo>
                  <a:pt x="4032504" y="575818"/>
                </a:lnTo>
                <a:lnTo>
                  <a:pt x="4032504" y="96012"/>
                </a:lnTo>
                <a:lnTo>
                  <a:pt x="393649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3">
            <a:extLst>
              <a:ext uri="{FF2B5EF4-FFF2-40B4-BE49-F238E27FC236}">
                <a16:creationId xmlns="" xmlns:a16="http://schemas.microsoft.com/office/drawing/2014/main" id="{A5B28CFE-5E17-51E5-0B55-55A5534CF5B4}"/>
              </a:ext>
            </a:extLst>
          </p:cNvPr>
          <p:cNvSpPr txBox="1"/>
          <p:nvPr/>
        </p:nvSpPr>
        <p:spPr>
          <a:xfrm>
            <a:off x="10180864" y="4684505"/>
            <a:ext cx="128231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30 000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="" xmlns:a16="http://schemas.microsoft.com/office/drawing/2014/main" id="{C76FE7A5-7798-F23B-74FC-EFC353233159}"/>
              </a:ext>
            </a:extLst>
          </p:cNvPr>
          <p:cNvSpPr txBox="1"/>
          <p:nvPr/>
        </p:nvSpPr>
        <p:spPr>
          <a:xfrm>
            <a:off x="6686674" y="4684505"/>
            <a:ext cx="228160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Выплата в размере стоимости курса обучения, но </a:t>
            </a:r>
            <a:r>
              <a:rPr sz="1200" dirty="0" err="1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не</a:t>
            </a: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200" dirty="0" err="1" smtClean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более</a:t>
            </a:r>
            <a:endParaRPr sz="12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33" name="object 15">
            <a:extLst>
              <a:ext uri="{FF2B5EF4-FFF2-40B4-BE49-F238E27FC236}">
                <a16:creationId xmlns="" xmlns:a16="http://schemas.microsoft.com/office/drawing/2014/main" id="{9E77FDAF-82D7-8C21-2F0B-E840DAE367BF}"/>
              </a:ext>
            </a:extLst>
          </p:cNvPr>
          <p:cNvSpPr/>
          <p:nvPr/>
        </p:nvSpPr>
        <p:spPr>
          <a:xfrm>
            <a:off x="6401376" y="5280024"/>
            <a:ext cx="5239755" cy="575945"/>
          </a:xfrm>
          <a:custGeom>
            <a:avLst/>
            <a:gdLst/>
            <a:ahLst/>
            <a:cxnLst/>
            <a:rect l="l" t="t" r="r" b="b"/>
            <a:pathLst>
              <a:path w="4032884" h="575945">
                <a:moveTo>
                  <a:pt x="3936491" y="0"/>
                </a:moveTo>
                <a:lnTo>
                  <a:pt x="0" y="0"/>
                </a:lnTo>
                <a:lnTo>
                  <a:pt x="0" y="575779"/>
                </a:lnTo>
                <a:lnTo>
                  <a:pt x="4032504" y="575779"/>
                </a:lnTo>
                <a:lnTo>
                  <a:pt x="4032504" y="95884"/>
                </a:lnTo>
                <a:lnTo>
                  <a:pt x="393649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7">
            <a:extLst>
              <a:ext uri="{FF2B5EF4-FFF2-40B4-BE49-F238E27FC236}">
                <a16:creationId xmlns="" xmlns:a16="http://schemas.microsoft.com/office/drawing/2014/main" id="{A7852156-8E08-9EEB-6D32-CF08A7490BC8}"/>
              </a:ext>
            </a:extLst>
          </p:cNvPr>
          <p:cNvSpPr txBox="1"/>
          <p:nvPr/>
        </p:nvSpPr>
        <p:spPr>
          <a:xfrm>
            <a:off x="10258855" y="5408018"/>
            <a:ext cx="112089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8</a:t>
            </a:r>
            <a:r>
              <a:rPr lang="ru-RU" sz="2000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085</a:t>
            </a:r>
            <a:r>
              <a:rPr sz="2000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="" xmlns:a16="http://schemas.microsoft.com/office/drawing/2014/main" id="{AD0C85BD-C119-A837-533F-E13828CADD0B}"/>
              </a:ext>
            </a:extLst>
          </p:cNvPr>
          <p:cNvSpPr txBox="1"/>
          <p:nvPr/>
        </p:nvSpPr>
        <p:spPr>
          <a:xfrm>
            <a:off x="6686674" y="5345821"/>
            <a:ext cx="325301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Ежемесячная выплата в период обучения, но не более 3 месяцев</a:t>
            </a:r>
            <a:endParaRPr sz="12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B7430656-7B0F-1437-294D-FFC55CBCE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2"/>
          <a:stretch/>
        </p:blipFill>
        <p:spPr>
          <a:xfrm>
            <a:off x="1003201" y="1138066"/>
            <a:ext cx="4205613" cy="349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92462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7733B6B-CCE8-2A35-5C1F-A8462079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1A909A4C-C72E-C9DD-5280-AB2EF827901F}"/>
              </a:ext>
            </a:extLst>
          </p:cNvPr>
          <p:cNvSpPr txBox="1"/>
          <p:nvPr/>
        </p:nvSpPr>
        <p:spPr>
          <a:xfrm>
            <a:off x="4675732" y="1160297"/>
            <a:ext cx="31330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СНИЖЕНИЕ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УРОВНЯ БЕДНОСТИ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="" xmlns:a16="http://schemas.microsoft.com/office/drawing/2014/main" id="{1FCE34E4-836D-F8A5-39DA-92B882637FB7}"/>
              </a:ext>
            </a:extLst>
          </p:cNvPr>
          <p:cNvSpPr txBox="1"/>
          <p:nvPr/>
        </p:nvSpPr>
        <p:spPr>
          <a:xfrm>
            <a:off x="5276467" y="1769185"/>
            <a:ext cx="193357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2030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16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К 2036</a:t>
            </a:r>
            <a:r>
              <a:rPr sz="1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ГОДУ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5C1E1B3A-B4BA-0AED-B35C-73C04F3BB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1" y="0"/>
            <a:ext cx="532352" cy="6858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FA1FB078-C621-77DB-3110-1FFDAECE5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5" t="57994" r="-1" b="-1034"/>
          <a:stretch/>
        </p:blipFill>
        <p:spPr>
          <a:xfrm>
            <a:off x="184704" y="167146"/>
            <a:ext cx="2224199" cy="638327"/>
          </a:xfrm>
          <a:prstGeom prst="rect">
            <a:avLst/>
          </a:prstGeom>
        </p:spPr>
      </p:pic>
      <p:sp>
        <p:nvSpPr>
          <p:cNvPr id="3" name="object 4">
            <a:extLst>
              <a:ext uri="{FF2B5EF4-FFF2-40B4-BE49-F238E27FC236}">
                <a16:creationId xmlns="" xmlns:a16="http://schemas.microsoft.com/office/drawing/2014/main" id="{94D98C15-4189-810B-A769-56482A609CFC}"/>
              </a:ext>
            </a:extLst>
          </p:cNvPr>
          <p:cNvSpPr txBox="1"/>
          <p:nvPr/>
        </p:nvSpPr>
        <p:spPr>
          <a:xfrm>
            <a:off x="7110694" y="4948160"/>
            <a:ext cx="4342740" cy="13978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СРОК ДЕЙСТВИЯ СОЦИАЛЬНОГО КОНТРАКТА:</a:t>
            </a:r>
          </a:p>
          <a:p>
            <a:pPr marL="222250" indent="-208279">
              <a:lnSpc>
                <a:spcPct val="100000"/>
              </a:lnSpc>
              <a:spcBef>
                <a:spcPts val="200"/>
              </a:spcBef>
              <a:buClr>
                <a:srgbClr val="00853C"/>
              </a:buClr>
              <a:buChar char="►"/>
              <a:tabLst>
                <a:tab pos="222250" algn="l"/>
              </a:tabLst>
            </a:pPr>
            <a:r>
              <a:rPr sz="1200" spc="-8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до</a:t>
            </a:r>
            <a:r>
              <a:rPr sz="1200" spc="-6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200" spc="-13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12</a:t>
            </a:r>
            <a:r>
              <a:rPr sz="1200" spc="-8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200" spc="-1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lin Gothic Medium"/>
              </a:rPr>
              <a:t>месяцев</a:t>
            </a:r>
            <a:endParaRPr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Medium"/>
            </a:endParaRPr>
          </a:p>
          <a:p>
            <a:pPr marL="27305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КОНЕЧНЫЙ РЕЗУЛЬТАТ СОЦИАЛЬНОГО КОНТРАКТА:</a:t>
            </a:r>
          </a:p>
          <a:p>
            <a:pPr marL="313055" indent="-283845" algn="l">
              <a:lnSpc>
                <a:spcPct val="100000"/>
              </a:lnSpc>
              <a:spcBef>
                <a:spcPts val="345"/>
              </a:spcBef>
              <a:buClr>
                <a:srgbClr val="00853C"/>
              </a:buClr>
              <a:buChar char="►"/>
              <a:tabLst>
                <a:tab pos="313055" algn="l"/>
              </a:tabLst>
            </a:pP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регистрация гражданина в налоговом </a:t>
            </a:r>
            <a:r>
              <a:rPr sz="1200" dirty="0" err="1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органе</a:t>
            </a:r>
            <a:r>
              <a:rPr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в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210" algn="l">
              <a:spcBef>
                <a:spcPts val="345"/>
              </a:spcBef>
              <a:buClr>
                <a:srgbClr val="00853C"/>
              </a:buClr>
              <a:tabLst>
                <a:tab pos="313055" algn="l"/>
              </a:tabLs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качестве индивидуального предпринимателя или  самозанятого</a:t>
            </a:r>
          </a:p>
          <a:p>
            <a:pPr marL="313055" indent="-283845">
              <a:lnSpc>
                <a:spcPct val="100000"/>
              </a:lnSpc>
              <a:spcBef>
                <a:spcPts val="345"/>
              </a:spcBef>
              <a:buClr>
                <a:srgbClr val="00853C"/>
              </a:buClr>
              <a:buChar char="►"/>
              <a:tabLst>
                <a:tab pos="313055" algn="l"/>
              </a:tabLst>
            </a:pPr>
            <a:endParaRPr sz="1400" dirty="0">
              <a:solidFill>
                <a:schemeClr val="accent1">
                  <a:lumMod val="75000"/>
                </a:schemeClr>
              </a:solidFill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="" xmlns:a16="http://schemas.microsoft.com/office/drawing/2014/main" id="{E1F38362-5D69-6765-FADD-BA2624EBA68F}"/>
              </a:ext>
            </a:extLst>
          </p:cNvPr>
          <p:cNvSpPr/>
          <p:nvPr/>
        </p:nvSpPr>
        <p:spPr>
          <a:xfrm>
            <a:off x="1468239" y="1593666"/>
            <a:ext cx="4032885" cy="575945"/>
          </a:xfrm>
          <a:custGeom>
            <a:avLst/>
            <a:gdLst/>
            <a:ahLst/>
            <a:cxnLst/>
            <a:rect l="l" t="t" r="r" b="b"/>
            <a:pathLst>
              <a:path w="4032885" h="575944">
                <a:moveTo>
                  <a:pt x="3936415" y="0"/>
                </a:moveTo>
                <a:lnTo>
                  <a:pt x="0" y="0"/>
                </a:lnTo>
                <a:lnTo>
                  <a:pt x="0" y="575818"/>
                </a:lnTo>
                <a:lnTo>
                  <a:pt x="4032427" y="575818"/>
                </a:lnTo>
                <a:lnTo>
                  <a:pt x="4032427" y="96012"/>
                </a:lnTo>
                <a:lnTo>
                  <a:pt x="39364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7">
            <a:extLst>
              <a:ext uri="{FF2B5EF4-FFF2-40B4-BE49-F238E27FC236}">
                <a16:creationId xmlns="" xmlns:a16="http://schemas.microsoft.com/office/drawing/2014/main" id="{ADF38809-3B6F-8072-D639-17D9A90FEA95}"/>
              </a:ext>
            </a:extLst>
          </p:cNvPr>
          <p:cNvSpPr txBox="1"/>
          <p:nvPr/>
        </p:nvSpPr>
        <p:spPr>
          <a:xfrm>
            <a:off x="3833248" y="1728897"/>
            <a:ext cx="160309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350</a:t>
            </a:r>
            <a:r>
              <a:rPr lang="ru-RU" sz="2000" b="1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 </a:t>
            </a:r>
            <a:r>
              <a:rPr sz="2000" b="1" dirty="0" smtClean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000 </a:t>
            </a: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3035DC16-1128-1722-BDDB-2392529D7A83}"/>
              </a:ext>
            </a:extLst>
          </p:cNvPr>
          <p:cNvSpPr txBox="1"/>
          <p:nvPr/>
        </p:nvSpPr>
        <p:spPr>
          <a:xfrm>
            <a:off x="1468239" y="1016300"/>
            <a:ext cx="4368800" cy="444352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Franklin Gothic Medium Cond" panose="020B0606030402020204" pitchFamily="34" charset="0"/>
                <a:cs typeface="Arial"/>
              </a:rPr>
              <a:t>РАЗМЕР СОЦИАЛЬНОЙ ПОМОЩИ:</a:t>
            </a:r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ED26E044-A498-A919-FA5D-351B9FB5F0BD}"/>
              </a:ext>
            </a:extLst>
          </p:cNvPr>
          <p:cNvSpPr txBox="1"/>
          <p:nvPr/>
        </p:nvSpPr>
        <p:spPr>
          <a:xfrm>
            <a:off x="1567007" y="1691387"/>
            <a:ext cx="2248713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Единовременная денежная</a:t>
            </a:r>
            <a:endParaRPr lang="ru-RU" sz="1200" dirty="0">
              <a:latin typeface="Franklin Gothic Medium Cond" panose="020B0606030402020204" pitchFamily="34" charset="0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err="1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выплата</a:t>
            </a: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 в размере не более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="" xmlns:a16="http://schemas.microsoft.com/office/drawing/2014/main" id="{565B0930-9E5C-BBDE-1156-C6D9A80E25C4}"/>
              </a:ext>
            </a:extLst>
          </p:cNvPr>
          <p:cNvSpPr txBox="1"/>
          <p:nvPr/>
        </p:nvSpPr>
        <p:spPr>
          <a:xfrm>
            <a:off x="1470297" y="2403550"/>
            <a:ext cx="4628424" cy="22602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Franklin Gothic Medium Cond" panose="020B0606030402020204" pitchFamily="34" charset="0"/>
                <a:cs typeface="Arial"/>
              </a:rPr>
              <a:t>Единовременная денежная выплата предоставляется в размере стоимости необходимых для осуществления индивидуальной предпринимательской деятельности :</a:t>
            </a:r>
          </a:p>
          <a:p>
            <a:pPr marL="299085" marR="5080" indent="-287020" algn="just">
              <a:lnSpc>
                <a:spcPct val="100000"/>
              </a:lnSpc>
              <a:spcBef>
                <a:spcPts val="5"/>
              </a:spcBef>
              <a:buChar char="-"/>
              <a:tabLst>
                <a:tab pos="299085" algn="l"/>
              </a:tabLst>
            </a:pP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приобретаемых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основных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средств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оборудование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  и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материально-производственных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запасов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сырье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и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материалы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);</a:t>
            </a:r>
          </a:p>
          <a:p>
            <a:pPr marL="299085" marR="5715" indent="-287020" algn="just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лицензии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программное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обеспечение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и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или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осуществление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отдельных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видов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деятельности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в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соответствии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с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федеральным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законодательством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более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10 %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назначаемой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выплаты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);</a:t>
            </a:r>
          </a:p>
          <a:p>
            <a:pPr marL="299085" marR="6985" indent="-287020" algn="just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поиска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и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аренды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помещения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более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15 %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назначенной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выплаты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);</a:t>
            </a:r>
          </a:p>
          <a:p>
            <a:pPr marL="299085" indent="-286385" algn="just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оплат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(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пошлин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) 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государственной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регистрации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 в 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качестве</a:t>
            </a:r>
            <a:endParaRPr sz="1300" dirty="0" smtClean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  <a:p>
            <a:pPr marL="299085" algn="just">
              <a:lnSpc>
                <a:spcPct val="100000"/>
              </a:lnSpc>
            </a:pP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индивидуального</a:t>
            </a:r>
            <a:r>
              <a:rPr sz="1300" dirty="0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 Ruehl CLM" panose="02000603000000000000" pitchFamily="2" charset="-79"/>
              </a:rPr>
              <a:t>предпринимателя</a:t>
            </a:r>
            <a:endParaRPr sz="1300" dirty="0">
              <a:latin typeface="Franklin Gothic Medium Cond" panose="020B0606030402020204" pitchFamily="34" charset="0"/>
              <a:cs typeface="Frank Ruehl CLM" panose="02000603000000000000" pitchFamily="2" charset="-79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="" xmlns:a16="http://schemas.microsoft.com/office/drawing/2014/main" id="{3EB71E29-7229-18C2-E828-073551E2E7F4}"/>
              </a:ext>
            </a:extLst>
          </p:cNvPr>
          <p:cNvSpPr txBox="1"/>
          <p:nvPr/>
        </p:nvSpPr>
        <p:spPr>
          <a:xfrm>
            <a:off x="1470297" y="4699377"/>
            <a:ext cx="4424679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595" indent="-175895">
              <a:lnSpc>
                <a:spcPts val="1675"/>
              </a:lnSpc>
              <a:buClr>
                <a:srgbClr val="00853C"/>
              </a:buClr>
              <a:buChar char="►"/>
              <a:tabLst>
                <a:tab pos="188595" algn="l"/>
                <a:tab pos="1304925" algn="l"/>
                <a:tab pos="1884045" algn="l"/>
                <a:tab pos="2371725" algn="l"/>
                <a:tab pos="3525520" algn="l"/>
              </a:tabLst>
            </a:pPr>
            <a:r>
              <a:rPr lang="ru-RU" sz="1300" dirty="0" smtClean="0">
                <a:latin typeface="Franklin Gothic Medium Cond" panose="020B0606030402020204" pitchFamily="34" charset="0"/>
                <a:cs typeface="Franklin Gothic Medium"/>
              </a:rPr>
              <a:t>Д</a:t>
            </a:r>
            <a:r>
              <a:rPr sz="1300" dirty="0" err="1" smtClean="0">
                <a:latin typeface="Franklin Gothic Medium Cond" panose="020B0606030402020204" pitchFamily="34" charset="0"/>
                <a:cs typeface="Franklin Gothic Medium"/>
              </a:rPr>
              <a:t>ополнительно</a:t>
            </a:r>
            <a:r>
              <a:rPr lang="ru-RU" sz="1300" dirty="0" smtClean="0"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300" dirty="0" err="1" smtClean="0">
                <a:latin typeface="Franklin Gothic Medium Cond" panose="020B0606030402020204" pitchFamily="34" charset="0"/>
                <a:cs typeface="Franklin Gothic Medium"/>
              </a:rPr>
              <a:t>может</a:t>
            </a:r>
            <a:r>
              <a:rPr lang="en-US" sz="1300" dirty="0" smtClean="0"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300" dirty="0" err="1">
                <a:latin typeface="Franklin Gothic Medium Cond" panose="020B0606030402020204" pitchFamily="34" charset="0"/>
                <a:cs typeface="Franklin Gothic Medium"/>
              </a:rPr>
              <a:t>быть</a:t>
            </a:r>
            <a:r>
              <a:rPr lang="en-US" sz="1300" dirty="0"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300" dirty="0" err="1">
                <a:latin typeface="Franklin Gothic Medium Cond" panose="020B0606030402020204" pitchFamily="34" charset="0"/>
                <a:cs typeface="Franklin Gothic Medium"/>
              </a:rPr>
              <a:t>предусмотрено</a:t>
            </a:r>
            <a:r>
              <a:rPr lang="ru-RU" sz="1300" dirty="0"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300" dirty="0" err="1">
                <a:latin typeface="Franklin Gothic Medium Cond" panose="020B0606030402020204" pitchFamily="34" charset="0"/>
                <a:cs typeface="Franklin Gothic Medium"/>
              </a:rPr>
              <a:t>прохождение</a:t>
            </a:r>
            <a:r>
              <a:rPr lang="ru-RU" sz="1300" dirty="0">
                <a:latin typeface="Franklin Gothic Medium Cond" panose="020B0606030402020204" pitchFamily="34" charset="0"/>
                <a:cs typeface="Franklin Gothic Medium"/>
              </a:rPr>
              <a:t> </a:t>
            </a:r>
            <a:r>
              <a:rPr sz="1300" dirty="0" err="1">
                <a:latin typeface="Franklin Gothic Medium Cond" panose="020B0606030402020204" pitchFamily="34" charset="0"/>
                <a:cs typeface="Franklin Gothic Medium"/>
              </a:rPr>
              <a:t>гражданином</a:t>
            </a:r>
            <a:r>
              <a:rPr sz="1300" dirty="0">
                <a:latin typeface="Franklin Gothic Medium Cond" panose="020B0606030402020204" pitchFamily="34" charset="0"/>
                <a:cs typeface="Franklin Gothic Medium"/>
              </a:rPr>
              <a:t> профессионального обучения или дополнительного профессионального образования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="" xmlns:a16="http://schemas.microsoft.com/office/drawing/2014/main" id="{39594A32-EE8B-62BD-BEE5-15DDE4CEB132}"/>
              </a:ext>
            </a:extLst>
          </p:cNvPr>
          <p:cNvSpPr/>
          <p:nvPr/>
        </p:nvSpPr>
        <p:spPr>
          <a:xfrm>
            <a:off x="1480281" y="5550176"/>
            <a:ext cx="4062696" cy="575945"/>
          </a:xfrm>
          <a:custGeom>
            <a:avLst/>
            <a:gdLst/>
            <a:ahLst/>
            <a:cxnLst/>
            <a:rect l="l" t="t" r="r" b="b"/>
            <a:pathLst>
              <a:path w="4032885" h="575945">
                <a:moveTo>
                  <a:pt x="3936415" y="0"/>
                </a:moveTo>
                <a:lnTo>
                  <a:pt x="0" y="0"/>
                </a:lnTo>
                <a:lnTo>
                  <a:pt x="0" y="575805"/>
                </a:lnTo>
                <a:lnTo>
                  <a:pt x="4032427" y="575805"/>
                </a:lnTo>
                <a:lnTo>
                  <a:pt x="4032427" y="95973"/>
                </a:lnTo>
                <a:lnTo>
                  <a:pt x="393641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2FB9C152-FD6D-18B0-6388-6F82A28B13D6}"/>
              </a:ext>
            </a:extLst>
          </p:cNvPr>
          <p:cNvSpPr txBox="1"/>
          <p:nvPr/>
        </p:nvSpPr>
        <p:spPr>
          <a:xfrm>
            <a:off x="3742656" y="5709267"/>
            <a:ext cx="175846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Franklin Gothic Medium Cond" panose="020B0606030402020204" pitchFamily="34" charset="0"/>
                <a:cs typeface="Arial"/>
              </a:rPr>
              <a:t>30 000 руб.</a:t>
            </a:r>
            <a:endParaRPr sz="2000" dirty="0">
              <a:latin typeface="Franklin Gothic Medium Cond" panose="020B0606030402020204" pitchFamily="34" charset="0"/>
              <a:cs typeface="Arial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="" xmlns:a16="http://schemas.microsoft.com/office/drawing/2014/main" id="{49AAF682-8E3E-A3E0-C8BB-DB0F8EFD88A2}"/>
              </a:ext>
            </a:extLst>
          </p:cNvPr>
          <p:cNvSpPr txBox="1"/>
          <p:nvPr/>
        </p:nvSpPr>
        <p:spPr>
          <a:xfrm>
            <a:off x="1611317" y="5647070"/>
            <a:ext cx="21600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Выплата в размере стоимости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Franklin Gothic Medium Cond" panose="020B0606030402020204" pitchFamily="34" charset="0"/>
                <a:cs typeface="Franklin Gothic Medium"/>
              </a:rPr>
              <a:t>курса обучения, но не более:</a:t>
            </a:r>
            <a:endParaRPr sz="1200" dirty="0">
              <a:latin typeface="Franklin Gothic Medium Cond" panose="020B0606030402020204" pitchFamily="34" charset="0"/>
              <a:cs typeface="Franklin Gothic Medium"/>
            </a:endParaRPr>
          </a:p>
        </p:txBody>
      </p:sp>
      <p:pic>
        <p:nvPicPr>
          <p:cNvPr id="14" name="object 15">
            <a:extLst>
              <a:ext uri="{FF2B5EF4-FFF2-40B4-BE49-F238E27FC236}">
                <a16:creationId xmlns="" xmlns:a16="http://schemas.microsoft.com/office/drawing/2014/main" id="{C04CA929-D12C-4E71-F341-FBEB349750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10694" y="1460652"/>
            <a:ext cx="3747807" cy="33592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Прямоугольник: скругленные углы 33">
            <a:extLst>
              <a:ext uri="{FF2B5EF4-FFF2-40B4-BE49-F238E27FC236}">
                <a16:creationId xmlns="" xmlns:a16="http://schemas.microsoft.com/office/drawing/2014/main" id="{AA57104B-E7C4-9D49-6ADF-F14E10AF29BC}"/>
              </a:ext>
            </a:extLst>
          </p:cNvPr>
          <p:cNvSpPr/>
          <p:nvPr/>
        </p:nvSpPr>
        <p:spPr>
          <a:xfrm>
            <a:off x="7944007" y="302443"/>
            <a:ext cx="4247993" cy="503030"/>
          </a:xfrm>
          <a:prstGeom prst="roundRect">
            <a:avLst/>
          </a:prstGeom>
          <a:solidFill>
            <a:srgbClr val="FF66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Franklin Gothic Medium Cond" panose="020B0606030402020204" pitchFamily="34" charset="0"/>
              </a:rPr>
              <a:t>Осуществление индивидуальной предпринимательской деятельности</a:t>
            </a: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569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7203</TotalTime>
  <Words>1103</Words>
  <Application>Microsoft Office PowerPoint</Application>
  <PresentationFormat>Произвольный</PresentationFormat>
  <Paragraphs>189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НАЦИОНАЛЬНЫЕ ЦЕЛИ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Людмила Викторовна Бабай</cp:lastModifiedBy>
  <cp:revision>637</cp:revision>
  <dcterms:created xsi:type="dcterms:W3CDTF">2015-11-22T07:38:50Z</dcterms:created>
  <dcterms:modified xsi:type="dcterms:W3CDTF">2024-10-14T05:44:16Z</dcterms:modified>
</cp:coreProperties>
</file>