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3" r:id="rId5"/>
    <p:sldId id="272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 showGuide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0611929225342415E-2"/>
          <c:y val="2.522987895830317E-2"/>
          <c:w val="0.92621348981934237"/>
          <c:h val="0.819811552316954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КОЛИЧЕСТВО СУДЕБНЫХ РЕШЕНИЙ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3.1745809553139076E-3"/>
                  <c:y val="-0.10335844970789435"/>
                </c:manualLayout>
              </c:layout>
              <c:showVal val="1"/>
            </c:dLbl>
            <c:dLbl>
              <c:idx val="1"/>
              <c:layout>
                <c:manualLayout>
                  <c:x val="1.03058859998596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Лист1!$A$3:$A$4</c:f>
              <c:strCache>
                <c:ptCount val="2"/>
                <c:pt idx="0">
                  <c:v>2003-2009</c:v>
                </c:pt>
                <c:pt idx="1">
                  <c:v>2009-2014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54</c:v>
                </c:pt>
                <c:pt idx="1">
                  <c:v>350</c:v>
                </c:pt>
              </c:numCache>
            </c:numRef>
          </c:val>
        </c:ser>
        <c:shape val="cylinder"/>
        <c:axId val="100649600"/>
        <c:axId val="100648064"/>
        <c:axId val="0"/>
      </c:bar3DChart>
      <c:valAx>
        <c:axId val="100648064"/>
        <c:scaling>
          <c:orientation val="minMax"/>
        </c:scaling>
        <c:axPos val="l"/>
        <c:majorGridlines/>
        <c:numFmt formatCode="General" sourceLinked="1"/>
        <c:tickLblPos val="nextTo"/>
        <c:crossAx val="100649600"/>
        <c:crosses val="autoZero"/>
        <c:crossBetween val="between"/>
      </c:valAx>
      <c:catAx>
        <c:axId val="100649600"/>
        <c:scaling>
          <c:orientation val="minMax"/>
        </c:scaling>
        <c:axPos val="b"/>
        <c:tickLblPos val="nextTo"/>
        <c:crossAx val="100648064"/>
        <c:crosses val="autoZero"/>
        <c:auto val="1"/>
        <c:lblAlgn val="ctr"/>
        <c:lblOffset val="100"/>
      </c:cat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spPr>
    <a:solidFill>
      <a:schemeClr val="bg1">
        <a:alpha val="47000"/>
      </a:schemeClr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baseline="0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690" b="1" i="0" baseline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154</c:v>
                </c:pt>
                <c:pt idx="2">
                  <c:v>157</c:v>
                </c:pt>
                <c:pt idx="3">
                  <c:v>222</c:v>
                </c:pt>
                <c:pt idx="4">
                  <c:v>220</c:v>
                </c:pt>
                <c:pt idx="5">
                  <c:v>250</c:v>
                </c:pt>
                <c:pt idx="6">
                  <c:v>260</c:v>
                </c:pt>
              </c:numCache>
            </c:numRef>
          </c:val>
        </c:ser>
        <c:gapWidth val="81"/>
        <c:axId val="153655936"/>
        <c:axId val="153661824"/>
      </c:barChart>
      <c:catAx>
        <c:axId val="15365593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shade val="50000"/>
              </a:schemeClr>
            </a:solidFill>
          </a:ln>
        </c:spPr>
        <c:txPr>
          <a:bodyPr anchor="b" anchorCtr="0"/>
          <a:lstStyle/>
          <a:p>
            <a:pPr>
              <a:defRPr sz="1500" b="1" i="0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3661824"/>
        <c:crosses val="autoZero"/>
        <c:auto val="1"/>
        <c:lblAlgn val="ctr"/>
        <c:lblOffset val="100"/>
      </c:catAx>
      <c:valAx>
        <c:axId val="153661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="1" i="0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3655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33C7-7A17-4BFD-9363-BF64CC6FBEC9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B376-D94F-4A6D-B362-87681EC2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643174" y="0"/>
            <a:ext cx="6500826" cy="6858000"/>
          </a:xfrm>
          <a:custGeom>
            <a:avLst/>
            <a:gdLst>
              <a:gd name="connsiteX0" fmla="*/ 0 w 6500826"/>
              <a:gd name="connsiteY0" fmla="*/ 0 h 6858000"/>
              <a:gd name="connsiteX1" fmla="*/ 6500826 w 6500826"/>
              <a:gd name="connsiteY1" fmla="*/ 0 h 6858000"/>
              <a:gd name="connsiteX2" fmla="*/ 6500826 w 6500826"/>
              <a:gd name="connsiteY2" fmla="*/ 6858000 h 6858000"/>
              <a:gd name="connsiteX3" fmla="*/ 0 w 6500826"/>
              <a:gd name="connsiteY3" fmla="*/ 6858000 h 6858000"/>
              <a:gd name="connsiteX4" fmla="*/ 0 w 65008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26" h="6858000">
                <a:moveTo>
                  <a:pt x="0" y="0"/>
                </a:moveTo>
                <a:lnTo>
                  <a:pt x="6500826" y="0"/>
                </a:lnTo>
                <a:lnTo>
                  <a:pt x="650082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321711"/>
            <a:ext cx="5857916" cy="221457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КАПИТАЛЬНЫЙ РЕМОНТ  МНОГОКВАРТИРНЫХ ДОМОВ </a:t>
            </a:r>
            <a:br>
              <a:rPr lang="ru-RU" sz="2400" b="1" dirty="0" smtClean="0"/>
            </a:br>
            <a:r>
              <a:rPr lang="ru-RU" sz="2400" b="1" dirty="0" smtClean="0"/>
              <a:t>В РАМКАХ ИСПОЛНЕНИЯ РЕШЕНИЙ СУДА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643578"/>
            <a:ext cx="5114948" cy="7858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Декабрь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2024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но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2643174" cy="5286388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28" cy="157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ЖИЛИЩНО-КОММУНАЛЬНОГО ХОЗЯЙСТВА ГОРОДА КАЛУГИ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71454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суворова 48 кры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6" y="1142984"/>
            <a:ext cx="4239526" cy="514353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42910" y="500042"/>
            <a:ext cx="421484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Суворова 48,  </a:t>
            </a:r>
            <a:r>
              <a:rPr lang="ru-RU" b="1" u="sng" dirty="0" smtClean="0">
                <a:solidFill>
                  <a:schemeClr val="tx1"/>
                </a:solidFill>
              </a:rPr>
              <a:t>капитальный ремонт </a:t>
            </a:r>
            <a:r>
              <a:rPr lang="ru-RU" b="1" u="sng" dirty="0" smtClean="0">
                <a:solidFill>
                  <a:schemeClr val="tx1"/>
                </a:solidFill>
              </a:rPr>
              <a:t>крыши 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25" name="Рисунок 24" descr="моторная 48 крыш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142984"/>
            <a:ext cx="3786246" cy="514353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000628" y="571480"/>
            <a:ext cx="35719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Моторная 48, </a:t>
            </a:r>
            <a:r>
              <a:rPr lang="ru-RU" b="1" u="sng" dirty="0" smtClean="0">
                <a:solidFill>
                  <a:schemeClr val="tx1"/>
                </a:solidFill>
              </a:rPr>
              <a:t>капитальный ремонт  крыши 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71454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но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286148" cy="578647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14810" y="1643050"/>
            <a:ext cx="4500594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СПАСИБО ЗА ВНИМАНИЕ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5000636"/>
            <a:ext cx="342902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Докладывал начальник Управления жилищно-коммунального хозяйства  города Калуги   М.И. Вишняков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357166"/>
            <a:ext cx="300992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ЖИЛИЩНО-КОММУНАЛЬНОГО ХОЗЯЙСТВА ГОРОДА КАЛУГИ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42910" y="928670"/>
          <a:ext cx="492922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8662" y="142853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u="sng" dirty="0" smtClean="0"/>
              <a:t>Количество судебных решений 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2003-2014 ГОДЫ 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285916" y="2143116"/>
            <a:ext cx="128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2003-2009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3643314"/>
            <a:ext cx="521497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Причины вынесения судебных решений 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143380"/>
            <a:ext cx="5000660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Ветхость жилищного фонда</a:t>
            </a:r>
          </a:p>
          <a:p>
            <a:pPr marL="342900" indent="-34290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Отсутствие практики систематического</a:t>
            </a:r>
          </a:p>
          <a:p>
            <a:pPr marL="342900" indent="-34290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проведения  капитального ремонта </a:t>
            </a:r>
          </a:p>
          <a:p>
            <a:pPr marL="342900" indent="-34290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управляющими организациями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 Ограниченность средств местного бюджета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ДЛЯ ПРЕЗЕНТА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357694"/>
            <a:ext cx="2452678" cy="1928806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</p:pic>
      <p:pic>
        <p:nvPicPr>
          <p:cNvPr id="18" name="Рисунок 17" descr="99a6cbcea7c956c070f944326c362c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071546"/>
            <a:ext cx="2928958" cy="21431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8596" y="3107529"/>
            <a:ext cx="57150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Каждое судебное решение содержит от 5 до 8 различных видов работ на каждом многоквартирном доме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14338"/>
            <a:ext cx="9144000" cy="707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286124"/>
            <a:ext cx="8429683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Городской Думой города Калуги  принято решение  № 262 от 24.11.2021 года «Об утверждении Порядка формирования и финансирования расходов по   исполнению судебных актов о проведении капитального ремонта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Общего имущества многоквартирных домов за счет средств бюджета муниципального образования «Город Калуга»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Для исполнения всех решений суда  городскому бюджету потребуется  сумма в размере более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7 млрд. рублей </a:t>
            </a:r>
            <a:r>
              <a:rPr lang="ru-RU" u="sng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С учетом 2024 года  на данные виды работ  всего израсходовано -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1,9 млрд.рублей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исполнено : 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полностью   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90   </a:t>
            </a:r>
            <a:r>
              <a:rPr lang="ru-RU" dirty="0" smtClean="0">
                <a:solidFill>
                  <a:schemeClr val="tx1"/>
                </a:solidFill>
              </a:rPr>
              <a:t>решений суда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частично   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257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tx1"/>
                </a:solidFill>
              </a:rPr>
              <a:t>решений суда 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500042"/>
            <a:ext cx="700092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28604"/>
            <a:ext cx="642942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ИСПОЛНЕНИЕ  СУДЕБНЫХ РЕШЕНИЙ 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Skrinshot_18_01_2024_1209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357694"/>
            <a:ext cx="2428892" cy="207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2908" y="-214338"/>
            <a:ext cx="9286908" cy="707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428604"/>
            <a:ext cx="492922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00034" y="785794"/>
          <a:ext cx="807249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428860" y="285728"/>
            <a:ext cx="464347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214290"/>
            <a:ext cx="542928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Динамика выделения средств из городского бюджета на исполнение решений суда  2013-2024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5429264"/>
            <a:ext cx="7822461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На  исполнение всех решений суда  потребуется финансирование  на сумму превышающую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7 млрд. рублей. 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5643578"/>
            <a:ext cx="778674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786322"/>
            <a:ext cx="771530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По состоянию на 1 декабря 2024 года  на выполнение работ по капитальному ремонту в рамках исполнения решений суда  израсходовано более 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1,9 млрд. рублей .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42853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57166"/>
            <a:ext cx="742955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Информация на 1 декабря 2024 года 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В соответствии с Решением Городской Думы на 2024 год  выделено из городского бюджета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260 млн. рублей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В план 2024 года  включены 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41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дом,  по которым запланировано выполнение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56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видов работ , это: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-крыши,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-системы отопления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-инженерные сети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-фасады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- </a:t>
            </a:r>
            <a:r>
              <a:rPr lang="ru-RU" dirty="0" err="1" smtClean="0">
                <a:solidFill>
                  <a:schemeClr val="tx1"/>
                </a:solidFill>
              </a:rPr>
              <a:t>отмостки</a:t>
            </a:r>
            <a:r>
              <a:rPr lang="ru-RU" dirty="0" smtClean="0">
                <a:solidFill>
                  <a:schemeClr val="tx1"/>
                </a:solidFill>
              </a:rPr>
              <a:t> и пр.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3214678" cy="221457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857620" y="2500306"/>
            <a:ext cx="47863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1 декабря 2024 года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714620"/>
            <a:ext cx="4643470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полностью выполнены  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38</a:t>
            </a:r>
            <a:r>
              <a:rPr lang="ru-RU" dirty="0" smtClean="0">
                <a:solidFill>
                  <a:schemeClr val="tx1"/>
                </a:solidFill>
              </a:rPr>
              <a:t> видов работ, по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31</a:t>
            </a:r>
            <a:r>
              <a:rPr lang="ru-RU" dirty="0" smtClean="0">
                <a:solidFill>
                  <a:schemeClr val="tx1"/>
                </a:solidFill>
              </a:rPr>
              <a:t> дому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 остальным домам ведется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приемка, в декабре все будет выполнено согласно плана 2024года.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4500570"/>
            <a:ext cx="4643470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За  </a:t>
            </a:r>
            <a:r>
              <a:rPr lang="ru-RU" dirty="0" smtClean="0">
                <a:solidFill>
                  <a:schemeClr val="tx1"/>
                </a:solidFill>
              </a:rPr>
              <a:t>период с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2009 по 2024 </a:t>
            </a:r>
            <a:r>
              <a:rPr lang="ru-RU" dirty="0" smtClean="0">
                <a:solidFill>
                  <a:schemeClr val="tx1"/>
                </a:solidFill>
              </a:rPr>
              <a:t>год в полном объеме исполнено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92 </a:t>
            </a:r>
            <a:r>
              <a:rPr lang="ru-RU" dirty="0" smtClean="0">
                <a:solidFill>
                  <a:schemeClr val="tx1"/>
                </a:solidFill>
              </a:rPr>
              <a:t>судебных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решения,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275 </a:t>
            </a:r>
            <a:r>
              <a:rPr lang="ru-RU" dirty="0" smtClean="0">
                <a:solidFill>
                  <a:schemeClr val="tx1"/>
                </a:solidFill>
              </a:rPr>
              <a:t>судебных решений исполнено частично.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42853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u="sng" dirty="0" smtClean="0">
                <a:cs typeface="Times New Roman" pitchFamily="18" charset="0"/>
              </a:rPr>
              <a:t>Контроль качества выполнения работ </a:t>
            </a:r>
            <a:endParaRPr lang="ru-RU" sz="2000" b="1" u="sng" dirty="0"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57166"/>
            <a:ext cx="742955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2500306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2943" y="1071546"/>
            <a:ext cx="735811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    Для осуществлении контроля за качеством  выполнения работ  между Управлением ЖКХ города Калуги  и  Муниципальным Казенным Учреждением  «УКС города Калуги» заключено соглашение об осуществлении строительного контроля 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163178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928934"/>
            <a:ext cx="3786214" cy="335758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714876" y="2714620"/>
            <a:ext cx="3643338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    На всех этапах  проведения работ  специалисты Управления ЖКХ города Калуги  осуществляют контроль за  сроками, качеством работ и соблюдением мер безопасности при производстве работ.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42853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00042"/>
            <a:ext cx="557216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В 2024 </a:t>
            </a:r>
            <a:r>
              <a:rPr lang="ru-RU" b="1" u="sng" dirty="0" smtClean="0">
                <a:solidFill>
                  <a:schemeClr val="tx1"/>
                </a:solidFill>
              </a:rPr>
              <a:t>году был произведен капитальный ремонт домов- памятников архитектуры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1428736"/>
            <a:ext cx="328614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 № 3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/5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 ул. Кутузова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Выполнены работы по </a:t>
            </a:r>
            <a:r>
              <a:rPr lang="ru-RU" dirty="0" smtClean="0">
                <a:solidFill>
                  <a:schemeClr val="tx1"/>
                </a:solidFill>
              </a:rPr>
              <a:t>капитальному ремонту </a:t>
            </a:r>
            <a:r>
              <a:rPr lang="ru-RU" dirty="0" smtClean="0">
                <a:solidFill>
                  <a:schemeClr val="tx1"/>
                </a:solidFill>
              </a:rPr>
              <a:t>крыши и фасада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3786190"/>
            <a:ext cx="3286148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 № 14 по ул. Рылеева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Выполнены работы по </a:t>
            </a:r>
            <a:r>
              <a:rPr lang="ru-RU" dirty="0" smtClean="0">
                <a:solidFill>
                  <a:schemeClr val="tx1"/>
                </a:solidFill>
              </a:rPr>
              <a:t> капитальному ремонту </a:t>
            </a:r>
            <a:r>
              <a:rPr lang="ru-RU" dirty="0" smtClean="0">
                <a:solidFill>
                  <a:schemeClr val="tx1"/>
                </a:solidFill>
              </a:rPr>
              <a:t>кровли, дымоходов и </a:t>
            </a:r>
            <a:r>
              <a:rPr lang="ru-RU" dirty="0" err="1" smtClean="0">
                <a:solidFill>
                  <a:schemeClr val="tx1"/>
                </a:solidFill>
              </a:rPr>
              <a:t>вентканалов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кутузов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3929090" cy="2500330"/>
          </a:xfrm>
          <a:prstGeom prst="rect">
            <a:avLst/>
          </a:prstGeom>
        </p:spPr>
      </p:pic>
      <p:pic>
        <p:nvPicPr>
          <p:cNvPr id="23" name="Рисунок 22" descr="рылеева 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392909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428604"/>
            <a:ext cx="628654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Выполнение  капитального ремонта в рамках исполнения решений суда 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крыша ул баррикад 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14488"/>
            <a:ext cx="3571900" cy="442915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57224" y="1142984"/>
            <a:ext cx="321471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ул. Баррикад 121-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крыша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фасад , цоколь, утепление торцевых стен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3571900" cy="442915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929190" y="1142984"/>
            <a:ext cx="364333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тер. Психбольницы 25-  фасад  цоколь, утепление торцевых стен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прове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Фасад и </a:t>
            </a:r>
            <a:r>
              <a:rPr lang="ru-RU" b="1" u="sng" dirty="0" err="1" smtClean="0">
                <a:solidFill>
                  <a:schemeClr val="tx1"/>
                </a:solidFill>
              </a:rPr>
              <a:t>отмостка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</a:rPr>
              <a:t>ул</a:t>
            </a:r>
            <a:r>
              <a:rPr lang="ru-RU" b="1" u="sng" dirty="0" smtClean="0">
                <a:solidFill>
                  <a:schemeClr val="tx1"/>
                </a:solidFill>
              </a:rPr>
              <a:t> Труда 14</a:t>
            </a:r>
            <a:r>
              <a:rPr lang="en-US" b="1" u="sng" dirty="0" smtClean="0">
                <a:solidFill>
                  <a:schemeClr val="tx1"/>
                </a:solidFill>
              </a:rPr>
              <a:t>/2 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фасад тру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4143404" cy="5286412"/>
          </a:xfrm>
          <a:prstGeom prst="rect">
            <a:avLst/>
          </a:prstGeom>
        </p:spPr>
      </p:pic>
      <p:pic>
        <p:nvPicPr>
          <p:cNvPr id="16" name="Рисунок 15" descr="отмост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71546"/>
            <a:ext cx="4143404" cy="52864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71670" y="428604"/>
            <a:ext cx="507209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71454" y="0"/>
            <a:ext cx="928690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357166"/>
            <a:ext cx="29289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85728"/>
            <a:ext cx="8429684" cy="62151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denisova_tv\Desktop\pro-p-sud-risunok-19-optimiz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00042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142984"/>
            <a:ext cx="8429684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429000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143380"/>
            <a:ext cx="4071966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480"/>
            <a:ext cx="521497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турынинская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4000528" cy="450059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85786" y="642918"/>
            <a:ext cx="357190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 Степана Разина,85  – ремонт межпанельных швов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турынинская 10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14488"/>
            <a:ext cx="3786196" cy="450059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929190" y="500042"/>
            <a:ext cx="350046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ул. </a:t>
            </a:r>
            <a:r>
              <a:rPr lang="ru-RU" b="1" dirty="0" err="1" smtClean="0">
                <a:solidFill>
                  <a:schemeClr val="tx1"/>
                </a:solidFill>
              </a:rPr>
              <a:t>Турынинская</a:t>
            </a:r>
            <a:r>
              <a:rPr lang="ru-RU" b="1" dirty="0" smtClean="0">
                <a:solidFill>
                  <a:schemeClr val="tx1"/>
                </a:solidFill>
              </a:rPr>
              <a:t>  10 – утепление торцевых стен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509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КАПИТАЛЬНЫЙ РЕМОНТ  МНОГОКВАРТИРНЫХ ДОМОВ  В РАМКАХ ИСПОЛНЕНИЯ РЕШЕНИЙ СУДА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denisova_tv</dc:creator>
  <cp:lastModifiedBy>denisova_tv</cp:lastModifiedBy>
  <cp:revision>137</cp:revision>
  <dcterms:created xsi:type="dcterms:W3CDTF">2024-09-27T07:11:44Z</dcterms:created>
  <dcterms:modified xsi:type="dcterms:W3CDTF">2024-12-05T13:50:30Z</dcterms:modified>
</cp:coreProperties>
</file>