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92" r:id="rId3"/>
    <p:sldId id="404" r:id="rId4"/>
    <p:sldId id="396" r:id="rId5"/>
    <p:sldId id="397" r:id="rId6"/>
    <p:sldId id="399" r:id="rId7"/>
    <p:sldId id="393" r:id="rId8"/>
    <p:sldId id="401" r:id="rId9"/>
    <p:sldId id="405" r:id="rId10"/>
    <p:sldId id="403" r:id="rId11"/>
    <p:sldId id="406" r:id="rId12"/>
    <p:sldId id="407" r:id="rId13"/>
    <p:sldId id="408" r:id="rId14"/>
    <p:sldId id="409" r:id="rId15"/>
    <p:sldId id="410" r:id="rId16"/>
    <p:sldId id="411" r:id="rId17"/>
    <p:sldId id="412" r:id="rId18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7853923-FFBC-4F36-B5DD-F40A55ECBAC0}">
          <p14:sldIdLst>
            <p14:sldId id="256"/>
            <p14:sldId id="392"/>
            <p14:sldId id="404"/>
            <p14:sldId id="396"/>
            <p14:sldId id="397"/>
            <p14:sldId id="399"/>
            <p14:sldId id="393"/>
            <p14:sldId id="401"/>
            <p14:sldId id="405"/>
            <p14:sldId id="403"/>
            <p14:sldId id="406"/>
            <p14:sldId id="407"/>
            <p14:sldId id="408"/>
            <p14:sldId id="409"/>
            <p14:sldId id="410"/>
            <p14:sldId id="411"/>
            <p14:sldId id="41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0000"/>
    <a:srgbClr val="C03E3E"/>
    <a:srgbClr val="FF3300"/>
    <a:srgbClr val="FF6600"/>
    <a:srgbClr val="FF6565"/>
    <a:srgbClr val="4F88BB"/>
    <a:srgbClr val="F68735"/>
    <a:srgbClr val="94BEE4"/>
    <a:srgbClr val="59AFC8"/>
    <a:srgbClr val="7B5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7" autoAdjust="0"/>
    <p:restoredTop sz="99774" autoAdjust="0"/>
  </p:normalViewPr>
  <p:slideViewPr>
    <p:cSldViewPr snapToGrid="0" showGuides="1">
      <p:cViewPr>
        <p:scale>
          <a:sx n="110" d="100"/>
          <a:sy n="110" d="100"/>
        </p:scale>
        <p:origin x="-816" y="-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200"/>
      <c:depthPercent val="10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251975014656261"/>
          <c:y val="0.1014284844328241"/>
          <c:w val="0.49994013371092699"/>
          <c:h val="0.693178834590707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 w="165100" prst="coolSlant"/>
            </a:sp3d>
          </c:spPr>
          <c:explosion val="4"/>
          <c:dPt>
            <c:idx val="0"/>
            <c:bubble3D val="0"/>
            <c:explosion val="9"/>
          </c:dPt>
          <c:dLbls>
            <c:dLbl>
              <c:idx val="0"/>
              <c:layout>
                <c:manualLayout>
                  <c:x val="0.11694397393763599"/>
                  <c:y val="-0.14625428400574628"/>
                </c:manualLayout>
              </c:layout>
              <c:spPr/>
              <c:txPr>
                <a:bodyPr rot="0" vert="horz" anchor="ctr" anchorCtr="0"/>
                <a:lstStyle/>
                <a:p>
                  <a:pPr algn="ctr">
                    <a:defRPr lang="en-US" sz="2800" b="1" i="0" u="none" strike="noStrike" kern="1200" baseline="0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Franklin Gothic Medium Cond" panose="020B06060304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948709771667873"/>
                  <c:y val="0.15688191268564852"/>
                </c:manualLayout>
              </c:layout>
              <c:spPr/>
              <c:txPr>
                <a:bodyPr rot="0" vert="horz" anchor="ctr" anchorCtr="0"/>
                <a:lstStyle/>
                <a:p>
                  <a:pPr algn="ctr" rtl="0">
                    <a:defRPr lang="en-US" sz="2800" b="0" i="0" u="none" strike="noStrike" kern="1200" baseline="0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Franklin Gothic Medium Cond" panose="020B06060304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 anchor="ctr" anchorCtr="0"/>
              <a:lstStyle/>
              <a:p>
                <a:pPr>
                  <a:defRPr sz="280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Предусмотрено</c:v>
                </c:pt>
                <c:pt idx="1">
                  <c:v>Израсходовано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0.23119999999999999</c:v>
                </c:pt>
                <c:pt idx="1">
                  <c:v>0.76880000000000004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spPr>
    <a:noFill/>
    <a:scene3d>
      <a:camera prst="orthographicFront"/>
      <a:lightRig rig="threePt" dir="t"/>
    </a:scene3d>
  </c:spPr>
  <c:txPr>
    <a:bodyPr/>
    <a:lstStyle/>
    <a:p>
      <a:pPr algn="ctr">
        <a:defRPr lang="ru-RU" sz="1800" b="1" i="0" u="none" strike="noStrike" kern="1200" baseline="0">
          <a:solidFill>
            <a:prstClr val="black"/>
          </a:solidFill>
          <a:latin typeface="Franklin Gothic Medium Cond" panose="020B0606030402020204" pitchFamily="34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граждане старше: 55 лет-женщины, 60 лет-мужчины </c:v>
                </c:pt>
              </c:strCache>
            </c:strRef>
          </c:tx>
          <c:spPr>
            <a:gradFill>
              <a:gsLst>
                <a:gs pos="100000">
                  <a:srgbClr val="A9CDF4"/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6">
                    <a:lumMod val="7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71300">
                  <a:schemeClr val="accent6">
                    <a:lumMod val="40000"/>
                    <a:lumOff val="60000"/>
                  </a:schemeClr>
                </a:gs>
                <a:gs pos="100000">
                  <a:srgbClr val="85C2FF"/>
                </a:gs>
                <a:gs pos="100000">
                  <a:srgbClr val="C4D6EB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 rot="-5400000" vert="horz"/>
              <a:lstStyle/>
              <a:p>
                <a:pPr>
                  <a:defRPr sz="1200">
                    <a:effectLst/>
                    <a:latin typeface="Franklin Gothic Medium Cond" panose="020B06060304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39644</c:v>
                </c:pt>
                <c:pt idx="1">
                  <c:v>39939</c:v>
                </c:pt>
                <c:pt idx="2">
                  <c:v>40231</c:v>
                </c:pt>
                <c:pt idx="3">
                  <c:v>40580</c:v>
                </c:pt>
                <c:pt idx="4">
                  <c:v>41427</c:v>
                </c:pt>
                <c:pt idx="5">
                  <c:v>41650</c:v>
                </c:pt>
                <c:pt idx="6">
                  <c:v>41903</c:v>
                </c:pt>
                <c:pt idx="7">
                  <c:v>42591</c:v>
                </c:pt>
                <c:pt idx="8">
                  <c:v>42867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члены многодетных семей</c:v>
                </c:pt>
              </c:strCache>
            </c:strRef>
          </c:tx>
          <c:spPr>
            <a:gradFill>
              <a:gsLst>
                <a:gs pos="0">
                  <a:srgbClr val="FF3300"/>
                </a:gs>
                <a:gs pos="39999">
                  <a:schemeClr val="accent2">
                    <a:lumMod val="60000"/>
                    <a:lumOff val="40000"/>
                  </a:schemeClr>
                </a:gs>
                <a:gs pos="7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1.4074782533527481E-3"/>
                  <c:y val="-5.27019163064196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5.18337075967347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21538509770323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4.95677606691385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5.00055264207535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8149565067054701E-3"/>
                  <c:y val="-5.37282515892179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5.14293520906689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5.0796159286320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407478253352735E-3"/>
                  <c:y val="-4.91833140080236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 algn="ctr">
                  <a:defRPr lang="ru-RU" sz="1200" b="0" i="0" u="none" strike="noStrike" kern="1200" baseline="0">
                    <a:solidFill>
                      <a:prstClr val="black"/>
                    </a:solidFill>
                    <a:effectLst/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5533</c:v>
                </c:pt>
                <c:pt idx="1">
                  <c:v>5822</c:v>
                </c:pt>
                <c:pt idx="2">
                  <c:v>6020</c:v>
                </c:pt>
                <c:pt idx="3">
                  <c:v>6218</c:v>
                </c:pt>
                <c:pt idx="4">
                  <c:v>6407</c:v>
                </c:pt>
                <c:pt idx="5">
                  <c:v>6567</c:v>
                </c:pt>
                <c:pt idx="6">
                  <c:v>6743</c:v>
                </c:pt>
                <c:pt idx="7">
                  <c:v>7014</c:v>
                </c:pt>
                <c:pt idx="8">
                  <c:v>7360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дети от 11 до 14 лет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4000">
                  <a:schemeClr val="accent5">
                    <a:lumMod val="75000"/>
                  </a:schemeClr>
                </a:gs>
                <a:gs pos="80000">
                  <a:schemeClr val="accent1">
                    <a:lumMod val="40000"/>
                    <a:lumOff val="60000"/>
                  </a:schemeClr>
                </a:gs>
                <a:gs pos="81000">
                  <a:srgbClr val="D7EACB"/>
                </a:gs>
                <a:gs pos="81000">
                  <a:schemeClr val="accent6">
                    <a:lumMod val="20000"/>
                    <a:lumOff val="80000"/>
                  </a:schemeClr>
                </a:gs>
                <a:gs pos="56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 rot="-5400000" vert="horz"/>
              <a:lstStyle/>
              <a:p>
                <a:pPr algn="ctr">
                  <a:defRPr lang="ru-RU" sz="1200" b="0" i="0" u="none" strike="noStrike" kern="1200" baseline="0">
                    <a:solidFill>
                      <a:prstClr val="black"/>
                    </a:solidFill>
                    <a:effectLst/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3154</c:v>
                </c:pt>
                <c:pt idx="1">
                  <c:v>3411</c:v>
                </c:pt>
                <c:pt idx="2">
                  <c:v>3653</c:v>
                </c:pt>
                <c:pt idx="3">
                  <c:v>3933</c:v>
                </c:pt>
                <c:pt idx="4">
                  <c:v>4145</c:v>
                </c:pt>
                <c:pt idx="5">
                  <c:v>4336</c:v>
                </c:pt>
                <c:pt idx="6">
                  <c:v>4486</c:v>
                </c:pt>
                <c:pt idx="7">
                  <c:v>4778</c:v>
                </c:pt>
                <c:pt idx="8">
                  <c:v>5417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76260864"/>
        <c:axId val="76262400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dot"/>
            <c:size val="5"/>
          </c:marker>
          <c:dLbls>
            <c:txPr>
              <a:bodyPr/>
              <a:lstStyle/>
              <a:p>
                <a:pPr algn="ctr">
                  <a:defRPr lang="ru-RU" sz="1200" b="0" i="0" u="none" strike="noStrike" kern="1200" baseline="0">
                    <a:solidFill>
                      <a:prstClr val="black"/>
                    </a:solidFill>
                    <a:effectLst/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48331</c:v>
                </c:pt>
                <c:pt idx="1">
                  <c:v>49172</c:v>
                </c:pt>
                <c:pt idx="2">
                  <c:v>49904</c:v>
                </c:pt>
                <c:pt idx="3">
                  <c:v>50731</c:v>
                </c:pt>
                <c:pt idx="4">
                  <c:v>51979</c:v>
                </c:pt>
                <c:pt idx="5">
                  <c:v>52553</c:v>
                </c:pt>
                <c:pt idx="6">
                  <c:v>53132</c:v>
                </c:pt>
                <c:pt idx="7">
                  <c:v>54383</c:v>
                </c:pt>
                <c:pt idx="8">
                  <c:v>55644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260864"/>
        <c:axId val="76262400"/>
      </c:lineChart>
      <c:catAx>
        <c:axId val="76260864"/>
        <c:scaling>
          <c:orientation val="minMax"/>
        </c:scaling>
        <c:delete val="0"/>
        <c:axPos val="b"/>
        <c:majorGridlines/>
        <c:majorTickMark val="out"/>
        <c:minorTickMark val="none"/>
        <c:tickLblPos val="high"/>
        <c:txPr>
          <a:bodyPr/>
          <a:lstStyle/>
          <a:p>
            <a:pPr>
              <a:defRPr sz="1400" b="0">
                <a:effectLst/>
                <a:latin typeface="Franklin Gothic Medium Cond" panose="020B0606030402020204" pitchFamily="34" charset="0"/>
              </a:defRPr>
            </a:pPr>
            <a:endParaRPr lang="ru-RU"/>
          </a:p>
        </c:txPr>
        <c:crossAx val="76262400"/>
        <c:crosses val="autoZero"/>
        <c:auto val="1"/>
        <c:lblAlgn val="ctr"/>
        <c:lblOffset val="100"/>
        <c:noMultiLvlLbl val="0"/>
      </c:catAx>
      <c:valAx>
        <c:axId val="76262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Franklin Gothic Medium Cond" panose="020B0606030402020204" pitchFamily="34" charset="0"/>
              </a:defRPr>
            </a:pPr>
            <a:endParaRPr lang="ru-RU"/>
          </a:p>
        </c:txPr>
        <c:crossAx val="762608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Franklin Gothic Medium Cond" panose="020B06060304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120921652922197E-2"/>
          <c:y val="9.054249490208989E-2"/>
          <c:w val="0.72738497410380298"/>
          <c:h val="0.893391947033751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 образовательных учреждений, достигшие 14 лет, учреждений начального и среднего профессионального образования</c:v>
                </c:pt>
              </c:strCache>
            </c:strRef>
          </c:tx>
          <c:spPr>
            <a:gradFill>
              <a:gsLst>
                <a:gs pos="0">
                  <a:srgbClr val="5E9EFF"/>
                </a:gs>
                <a:gs pos="58000">
                  <a:srgbClr val="85C2FF"/>
                </a:gs>
                <a:gs pos="80000">
                  <a:srgbClr val="C4D6EB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 rot="-5400000" vert="horz"/>
              <a:lstStyle/>
              <a:p>
                <a:pPr>
                  <a:defRPr sz="1200">
                    <a:effectLst/>
                    <a:latin typeface="Franklin Gothic Medium Cond" panose="020B06060304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 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Лист1!$B$2:$B$10</c:f>
              <c:numCache>
                <c:formatCode>#,##0</c:formatCode>
                <c:ptCount val="9"/>
                <c:pt idx="0">
                  <c:v>5301</c:v>
                </c:pt>
                <c:pt idx="1">
                  <c:v>6475</c:v>
                </c:pt>
                <c:pt idx="2">
                  <c:v>5714</c:v>
                </c:pt>
                <c:pt idx="3">
                  <c:v>6879</c:v>
                </c:pt>
                <c:pt idx="4">
                  <c:v>5247</c:v>
                </c:pt>
                <c:pt idx="5">
                  <c:v>5713</c:v>
                </c:pt>
                <c:pt idx="6">
                  <c:v>4849</c:v>
                </c:pt>
                <c:pt idx="7">
                  <c:v>3568</c:v>
                </c:pt>
                <c:pt idx="8">
                  <c:v>5277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Учащиеся высшего профессионального образования очной формы обучения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4000">
                  <a:schemeClr val="accent2">
                    <a:lumMod val="60000"/>
                    <a:lumOff val="40000"/>
                  </a:schemeClr>
                </a:gs>
                <a:gs pos="7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 rot="-5400000" vert="horz"/>
              <a:lstStyle/>
              <a:p>
                <a:pPr algn="ctr">
                  <a:defRPr lang="ru-RU" sz="1200" b="0" i="0" u="none" strike="noStrike" kern="1200" baseline="0">
                    <a:solidFill>
                      <a:prstClr val="black"/>
                    </a:solidFill>
                    <a:effectLst/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 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Лист1!$C$2:$C$10</c:f>
              <c:numCache>
                <c:formatCode>#,##0</c:formatCode>
                <c:ptCount val="9"/>
                <c:pt idx="0">
                  <c:v>1476</c:v>
                </c:pt>
                <c:pt idx="1">
                  <c:v>1489</c:v>
                </c:pt>
                <c:pt idx="2">
                  <c:v>1557</c:v>
                </c:pt>
                <c:pt idx="3">
                  <c:v>2044</c:v>
                </c:pt>
                <c:pt idx="4">
                  <c:v>1431</c:v>
                </c:pt>
                <c:pt idx="5">
                  <c:v>1489</c:v>
                </c:pt>
                <c:pt idx="6">
                  <c:v>1302</c:v>
                </c:pt>
                <c:pt idx="7">
                  <c:v>883</c:v>
                </c:pt>
                <c:pt idx="8">
                  <c:v>1335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Пенсионеры (за исключением граждан, имеющих право на бесплатный проезд и не относящихся ко льготным категориям граждан)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77000">
                  <a:schemeClr val="accent6">
                    <a:lumMod val="40000"/>
                    <a:lumOff val="60000"/>
                  </a:schemeClr>
                </a:gs>
                <a:gs pos="89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 rot="-5400000" vert="horz"/>
              <a:lstStyle/>
              <a:p>
                <a:pPr algn="ctr">
                  <a:defRPr lang="ru-RU" sz="1200" b="0" i="0" u="none" strike="noStrike" kern="1200" baseline="0">
                    <a:solidFill>
                      <a:prstClr val="black"/>
                    </a:solidFill>
                    <a:effectLst/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 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Лист1!$D$2:$D$10</c:f>
              <c:numCache>
                <c:formatCode>#,##0</c:formatCode>
                <c:ptCount val="9"/>
                <c:pt idx="0">
                  <c:v>123</c:v>
                </c:pt>
                <c:pt idx="1">
                  <c:v>145</c:v>
                </c:pt>
                <c:pt idx="2">
                  <c:v>147</c:v>
                </c:pt>
                <c:pt idx="3">
                  <c:v>148</c:v>
                </c:pt>
                <c:pt idx="4">
                  <c:v>124</c:v>
                </c:pt>
                <c:pt idx="5">
                  <c:v>117</c:v>
                </c:pt>
                <c:pt idx="6">
                  <c:v>126</c:v>
                </c:pt>
                <c:pt idx="7">
                  <c:v>134</c:v>
                </c:pt>
                <c:pt idx="8">
                  <c:v>112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6405632"/>
        <c:axId val="146481152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Итого</c:v>
                </c:pt>
              </c:strCache>
            </c:strRef>
          </c:tx>
          <c:spPr>
            <a:ln w="22225">
              <a:solidFill>
                <a:srgbClr val="002060"/>
              </a:solidFill>
            </a:ln>
          </c:spPr>
          <c:marker>
            <c:symbol val="circle"/>
            <c:size val="7"/>
            <c:spPr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</c:spPr>
          </c:marker>
          <c:dPt>
            <c:idx val="9"/>
            <c:marker>
              <c:spPr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ln>
                  <a:solidFill>
                    <a:srgbClr val="FF0000"/>
                  </a:solidFill>
                </a:ln>
              </c:spPr>
            </c:marker>
            <c:bubble3D val="0"/>
          </c:dPt>
          <c:dLbls>
            <c:spPr>
              <a:solidFill>
                <a:schemeClr val="accent4">
                  <a:lumMod val="20000"/>
                  <a:lumOff val="80000"/>
                  <a:alpha val="37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c:spPr>
            <c:txPr>
              <a:bodyPr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effectLst/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 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Лист1!$E$2:$E$10</c:f>
              <c:numCache>
                <c:formatCode>#,##0</c:formatCode>
                <c:ptCount val="9"/>
                <c:pt idx="0">
                  <c:v>6900</c:v>
                </c:pt>
                <c:pt idx="1">
                  <c:v>8109</c:v>
                </c:pt>
                <c:pt idx="2">
                  <c:v>7418</c:v>
                </c:pt>
                <c:pt idx="3">
                  <c:v>9071</c:v>
                </c:pt>
                <c:pt idx="4">
                  <c:v>6802</c:v>
                </c:pt>
                <c:pt idx="5">
                  <c:v>7319</c:v>
                </c:pt>
                <c:pt idx="6">
                  <c:v>6277</c:v>
                </c:pt>
                <c:pt idx="7">
                  <c:v>4585</c:v>
                </c:pt>
                <c:pt idx="8">
                  <c:v>6724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405632"/>
        <c:axId val="146481152"/>
      </c:lineChart>
      <c:catAx>
        <c:axId val="1464056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1200" b="0">
                <a:effectLst/>
                <a:latin typeface="Franklin Gothic Medium Cond" panose="020B0606030402020204" pitchFamily="34" charset="0"/>
              </a:defRPr>
            </a:pPr>
            <a:endParaRPr lang="ru-RU"/>
          </a:p>
        </c:txPr>
        <c:crossAx val="146481152"/>
        <c:crosses val="autoZero"/>
        <c:auto val="1"/>
        <c:lblAlgn val="ctr"/>
        <c:lblOffset val="400"/>
        <c:tickMarkSkip val="1"/>
        <c:noMultiLvlLbl val="0"/>
      </c:catAx>
      <c:valAx>
        <c:axId val="146481152"/>
        <c:scaling>
          <c:logBase val="10"/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 rot="0" vert="horz" anchor="ctr" anchorCtr="1"/>
          <a:lstStyle/>
          <a:p>
            <a:pPr>
              <a:defRPr sz="1000">
                <a:latin typeface="Franklin Gothic Medium Cond" panose="020B0606030402020204" pitchFamily="34" charset="0"/>
              </a:defRPr>
            </a:pPr>
            <a:endParaRPr lang="ru-RU"/>
          </a:p>
        </c:txPr>
        <c:crossAx val="146405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04872156605476"/>
          <c:y val="8.5983140782944931E-2"/>
          <c:w val="0.18852283506498549"/>
          <c:h val="0.90894412887735998"/>
        </c:manualLayout>
      </c:layout>
      <c:overlay val="0"/>
      <c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c:spPr>
      <c:txPr>
        <a:bodyPr/>
        <a:lstStyle/>
        <a:p>
          <a:pPr>
            <a:defRPr sz="1200">
              <a:latin typeface="Franklin Gothic Medium Cond" panose="020B06060304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B6F04-2122-42E0-89B8-21D17D021BE7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1E70A-87A1-4F89-9DD9-66C608E80D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6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6A7D4-2A6D-4469-B072-C15C892AF6DB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1B1DB-709E-42DA-A691-CC1B608C98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514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B6654-94F9-4C66-838C-3F4F072208BC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290FC-380B-4BE1-BFD7-614B7B4C81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203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C40D3-16D8-4FCF-B6B3-32EBC9716225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4F91-A0AC-4C09-80B0-2D2132ECD5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140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64716-E1C4-4F29-852B-13A6C86FED3D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AF9CB-95AB-4623-8ED9-37AC9BC6E0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155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A489-3878-40CE-8007-D2BC8140684D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04813-D78A-4147-84DA-ABE43C9748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388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8917D-1AEA-4770-BDAE-6DE5F92D1CCD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B091-7ABC-448B-9CA2-08B0D47DDA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348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D007-9BDF-40D4-BAB7-84DD494D4051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E50EE-0480-4E67-83E3-9B58B45C4A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907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16D5E-3AE1-4C9F-AB6D-4DC0B4594C63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57064-6592-43A2-87BB-CCFC016B9C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2655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E5A09-02D1-4497-8405-9B0FA07681B1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74E4D-7949-4BA9-8D20-63374BD1BB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405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4B083-6B96-4E60-8018-8582AC534462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44FAF-E903-4BC1-85F0-CCEF47DAB8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136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E69FD-BCAC-418D-A919-97CF44E6D64E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DEF99-C7A9-4E08-BB8E-E83CB66A2C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52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lumMod val="80000"/>
                <a:lumOff val="20000"/>
              </a:srgbClr>
            </a:gs>
            <a:gs pos="39999">
              <a:srgbClr val="85C2FF">
                <a:lumMod val="80000"/>
                <a:lumOff val="20000"/>
              </a:srgbClr>
            </a:gs>
            <a:gs pos="70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0BE0F4-3F24-4BDC-96AE-14BD201D389B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5281CB-D67B-4430-BA33-138AB54297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2" descr="D:\!!!OshedchenkoSN\Work\Доклады\Доклад планерка Муниц бюджет 2025\Калуга-схема 3D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63" y="369000"/>
            <a:ext cx="6958073" cy="617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7" name="Группа 1036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1032" name="Группа 1031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1030" name="Группа 1029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4" name="Прямая соединительная линия 3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1" name="Группа 1030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21" name="Прямая соединительная линия 20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единительная линия 21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единительная линия 23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" name="Прямоугольник 11"/>
          <p:cNvSpPr/>
          <p:nvPr/>
        </p:nvSpPr>
        <p:spPr>
          <a:xfrm>
            <a:off x="360000" y="2139350"/>
            <a:ext cx="114719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4500000"/>
              </a:lightRig>
            </a:scene3d>
            <a:sp3d prstMaterial="plastic">
              <a:bevelT w="127000" h="31750"/>
              <a:contourClr>
                <a:schemeClr val="accent2">
                  <a:lumMod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Отчет управления социальной защиты города Калуги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о предоставлении мер социальной поддержки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за счет средств бюджета городского округа города Калуги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 за 9 месяцев 2025 года</a:t>
            </a:r>
            <a:endParaRPr lang="ru-RU" sz="3600" b="1" spc="30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12"/>
          </p:nvPr>
        </p:nvSpPr>
        <p:spPr>
          <a:xfrm>
            <a:off x="11622576" y="6481090"/>
            <a:ext cx="384718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10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38073" y="3980287"/>
            <a:ext cx="5057927" cy="204606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79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balanced" dir="t"/>
          </a:scene3d>
          <a:sp3d prstMaterial="metal">
            <a:bevelT/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u="sng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Жителям города Калуги, достигшим возраста 100 лет</a:t>
            </a:r>
            <a:endParaRPr lang="ru-RU" sz="2400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lvl="0">
              <a:buClr>
                <a:srgbClr val="92D050"/>
              </a:buClr>
            </a:pP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18 получателей</a:t>
            </a: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38073" y="1785668"/>
            <a:ext cx="5057927" cy="204606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79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balanced" dir="t"/>
          </a:scene3d>
          <a:sp3d prstMaterial="metal">
            <a:bevelT/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«</a:t>
            </a:r>
            <a:r>
              <a:rPr lang="ru-RU" sz="2400" u="sng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Почетный гражданин города Калуги» и «Почетный гражданин Калужской области»</a:t>
            </a:r>
          </a:p>
          <a:p>
            <a:pPr lvl="0">
              <a:buClr>
                <a:srgbClr val="92D050"/>
              </a:buClr>
            </a:pP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27 </a:t>
            </a: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получателей</a:t>
            </a: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2" name="Прямоугольник: скругленные углы 33">
            <a:extLst>
              <a:ext uri="{FF2B5EF4-FFF2-40B4-BE49-F238E27FC236}">
                <a16:creationId xmlns="" xmlns:a16="http://schemas.microsoft.com/office/drawing/2014/main" id="{BFCC498B-872B-CFEA-A1C4-E1634DF6B052}"/>
              </a:ext>
            </a:extLst>
          </p:cNvPr>
          <p:cNvSpPr/>
          <p:nvPr/>
        </p:nvSpPr>
        <p:spPr>
          <a:xfrm>
            <a:off x="6814868" y="1785668"/>
            <a:ext cx="4155057" cy="13058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95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/>
            <a:contourClr>
              <a:schemeClr val="accent2">
                <a:lumMod val="75000"/>
              </a:schemeClr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4000" b="1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  <a:cs typeface="Arial" panose="020B0604020202020204" pitchFamily="34" charset="0"/>
              </a:rPr>
              <a:t>2 785 101,92 руб.</a:t>
            </a:r>
            <a:endParaRPr lang="ru-RU" sz="4000" b="1" dirty="0">
              <a:ln w="0">
                <a:noFill/>
              </a:ln>
              <a:solidFill>
                <a:srgbClr val="002060"/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 rot="10800000">
            <a:off x="6095999" y="2182408"/>
            <a:ext cx="537714" cy="2889924"/>
          </a:xfrm>
          <a:prstGeom prst="leftBrace">
            <a:avLst>
              <a:gd name="adj1" fmla="val 8333"/>
              <a:gd name="adj2" fmla="val 88576"/>
            </a:avLst>
          </a:prstGeom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67" y="3335365"/>
            <a:ext cx="4108139" cy="2690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628179" y="369000"/>
            <a:ext cx="63030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МЕРЫ СОЦИАЛЬНОЙ ПОДДЕРЖКИ</a:t>
            </a:r>
            <a:endParaRPr lang="ru-RU" sz="2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2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12"/>
          </p:nvPr>
        </p:nvSpPr>
        <p:spPr>
          <a:xfrm>
            <a:off x="11622576" y="6481090"/>
            <a:ext cx="384718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11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54145" y="272698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Franklin Gothic Medium Cond" panose="020B0606030402020204" pitchFamily="34" charset="0"/>
              </a:rPr>
              <a:t>вручение персональных поздравлений и памятных подарков гражданам, </a:t>
            </a:r>
            <a:r>
              <a:rPr lang="ru-RU" sz="2400" dirty="0" smtClean="0">
                <a:latin typeface="Franklin Gothic Medium Cond" panose="020B0606030402020204" pitchFamily="34" charset="0"/>
              </a:rPr>
              <a:t>в </a:t>
            </a:r>
            <a:r>
              <a:rPr lang="ru-RU" sz="2400" dirty="0">
                <a:latin typeface="Franklin Gothic Medium Cond" panose="020B0606030402020204" pitchFamily="34" charset="0"/>
              </a:rPr>
              <a:t>связи с традиционно считающимися юбилейными днями рождения, начиная с 90-летия</a:t>
            </a:r>
          </a:p>
        </p:txBody>
      </p:sp>
      <p:pic>
        <p:nvPicPr>
          <p:cNvPr id="26" name="Рисунок 25"/>
          <p:cNvPicPr/>
          <p:nvPr/>
        </p:nvPicPr>
        <p:blipFill rotWithShape="1">
          <a:blip r:embed="rId3"/>
          <a:srcRect l="2051" t="2287"/>
          <a:stretch/>
        </p:blipFill>
        <p:spPr>
          <a:xfrm>
            <a:off x="1181819" y="2199736"/>
            <a:ext cx="3985403" cy="3554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5483489" y="4499097"/>
            <a:ext cx="388757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C00000"/>
              </a:contourClr>
            </a:sp3d>
          </a:bodyPr>
          <a:lstStyle/>
          <a:p>
            <a:r>
              <a:rPr lang="ru-RU" sz="2000" dirty="0">
                <a:solidFill>
                  <a:srgbClr val="4F0000"/>
                </a:solidFill>
                <a:latin typeface="Franklin Gothic Medium Cond" panose="020B0606030402020204" pitchFamily="34" charset="0"/>
              </a:rPr>
              <a:t>п</a:t>
            </a:r>
            <a:r>
              <a:rPr lang="ru-RU" sz="2000" dirty="0" smtClean="0">
                <a:solidFill>
                  <a:srgbClr val="4F0000"/>
                </a:solidFill>
                <a:latin typeface="Franklin Gothic Medium Cond" panose="020B0606030402020204" pitchFamily="34" charset="0"/>
              </a:rPr>
              <a:t>оздравления получили 437 чел.</a:t>
            </a:r>
            <a:endParaRPr lang="en-US" sz="2400" dirty="0" smtClean="0">
              <a:ln w="0"/>
              <a:gradFill flip="none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900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92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/>
              </a:gra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63670" y="486309"/>
            <a:ext cx="6303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МЕРОПРИЯТИЯ В ОБЛАСТИ СОЦИАЛЬНОЙ ПОЛИТИКИ</a:t>
            </a:r>
            <a:endParaRPr lang="ru-RU" sz="2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4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-669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12"/>
          </p:nvPr>
        </p:nvSpPr>
        <p:spPr>
          <a:xfrm>
            <a:off x="11622576" y="6481090"/>
            <a:ext cx="384718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12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47066" y="402070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Franklin Gothic Medium Cond" panose="020B0606030402020204" pitchFamily="34" charset="0"/>
              </a:rPr>
              <a:t>Городской </a:t>
            </a:r>
            <a:r>
              <a:rPr lang="ru-RU" sz="2400" dirty="0">
                <a:latin typeface="Franklin Gothic Medium Cond" panose="020B0606030402020204" pitchFamily="34" charset="0"/>
              </a:rPr>
              <a:t>фестиваль – конкурс </a:t>
            </a:r>
            <a:r>
              <a:rPr lang="ru-RU" sz="2400" dirty="0" smtClean="0">
                <a:latin typeface="Franklin Gothic Medium Cond" panose="020B0606030402020204" pitchFamily="34" charset="0"/>
              </a:rPr>
              <a:t>инклюзивного творчества </a:t>
            </a:r>
            <a:r>
              <a:rPr lang="ru-RU" sz="2400" dirty="0">
                <a:latin typeface="Franklin Gothic Medium Cond" panose="020B0606030402020204" pitchFamily="34" charset="0"/>
              </a:rPr>
              <a:t>детей и молодежи с ограниченными возможностями </a:t>
            </a:r>
            <a:endParaRPr lang="ru-RU" sz="2400" dirty="0" smtClean="0">
              <a:latin typeface="Franklin Gothic Medium Cond" panose="020B0606030402020204" pitchFamily="34" charset="0"/>
            </a:endParaRPr>
          </a:p>
          <a:p>
            <a:r>
              <a:rPr lang="ru-RU" sz="2400" dirty="0" smtClean="0">
                <a:latin typeface="Franklin Gothic Medium Cond" panose="020B0606030402020204" pitchFamily="34" charset="0"/>
              </a:rPr>
              <a:t>«</a:t>
            </a:r>
            <a:r>
              <a:rPr lang="ru-RU" sz="2400" dirty="0">
                <a:latin typeface="Franklin Gothic Medium Cond" panose="020B0606030402020204" pitchFamily="34" charset="0"/>
              </a:rPr>
              <a:t>Мы вместе</a:t>
            </a:r>
            <a:r>
              <a:rPr lang="ru-RU" sz="2400" dirty="0" smtClean="0">
                <a:latin typeface="Franklin Gothic Medium Cond" panose="020B0606030402020204" pitchFamily="34" charset="0"/>
              </a:rPr>
              <a:t>!»</a:t>
            </a:r>
            <a:endParaRPr lang="ru-RU" sz="2400" dirty="0">
              <a:effectLst/>
              <a:latin typeface="Franklin Gothic Medium Cond" panose="020B0606030402020204" pitchFamily="34" charset="0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3"/>
          <a:stretch>
            <a:fillRect/>
          </a:stretch>
        </p:blipFill>
        <p:spPr>
          <a:xfrm>
            <a:off x="787147" y="1775435"/>
            <a:ext cx="3243516" cy="2004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/>
          <p:nvPr/>
        </p:nvPicPr>
        <p:blipFill>
          <a:blip r:embed="rId4"/>
          <a:stretch>
            <a:fillRect/>
          </a:stretch>
        </p:blipFill>
        <p:spPr>
          <a:xfrm>
            <a:off x="787147" y="4020704"/>
            <a:ext cx="3243516" cy="191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/>
          <p:nvPr/>
        </p:nvPicPr>
        <p:blipFill>
          <a:blip r:embed="rId5"/>
          <a:stretch>
            <a:fillRect/>
          </a:stretch>
        </p:blipFill>
        <p:spPr>
          <a:xfrm>
            <a:off x="4447066" y="1767737"/>
            <a:ext cx="3128364" cy="2011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/>
          <p:nvPr/>
        </p:nvPicPr>
        <p:blipFill>
          <a:blip r:embed="rId6"/>
          <a:stretch>
            <a:fillRect/>
          </a:stretch>
        </p:blipFill>
        <p:spPr>
          <a:xfrm>
            <a:off x="7904820" y="1775435"/>
            <a:ext cx="3361277" cy="2004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3063670" y="486309"/>
            <a:ext cx="6303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МЕРОПРИЯТИЯ В ОБЛАСТИ СОЦИАЛЬНОЙ ПОЛИТИКИ</a:t>
            </a:r>
            <a:endParaRPr lang="ru-RU" sz="2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12"/>
          </p:nvPr>
        </p:nvSpPr>
        <p:spPr>
          <a:xfrm>
            <a:off x="11622576" y="6481090"/>
            <a:ext cx="384718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13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98979" y="4938840"/>
            <a:ext cx="9063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Franklin Gothic Medium Cond" panose="020B0606030402020204" pitchFamily="34" charset="0"/>
              </a:rPr>
              <a:t>Митинг</a:t>
            </a:r>
            <a:r>
              <a:rPr lang="ru-RU" sz="2400" dirty="0">
                <a:latin typeface="Franklin Gothic Medium Cond" panose="020B0606030402020204" pitchFamily="34" charset="0"/>
              </a:rPr>
              <a:t>, посвященный 39 годовщине аварии на Чернобыльской </a:t>
            </a:r>
            <a:r>
              <a:rPr lang="ru-RU" sz="2400" dirty="0" smtClean="0">
                <a:latin typeface="Franklin Gothic Medium Cond" panose="020B0606030402020204" pitchFamily="34" charset="0"/>
              </a:rPr>
              <a:t>АЭС</a:t>
            </a:r>
            <a:endParaRPr lang="ru-RU" sz="2400" dirty="0">
              <a:effectLst/>
              <a:latin typeface="Franklin Gothic Medium Cond" panose="020B0606030402020204" pitchFamily="34" charset="0"/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3"/>
          <a:srcRect t="2315"/>
          <a:stretch/>
        </p:blipFill>
        <p:spPr>
          <a:xfrm>
            <a:off x="6639464" y="1799100"/>
            <a:ext cx="4022785" cy="2773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/>
          <p:nvPr/>
        </p:nvPicPr>
        <p:blipFill>
          <a:blip r:embed="rId4"/>
          <a:stretch>
            <a:fillRect/>
          </a:stretch>
        </p:blipFill>
        <p:spPr>
          <a:xfrm>
            <a:off x="1598979" y="1799100"/>
            <a:ext cx="4051322" cy="2773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3063670" y="486309"/>
            <a:ext cx="6303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МЕРОПРИЯТИЯ В ОБЛАСТИ СОЦИАЛЬНОЙ ПОЛИТИКИ</a:t>
            </a:r>
            <a:endParaRPr lang="ru-RU" sz="2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42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12"/>
          </p:nvPr>
        </p:nvSpPr>
        <p:spPr>
          <a:xfrm>
            <a:off x="11622576" y="6481090"/>
            <a:ext cx="384718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14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57336" y="1833876"/>
            <a:ext cx="59746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Franklin Gothic Medium Cond" panose="020B0606030402020204" pitchFamily="34" charset="0"/>
              </a:rPr>
              <a:t>разослано </a:t>
            </a:r>
            <a:r>
              <a:rPr lang="ru-RU" sz="2000" dirty="0">
                <a:solidFill>
                  <a:srgbClr val="4F0000"/>
                </a:solidFill>
                <a:latin typeface="Franklin Gothic Medium Cond" panose="020B0606030402020204" pitchFamily="34" charset="0"/>
              </a:rPr>
              <a:t>819 персональных </a:t>
            </a:r>
            <a:r>
              <a:rPr lang="ru-RU" sz="2000" dirty="0" smtClean="0">
                <a:solidFill>
                  <a:srgbClr val="4F0000"/>
                </a:solidFill>
                <a:latin typeface="Franklin Gothic Medium Cond" panose="020B0606030402020204" pitchFamily="34" charset="0"/>
              </a:rPr>
              <a:t>поздравлений</a:t>
            </a:r>
          </a:p>
          <a:p>
            <a:pPr algn="just"/>
            <a:r>
              <a:rPr lang="ru-RU" sz="2000" dirty="0" smtClean="0">
                <a:latin typeface="Franklin Gothic Medium Cond" panose="020B0606030402020204" pitchFamily="34" charset="0"/>
              </a:rPr>
              <a:t>с </a:t>
            </a:r>
            <a:r>
              <a:rPr lang="ru-RU" sz="2000" dirty="0">
                <a:latin typeface="Franklin Gothic Medium Cond" panose="020B0606030402020204" pitchFamily="34" charset="0"/>
              </a:rPr>
              <a:t>Днем Победы от имени Городского Головы города Калуги ветеранам Великой Отечественной </a:t>
            </a:r>
            <a:r>
              <a:rPr lang="ru-RU" sz="2000" dirty="0" smtClean="0">
                <a:latin typeface="Franklin Gothic Medium Cond" panose="020B0606030402020204" pitchFamily="34" charset="0"/>
              </a:rPr>
              <a:t>войны</a:t>
            </a:r>
            <a:endParaRPr lang="ru-RU" sz="2000" dirty="0">
              <a:effectLst/>
              <a:latin typeface="Franklin Gothic Medium Cond" panose="020B0606030402020204" pitchFamily="34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3"/>
          <a:stretch>
            <a:fillRect/>
          </a:stretch>
        </p:blipFill>
        <p:spPr>
          <a:xfrm>
            <a:off x="7366890" y="3026264"/>
            <a:ext cx="3999632" cy="289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/>
          <p:nvPr/>
        </p:nvPicPr>
        <p:blipFill>
          <a:blip r:embed="rId4"/>
          <a:stretch>
            <a:fillRect/>
          </a:stretch>
        </p:blipFill>
        <p:spPr>
          <a:xfrm>
            <a:off x="1136375" y="1820592"/>
            <a:ext cx="4485187" cy="305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136375" y="5344641"/>
            <a:ext cx="5794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Medium Cond" panose="020B0606030402020204" pitchFamily="34" charset="0"/>
              </a:rPr>
              <a:t>организовано </a:t>
            </a:r>
            <a:r>
              <a:rPr lang="ru-RU" sz="2000" dirty="0">
                <a:latin typeface="Franklin Gothic Medium Cond" panose="020B0606030402020204" pitchFamily="34" charset="0"/>
              </a:rPr>
              <a:t>поздравление на дому </a:t>
            </a:r>
            <a:endParaRPr lang="ru-RU" sz="2000" dirty="0" smtClean="0">
              <a:latin typeface="Franklin Gothic Medium Cond" panose="020B0606030402020204" pitchFamily="34" charset="0"/>
            </a:endParaRPr>
          </a:p>
          <a:p>
            <a:r>
              <a:rPr lang="ru-RU" sz="2000" dirty="0" smtClean="0">
                <a:latin typeface="Franklin Gothic Medium Cond" panose="020B0606030402020204" pitchFamily="34" charset="0"/>
              </a:rPr>
              <a:t>инвалидов </a:t>
            </a:r>
            <a:r>
              <a:rPr lang="ru-RU" sz="2000" dirty="0">
                <a:latin typeface="Franklin Gothic Medium Cond" panose="020B0606030402020204" pitchFamily="34" charset="0"/>
              </a:rPr>
              <a:t>и участников Великой Отечественной </a:t>
            </a:r>
            <a:r>
              <a:rPr lang="ru-RU" sz="2000" dirty="0" smtClean="0">
                <a:latin typeface="Franklin Gothic Medium Cond" panose="020B0606030402020204" pitchFamily="34" charset="0"/>
              </a:rPr>
              <a:t>войны</a:t>
            </a:r>
            <a:endParaRPr lang="ru-RU" sz="2000" dirty="0">
              <a:effectLst/>
              <a:latin typeface="Franklin Gothic Medium Cond" panose="020B06060304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63670" y="486309"/>
            <a:ext cx="6303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МЕРОПРИЯТИЯ В ОБЛАСТИ СОЦИАЛЬНОЙ ПОЛИТИКИ</a:t>
            </a:r>
            <a:endParaRPr lang="ru-RU" sz="2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12"/>
          </p:nvPr>
        </p:nvSpPr>
        <p:spPr>
          <a:xfrm>
            <a:off x="11622576" y="6481090"/>
            <a:ext cx="384718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15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69094" y="4366951"/>
            <a:ext cx="6121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Franklin Gothic Medium Cond" panose="020B0606030402020204" pitchFamily="34" charset="0"/>
              </a:rPr>
              <a:t>В рамках празднования Международного дня защиты детей </a:t>
            </a:r>
            <a:r>
              <a:rPr lang="ru-RU" sz="2000" dirty="0" smtClean="0">
                <a:solidFill>
                  <a:srgbClr val="4F0000"/>
                </a:solidFill>
                <a:latin typeface="Franklin Gothic Medium Cond" panose="020B0606030402020204" pitchFamily="34" charset="0"/>
              </a:rPr>
              <a:t>208 </a:t>
            </a:r>
            <a:r>
              <a:rPr lang="ru-RU" sz="2000" dirty="0">
                <a:solidFill>
                  <a:srgbClr val="4F0000"/>
                </a:solidFill>
                <a:latin typeface="Franklin Gothic Medium Cond" panose="020B0606030402020204" pitchFamily="34" charset="0"/>
              </a:rPr>
              <a:t>детей</a:t>
            </a:r>
            <a:r>
              <a:rPr lang="ru-RU" sz="2000" dirty="0">
                <a:latin typeface="Franklin Gothic Medium Cond" panose="020B0606030402020204" pitchFamily="34" charset="0"/>
              </a:rPr>
              <a:t> из семей, нуждающихся в социальной поддержке, посетили Калужский областной театр юного </a:t>
            </a:r>
            <a:r>
              <a:rPr lang="ru-RU" sz="2000" dirty="0" smtClean="0">
                <a:latin typeface="Franklin Gothic Medium Cond" panose="020B0606030402020204" pitchFamily="34" charset="0"/>
              </a:rPr>
              <a:t>зрителя</a:t>
            </a:r>
            <a:endParaRPr lang="ru-RU" sz="2000" dirty="0">
              <a:effectLst/>
              <a:latin typeface="Franklin Gothic Medium Cond" panose="020B0606030402020204" pitchFamily="34" charset="0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3"/>
          <a:stretch>
            <a:fillRect/>
          </a:stretch>
        </p:blipFill>
        <p:spPr>
          <a:xfrm>
            <a:off x="4869094" y="1843458"/>
            <a:ext cx="3128766" cy="213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/>
          <p:nvPr/>
        </p:nvPicPr>
        <p:blipFill>
          <a:blip r:embed="rId4"/>
          <a:stretch>
            <a:fillRect/>
          </a:stretch>
        </p:blipFill>
        <p:spPr>
          <a:xfrm>
            <a:off x="8344493" y="1843459"/>
            <a:ext cx="2791933" cy="2134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/>
          <p:nvPr/>
        </p:nvPicPr>
        <p:blipFill rotWithShape="1">
          <a:blip r:embed="rId5"/>
          <a:srcRect t="1429"/>
          <a:stretch/>
        </p:blipFill>
        <p:spPr>
          <a:xfrm>
            <a:off x="1018400" y="1833875"/>
            <a:ext cx="3493216" cy="440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063670" y="486309"/>
            <a:ext cx="6303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МЕРОПРИЯТИЯ В ОБЛАСТИ СОЦИАЛЬНОЙ ПОЛИТИКИ</a:t>
            </a:r>
            <a:endParaRPr lang="ru-RU" sz="2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12"/>
          </p:nvPr>
        </p:nvSpPr>
        <p:spPr>
          <a:xfrm>
            <a:off x="11622576" y="6481090"/>
            <a:ext cx="384718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16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32751" y="1682425"/>
            <a:ext cx="7562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Franklin Gothic Medium Cond" panose="020B0606030402020204" pitchFamily="34" charset="0"/>
              </a:rPr>
              <a:t>7 июля 2025 года на территории сквера, прилегающего к храму в честь Рождества Пресвятой Богородицы, было проведено праздничное мероприятие, приуроченное к празднованию </a:t>
            </a:r>
            <a:r>
              <a:rPr lang="ru-RU" sz="2000" dirty="0">
                <a:solidFill>
                  <a:srgbClr val="4F0000"/>
                </a:solidFill>
                <a:latin typeface="Franklin Gothic Medium Cond" panose="020B0606030402020204" pitchFamily="34" charset="0"/>
              </a:rPr>
              <a:t>Дня семьи, любви и верности</a:t>
            </a:r>
            <a:r>
              <a:rPr lang="ru-RU" sz="2000" dirty="0">
                <a:latin typeface="Franklin Gothic Medium Cond" panose="020B0606030402020204" pitchFamily="34" charset="0"/>
              </a:rPr>
              <a:t>. На мероприятии чествовали пять калужских семей, проживших в браке более 25 лет.  Им были вручены медали «За любовь и верность», а также памятные подарки от Городского Головы города Калуги</a:t>
            </a:r>
            <a:endParaRPr lang="ru-RU" sz="2000" dirty="0">
              <a:effectLst/>
              <a:latin typeface="Franklin Gothic Medium Cond" panose="020B0606030402020204" pitchFamily="34" charset="0"/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" t="1733" r="2098"/>
          <a:stretch/>
        </p:blipFill>
        <p:spPr>
          <a:xfrm>
            <a:off x="465827" y="1897811"/>
            <a:ext cx="3217652" cy="4400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210" y="3880978"/>
            <a:ext cx="3544283" cy="2417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/>
          <p:nvPr/>
        </p:nvPicPr>
        <p:blipFill>
          <a:blip r:embed="rId7"/>
          <a:stretch>
            <a:fillRect/>
          </a:stretch>
        </p:blipFill>
        <p:spPr>
          <a:xfrm>
            <a:off x="4059411" y="3880978"/>
            <a:ext cx="3440572" cy="241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3063670" y="486309"/>
            <a:ext cx="6303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МЕРОПРИЯТИЯ В ОБЛАСТИ СОЦИАЛЬНОЙ ПОЛИТИКИ</a:t>
            </a:r>
            <a:endParaRPr lang="ru-RU" sz="2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12"/>
          </p:nvPr>
        </p:nvSpPr>
        <p:spPr>
          <a:xfrm>
            <a:off x="11622576" y="6481090"/>
            <a:ext cx="384718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17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340" y="4895593"/>
            <a:ext cx="73155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Franklin Gothic Medium Cond" panose="020B0606030402020204" pitchFamily="34" charset="0"/>
              </a:rPr>
              <a:t>К 1 сентября в рамках акции «Школьник» наборы канцелярских товаров получили 1500 детей младшего школьного возраста, нуждающихся в социальной поддержке</a:t>
            </a:r>
            <a:endParaRPr lang="ru-RU" sz="2000" dirty="0">
              <a:effectLst/>
              <a:latin typeface="Franklin Gothic Medium Cond" panose="020B0606030402020204" pitchFamily="34" charset="0"/>
            </a:endParaRPr>
          </a:p>
        </p:txBody>
      </p:sp>
      <p:pic>
        <p:nvPicPr>
          <p:cNvPr id="23" name="Рисунок 22"/>
          <p:cNvPicPr/>
          <p:nvPr/>
        </p:nvPicPr>
        <p:blipFill rotWithShape="1">
          <a:blip r:embed="rId3"/>
          <a:srcRect l="2325"/>
          <a:stretch/>
        </p:blipFill>
        <p:spPr>
          <a:xfrm>
            <a:off x="7841263" y="1609994"/>
            <a:ext cx="3718133" cy="2832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/>
          <p:nvPr/>
        </p:nvPicPr>
        <p:blipFill rotWithShape="1">
          <a:blip r:embed="rId4"/>
          <a:srcRect t="23861"/>
          <a:stretch/>
        </p:blipFill>
        <p:spPr>
          <a:xfrm>
            <a:off x="4540025" y="1682425"/>
            <a:ext cx="2826865" cy="281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t="2437" r="2314" b="13805"/>
          <a:stretch/>
        </p:blipFill>
        <p:spPr>
          <a:xfrm>
            <a:off x="435995" y="1682425"/>
            <a:ext cx="3602710" cy="436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3063670" y="486309"/>
            <a:ext cx="6303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МЕРОПРИЯТИЯ В ОБЛАСТИ СОЦИАЛЬНОЙ ПОЛИТИКИ</a:t>
            </a:r>
            <a:endParaRPr lang="ru-RU" sz="2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1290027" y="1136776"/>
            <a:ext cx="9575322" cy="5055079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906560890"/>
              </p:ext>
            </p:extLst>
          </p:nvPr>
        </p:nvGraphicFramePr>
        <p:xfrm>
          <a:off x="987668" y="1660545"/>
          <a:ext cx="10473340" cy="5008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17" name="Группа 16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18" name="Группа 17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24" name="Прямая соединительная линия 23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единительная линия 24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единительная линия 25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26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Группа 18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20" name="Прямая соединительная линия 19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20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единительная линия 21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8" name="object 47"/>
          <p:cNvSpPr txBox="1">
            <a:spLocks noGrp="1"/>
          </p:cNvSpPr>
          <p:nvPr>
            <p:ph type="sldNum" sz="quarter" idx="4294967295"/>
          </p:nvPr>
        </p:nvSpPr>
        <p:spPr>
          <a:xfrm>
            <a:off x="11700000" y="6480000"/>
            <a:ext cx="229870" cy="15606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2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838109" y="1858559"/>
            <a:ext cx="32832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C00000"/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solidFill>
                  <a:srgbClr val="4F000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901 424 689,50 </a:t>
            </a:r>
            <a:endParaRPr lang="ru-RU" sz="3600" b="1" cap="all" dirty="0" smtClean="0">
              <a:ln w="0"/>
              <a:solidFill>
                <a:srgbClr val="4F0000"/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ru-RU" sz="2000" b="1" dirty="0">
                <a:ln w="0"/>
                <a:solidFill>
                  <a:srgbClr val="4F000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израсходовано </a:t>
            </a:r>
            <a:endParaRPr lang="ru-RU" sz="2000" b="1" dirty="0" smtClean="0">
              <a:ln w="0"/>
              <a:solidFill>
                <a:srgbClr val="4F0000"/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4F000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по состоянию</a:t>
            </a:r>
          </a:p>
          <a:p>
            <a:pPr algn="ctr"/>
            <a:r>
              <a:rPr lang="ru-RU" sz="2000" b="1" dirty="0" smtClean="0">
                <a:ln w="0"/>
                <a:solidFill>
                  <a:srgbClr val="4F000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на 01.10.2025</a:t>
            </a:r>
            <a:endParaRPr lang="ru-RU" sz="2000" b="1" dirty="0">
              <a:ln w="0"/>
              <a:solidFill>
                <a:srgbClr val="4F0000"/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09859" y="5045761"/>
            <a:ext cx="32638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4F88BB"/>
              </a:contourClr>
            </a:sp3d>
          </a:bodyPr>
          <a:lstStyle/>
          <a:p>
            <a:pPr algn="ctr"/>
            <a:r>
              <a:rPr lang="ru-RU" sz="3600" b="1" dirty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1 172 </a:t>
            </a:r>
            <a:r>
              <a:rPr lang="ru-RU" sz="3600" b="1" dirty="0" smtClean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169 </a:t>
            </a:r>
            <a:r>
              <a:rPr lang="ru-RU" sz="3600" b="1" dirty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170,74</a:t>
            </a: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Бюджет 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на 2025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944482" y="386252"/>
            <a:ext cx="6303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Меры </a:t>
            </a: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социальной</a:t>
            </a:r>
          </a:p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 </a:t>
            </a:r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39769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26" name="Прямая соединительная линия 25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26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я соединительная линия 27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Группа 20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22" name="Прямая соединительная линия 21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единительная линия 23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единительная линия 24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0" name="object 47"/>
          <p:cNvSpPr txBox="1">
            <a:spLocks noGrp="1"/>
          </p:cNvSpPr>
          <p:nvPr>
            <p:ph type="sldNum" sz="quarter" idx="4294967295"/>
          </p:nvPr>
        </p:nvSpPr>
        <p:spPr>
          <a:xfrm>
            <a:off x="11700000" y="6480000"/>
            <a:ext cx="229870" cy="15606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3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441503" y="486309"/>
            <a:ext cx="4192091" cy="2413767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125991" y="4359196"/>
            <a:ext cx="41344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4800" b="1" cap="all" dirty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342 236 790,00 </a:t>
            </a:r>
            <a:endParaRPr lang="ru-RU" sz="4800" b="1" cap="all" dirty="0" smtClean="0">
              <a:ln w="0"/>
              <a:solidFill>
                <a:srgbClr val="002060"/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78113" y="1583534"/>
            <a:ext cx="50034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субсидии</a:t>
            </a:r>
          </a:p>
          <a:p>
            <a:pPr algn="ctr"/>
            <a:r>
              <a:rPr lang="ru-RU" sz="28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транспортным организациям</a:t>
            </a:r>
          </a:p>
          <a:p>
            <a:pPr algn="ctr"/>
            <a:r>
              <a:rPr lang="ru-RU" sz="16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на возмещение </a:t>
            </a:r>
            <a:r>
              <a:rPr lang="ru-RU" sz="16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недополученных </a:t>
            </a:r>
            <a:r>
              <a:rPr lang="ru-RU" sz="16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доходов в связи с предоставлением права бесплатного проезда </a:t>
            </a:r>
            <a:endParaRPr lang="ru-RU" sz="1600" b="1" cap="all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3" name="Стрелка вниз 42"/>
          <p:cNvSpPr/>
          <p:nvPr/>
        </p:nvSpPr>
        <p:spPr>
          <a:xfrm>
            <a:off x="2856793" y="3236874"/>
            <a:ext cx="436226" cy="754431"/>
          </a:xfrm>
          <a:prstGeom prst="downArrow">
            <a:avLst/>
          </a:prstGeom>
          <a:gradFill>
            <a:gsLst>
              <a:gs pos="56678">
                <a:srgbClr val="3A7EBB"/>
              </a:gs>
              <a:gs pos="0">
                <a:schemeClr val="accent1">
                  <a:tint val="75000"/>
                  <a:shade val="75000"/>
                  <a:satMod val="170000"/>
                </a:schemeClr>
              </a:gs>
              <a:gs pos="49000">
                <a:schemeClr val="accent1">
                  <a:tint val="88000"/>
                  <a:shade val="65000"/>
                  <a:satMod val="172000"/>
                </a:schemeClr>
              </a:gs>
              <a:gs pos="50000">
                <a:schemeClr val="accent1">
                  <a:shade val="65000"/>
                  <a:satMod val="130000"/>
                </a:schemeClr>
              </a:gs>
              <a:gs pos="92000">
                <a:schemeClr val="accent1">
                  <a:shade val="50000"/>
                  <a:satMod val="120000"/>
                </a:schemeClr>
              </a:gs>
              <a:gs pos="100000">
                <a:schemeClr val="accent1">
                  <a:shade val="48000"/>
                  <a:satMod val="120000"/>
                </a:schemeClr>
              </a:gs>
            </a:gsLst>
            <a:lin ang="5400000" scaled="0"/>
          </a:gradFill>
          <a:ln>
            <a:noFill/>
          </a:ln>
          <a:effectLst>
            <a:reflection blurRad="12700" stA="30000" endPos="50000" dist="5080" dir="5400000" sy="-100000" algn="bl" rotWithShape="0"/>
          </a:effectLst>
          <a:scene3d>
            <a:camera prst="orthographicFront"/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rgbClr val="4F88BB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159265" y="2900076"/>
            <a:ext cx="5474329" cy="3359002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79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balanced" dir="t"/>
          </a:scene3d>
          <a:sp3d prstMaterial="metal">
            <a:bevelT/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u="sng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Право бесплатного проезда в городском транспорте </a:t>
            </a:r>
            <a:r>
              <a:rPr lang="ru-RU" sz="2400" u="sng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имеют </a:t>
            </a:r>
            <a:r>
              <a:rPr lang="ru-RU" sz="2400" u="sng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следующие жители </a:t>
            </a:r>
            <a:r>
              <a:rPr lang="ru-RU" sz="2400" u="sng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Калуги</a:t>
            </a:r>
            <a:r>
              <a:rPr lang="ru-RU" sz="2400" u="sng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:</a:t>
            </a:r>
            <a:endParaRPr lang="ru-RU" sz="2400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lvl="0">
              <a:buClr>
                <a:srgbClr val="92D050"/>
              </a:buClr>
            </a:pP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lvl="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дети </a:t>
            </a: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в возрасте до 14 </a:t>
            </a: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лет</a:t>
            </a: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lvl="0">
              <a:buClr>
                <a:srgbClr val="92D050"/>
              </a:buClr>
            </a:pP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		</a:t>
            </a:r>
          </a:p>
          <a:p>
            <a:pPr marL="285750" lvl="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родители </a:t>
            </a: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и дети из многодетных </a:t>
            </a: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семей</a:t>
            </a: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lvl="0">
              <a:buClr>
                <a:srgbClr val="92D050"/>
              </a:buClr>
            </a:pP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		</a:t>
            </a:r>
          </a:p>
          <a:p>
            <a:pPr marL="285750" lvl="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женщины </a:t>
            </a: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- 55 лет, мужчины - 60 </a:t>
            </a: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лет,</a:t>
            </a:r>
            <a:b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не </a:t>
            </a:r>
            <a:r>
              <a:rPr lang="ru-RU" sz="16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имеющие право проезда по </a:t>
            </a:r>
            <a:r>
              <a:rPr lang="ru-RU" sz="1600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единым социальным </a:t>
            </a:r>
            <a:r>
              <a:rPr lang="ru-RU" sz="16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проездным </a:t>
            </a:r>
            <a:r>
              <a:rPr lang="ru-RU" sz="1600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билетам</a:t>
            </a:r>
            <a:endParaRPr lang="ru-RU" sz="1600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856793" y="381078"/>
            <a:ext cx="63030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Бесплатный проезд</a:t>
            </a:r>
          </a:p>
          <a:p>
            <a:pPr algn="ctr"/>
            <a:r>
              <a:rPr lang="ru-RU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в городском транспорте</a:t>
            </a:r>
          </a:p>
        </p:txBody>
      </p:sp>
    </p:spTree>
    <p:extLst>
      <p:ext uri="{BB962C8B-B14F-4D97-AF65-F5344CB8AC3E}">
        <p14:creationId xmlns:p14="http://schemas.microsoft.com/office/powerpoint/2010/main" val="12039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863300" y="1954863"/>
            <a:ext cx="9178510" cy="451161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79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balanced" dir="t"/>
          </a:scene3d>
          <a:sp3d prstMaterial="metal">
            <a:bevelT/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4294967295"/>
          </p:nvPr>
        </p:nvSpPr>
        <p:spPr>
          <a:xfrm>
            <a:off x="11700000" y="6480000"/>
            <a:ext cx="229870" cy="15606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4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08903" y="486309"/>
            <a:ext cx="863290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Количество граждан, воспользовавшихся правом </a:t>
            </a:r>
            <a:r>
              <a:rPr lang="ru-RU" sz="28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бесплатного проезда в городском транспорте в 2025 году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9783622"/>
              </p:ext>
            </p:extLst>
          </p:nvPr>
        </p:nvGraphicFramePr>
        <p:xfrm>
          <a:off x="1940940" y="1911633"/>
          <a:ext cx="9023230" cy="4369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52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2944482" y="377626"/>
            <a:ext cx="63030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Льготный проезд</a:t>
            </a:r>
          </a:p>
          <a:p>
            <a:pPr algn="ctr"/>
            <a:r>
              <a:rPr lang="ru-RU" sz="28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в городском транспорте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4294967295"/>
          </p:nvPr>
        </p:nvSpPr>
        <p:spPr>
          <a:xfrm>
            <a:off x="11700000" y="6480000"/>
            <a:ext cx="229870" cy="15606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5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0091" y="2113472"/>
            <a:ext cx="5543287" cy="319177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22000" dir="5400000" sy="-100000" algn="bl" rotWithShape="0"/>
          </a:effectLst>
          <a:scene3d>
            <a:camera prst="orthographicFront"/>
            <a:lightRig rig="sof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501469" y="1621766"/>
            <a:ext cx="5057927" cy="457690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79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balanced" dir="t"/>
          </a:scene3d>
          <a:sp3d prstMaterial="metal">
            <a:bevelT/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u="sng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Право </a:t>
            </a:r>
            <a:r>
              <a:rPr lang="ru-RU" sz="2400" u="sng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льготного проезда </a:t>
            </a:r>
            <a:r>
              <a:rPr lang="ru-RU" sz="2400" u="sng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в городском транспорте </a:t>
            </a:r>
            <a:r>
              <a:rPr lang="ru-RU" sz="2400" u="sng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имеют </a:t>
            </a:r>
            <a:r>
              <a:rPr lang="ru-RU" sz="2400" u="sng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следующие жители </a:t>
            </a:r>
            <a:r>
              <a:rPr lang="ru-RU" sz="2400" u="sng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Калуги</a:t>
            </a:r>
            <a:r>
              <a:rPr lang="ru-RU" sz="2400" u="sng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:</a:t>
            </a:r>
            <a:endParaRPr lang="ru-RU" sz="2400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lvl="0">
              <a:buClr>
                <a:srgbClr val="92D050"/>
              </a:buClr>
            </a:pP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учащиеся </a:t>
            </a: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образовательных учреждений, </a:t>
            </a: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достигшие </a:t>
            </a: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возраста 14 </a:t>
            </a: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лет</a:t>
            </a: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учащиеся </a:t>
            </a: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учреждений начального и среднего профессионального </a:t>
            </a: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образования</a:t>
            </a: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учащиеся </a:t>
            </a: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учреждений высшего профессионального образования очной формы </a:t>
            </a: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обучения</a:t>
            </a: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пенсионеры</a:t>
            </a: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4294967295"/>
          </p:nvPr>
        </p:nvSpPr>
        <p:spPr>
          <a:xfrm>
            <a:off x="11700000" y="6480000"/>
            <a:ext cx="229870" cy="15606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6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8951" y="1343811"/>
            <a:ext cx="11171216" cy="4996604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79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balanced" dir="t"/>
          </a:scene3d>
          <a:sp3d prstMaterial="metal">
            <a:bevelT/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366512" y="369000"/>
            <a:ext cx="919288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2500" b="1" cap="all" dirty="0">
                <a:ln w="0"/>
                <a:gradFill flip="none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9000">
                      <a:schemeClr val="accent2">
                        <a:lumMod val="75000"/>
                      </a:schemeClr>
                    </a:gs>
                    <a:gs pos="50000">
                      <a:schemeClr val="accent2">
                        <a:lumMod val="75000"/>
                      </a:schemeClr>
                    </a:gs>
                    <a:gs pos="9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/>
                </a:gra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 </a:t>
            </a:r>
            <a:r>
              <a:rPr lang="ru-RU" sz="32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количество граждан, воспользовавшихся правом </a:t>
            </a:r>
            <a:r>
              <a:rPr lang="ru-RU" sz="28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льготного проезда в 2025 году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821715915"/>
              </p:ext>
            </p:extLst>
          </p:nvPr>
        </p:nvGraphicFramePr>
        <p:xfrm>
          <a:off x="819509" y="1439656"/>
          <a:ext cx="10487245" cy="476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9512095" y="5293976"/>
            <a:ext cx="1969663" cy="677108"/>
          </a:xfrm>
          <a:prstGeom prst="rect">
            <a:avLst/>
          </a:prstGeom>
          <a:noFill/>
          <a:effectLst>
            <a:outerShdw blurRad="50800" dist="50800" dir="5400000" sx="95000" sy="95000" algn="ctr" rotWithShape="0">
              <a:srgbClr val="0070C0"/>
            </a:out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r>
              <a:rPr lang="ru-RU" sz="1900" dirty="0" smtClean="0">
                <a:ln w="0"/>
                <a:solidFill>
                  <a:srgbClr val="002060"/>
                </a:solidFill>
                <a:effectLst>
                  <a:reflection blurRad="12700" stA="20000" endPos="64000" dist="5000" dir="5400000" sy="-100000" rotWithShape="0"/>
                </a:effectLst>
                <a:latin typeface="Franklin Gothic Medium Cond" panose="020B0606030402020204" pitchFamily="34" charset="0"/>
              </a:rPr>
              <a:t>израсходовано</a:t>
            </a:r>
            <a:r>
              <a:rPr lang="ru-RU" sz="1900" dirty="0" smtClean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:</a:t>
            </a:r>
          </a:p>
          <a:p>
            <a:r>
              <a:rPr lang="ru-RU" sz="1900" dirty="0" smtClean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100 559 460 руб.</a:t>
            </a:r>
            <a:endParaRPr lang="en-US" sz="2400" dirty="0" smtClean="0">
              <a:ln w="0"/>
              <a:solidFill>
                <a:srgbClr val="002060"/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2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4294967295"/>
          </p:nvPr>
        </p:nvSpPr>
        <p:spPr>
          <a:xfrm>
            <a:off x="11700000" y="6480000"/>
            <a:ext cx="229870" cy="15606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7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944427" y="4755439"/>
            <a:ext cx="380130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r>
              <a:rPr lang="ru-RU" sz="2400" dirty="0" smtClean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израсходовано:</a:t>
            </a:r>
          </a:p>
          <a:p>
            <a:r>
              <a:rPr lang="ru-RU" sz="3200" dirty="0" smtClean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297 408 690 руб.</a:t>
            </a:r>
          </a:p>
          <a:p>
            <a:endParaRPr lang="en-US" sz="2400" dirty="0" smtClean="0">
              <a:ln w="0"/>
              <a:gradFill flip="none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900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92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/>
              </a:gra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32C8A9D9-A325-F592-375D-EA43E1BADA63}"/>
              </a:ext>
            </a:extLst>
          </p:cNvPr>
          <p:cNvSpPr/>
          <p:nvPr/>
        </p:nvSpPr>
        <p:spPr>
          <a:xfrm>
            <a:off x="810883" y="1578634"/>
            <a:ext cx="10748513" cy="854015"/>
          </a:xfrm>
          <a:prstGeom prst="rect">
            <a:avLst/>
          </a:prstGeom>
          <a:gradFill>
            <a:gsLst>
              <a:gs pos="56678">
                <a:srgbClr val="3A7EBB"/>
              </a:gs>
              <a:gs pos="0">
                <a:schemeClr val="accent1">
                  <a:tint val="75000"/>
                  <a:shade val="75000"/>
                  <a:satMod val="170000"/>
                </a:schemeClr>
              </a:gs>
              <a:gs pos="49000">
                <a:schemeClr val="accent1">
                  <a:tint val="88000"/>
                  <a:shade val="65000"/>
                  <a:satMod val="172000"/>
                </a:schemeClr>
              </a:gs>
              <a:gs pos="50000">
                <a:schemeClr val="accent1">
                  <a:shade val="65000"/>
                  <a:satMod val="130000"/>
                </a:schemeClr>
              </a:gs>
              <a:gs pos="92000">
                <a:schemeClr val="accent1">
                  <a:shade val="50000"/>
                  <a:satMod val="120000"/>
                </a:schemeClr>
              </a:gs>
              <a:gs pos="100000">
                <a:schemeClr val="accent1">
                  <a:shade val="48000"/>
                  <a:satMod val="120000"/>
                </a:schemeClr>
              </a:gs>
            </a:gsLst>
            <a:lin ang="5400000" scaled="0"/>
          </a:gradFill>
          <a:ln>
            <a:noFill/>
          </a:ln>
          <a:effectLst>
            <a:outerShdw blurRad="254000" algn="ctr" rotWithShape="0">
              <a:srgbClr val="000000">
                <a:alpha val="70000"/>
              </a:srgbClr>
            </a:outerShdw>
          </a:effectLst>
          <a:scene3d>
            <a:camera prst="orthographicFront"/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rgbClr val="4F88BB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в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соответствии с постановлением Городской Управы города Калуги от 14.01.2011 №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3-п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10883" y="2719876"/>
            <a:ext cx="6842184" cy="3359002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79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balanced" dir="t"/>
          </a:scene3d>
          <a:sp3d prstMaterial="metal">
            <a:bevelT/>
            <a:contourClr>
              <a:schemeClr val="accent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u="sng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Право </a:t>
            </a:r>
            <a:r>
              <a:rPr lang="ru-RU" sz="2400" u="sng" dirty="0" smtClean="0">
                <a:solidFill>
                  <a:schemeClr val="tx1"/>
                </a:solidFill>
                <a:latin typeface="Franklin Gothic Medium Cond" panose="020B0606030402020204" pitchFamily="34" charset="0"/>
              </a:rPr>
              <a:t>на адресную социальную помощь имеют :</a:t>
            </a:r>
            <a:endParaRPr lang="ru-RU" sz="2400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lvl="0">
              <a:buClr>
                <a:srgbClr val="92D050"/>
              </a:buClr>
            </a:pPr>
            <a:endParaRPr lang="ru-RU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  <a:p>
            <a:pPr marL="285750" lvl="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малоимущие семьи 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малоимущие 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одиноко 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проживающие граждане, 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которые по независящим от них причинам имеют среднедушевой доход ниже величины прожиточного минимума на душу населения, установленной в Калужской области		</a:t>
            </a:r>
          </a:p>
          <a:p>
            <a:pPr marL="285750" lvl="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граждане 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семьи 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с детьми, 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находящиеся 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в трудной жизненной ситуации</a:t>
            </a:r>
            <a:r>
              <a:rPr lang="ru-RU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		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944427" y="2915063"/>
            <a:ext cx="3887571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C00000"/>
              </a:contourClr>
            </a:sp3d>
          </a:bodyPr>
          <a:lstStyle/>
          <a:p>
            <a:r>
              <a:rPr lang="ru-RU" sz="2400" dirty="0" smtClean="0">
                <a:solidFill>
                  <a:srgbClr val="4F0000"/>
                </a:solidFill>
                <a:latin typeface="Franklin Gothic Medium Cond" panose="020B0606030402020204" pitchFamily="34" charset="0"/>
              </a:rPr>
              <a:t>Прожиточный минимум на душу населения на 2025  год:  </a:t>
            </a:r>
          </a:p>
          <a:p>
            <a:endParaRPr lang="ru-RU" sz="1600" dirty="0">
              <a:solidFill>
                <a:srgbClr val="4F0000"/>
              </a:solidFill>
              <a:latin typeface="Franklin Gothic Medium Cond" panose="020B0606030402020204" pitchFamily="34" charset="0"/>
            </a:endParaRPr>
          </a:p>
          <a:p>
            <a:r>
              <a:rPr lang="ru-RU" sz="2800" dirty="0" smtClean="0">
                <a:solidFill>
                  <a:srgbClr val="4F0000"/>
                </a:solidFill>
                <a:latin typeface="Franklin Gothic Medium Cond" panose="020B0606030402020204" pitchFamily="34" charset="0"/>
              </a:rPr>
              <a:t>17 024 руб.</a:t>
            </a:r>
            <a:endParaRPr lang="ru-RU" sz="2800" dirty="0">
              <a:solidFill>
                <a:srgbClr val="4F0000"/>
              </a:solidFill>
            </a:endParaRPr>
          </a:p>
          <a:p>
            <a:endParaRPr lang="en-US" sz="2400" dirty="0" smtClean="0">
              <a:ln w="0"/>
              <a:gradFill flip="none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900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92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/>
              </a:gra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33621" y="375725"/>
            <a:ext cx="63030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АДРЕСНАЯ СОЦИАЛЬНАЯ ПОМОЩЬ</a:t>
            </a:r>
            <a:endParaRPr lang="ru-RU" sz="2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1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12"/>
          </p:nvPr>
        </p:nvSpPr>
        <p:spPr>
          <a:xfrm>
            <a:off x="11622576" y="6481090"/>
            <a:ext cx="384718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8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04514" y="398109"/>
            <a:ext cx="91181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Субсидии социально ориентированным некоммерческим организациям</a:t>
            </a:r>
            <a:endParaRPr lang="ru-RU" sz="20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49" y="1743040"/>
            <a:ext cx="2965645" cy="216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4"/>
          <a:stretch>
            <a:fillRect/>
          </a:stretch>
        </p:blipFill>
        <p:spPr>
          <a:xfrm>
            <a:off x="1766350" y="4142112"/>
            <a:ext cx="2965645" cy="208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5234367" y="2186867"/>
            <a:ext cx="63250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C00000"/>
              </a:contourClr>
            </a:sp3d>
          </a:bodyPr>
          <a:lstStyle/>
          <a:p>
            <a:r>
              <a:rPr lang="ru-RU" sz="2000" dirty="0" smtClean="0">
                <a:latin typeface="Franklin Gothic Medium Cond" panose="020B0606030402020204" pitchFamily="34" charset="0"/>
              </a:rPr>
              <a:t>Калужское региональное отделение Общероссийской </a:t>
            </a:r>
            <a:r>
              <a:rPr lang="ru-RU" sz="2000" dirty="0">
                <a:latin typeface="Franklin Gothic Medium Cond" panose="020B0606030402020204" pitchFamily="34" charset="0"/>
              </a:rPr>
              <a:t>общественной организации «Российский Красный Крест»</a:t>
            </a:r>
            <a:endParaRPr lang="ru-RU" sz="2000" b="1" dirty="0">
              <a:ln w="0"/>
              <a:solidFill>
                <a:srgbClr val="4F0000"/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34367" y="4351876"/>
            <a:ext cx="63250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C00000"/>
              </a:contourClr>
            </a:sp3d>
          </a:bodyPr>
          <a:lstStyle/>
          <a:p>
            <a:r>
              <a:rPr lang="ru-RU" sz="2000" dirty="0" smtClean="0">
                <a:latin typeface="Franklin Gothic Medium Cond" panose="020B0606030402020204" pitchFamily="34" charset="0"/>
              </a:rPr>
              <a:t>Калужское городское отделение </a:t>
            </a:r>
            <a:r>
              <a:rPr lang="ru-RU" sz="2000" dirty="0">
                <a:latin typeface="Franklin Gothic Medium Cond" panose="020B0606030402020204" pitchFamily="34" charset="0"/>
              </a:rPr>
              <a:t>Общероссийской общественной организации «Российский союз бывших несовершеннолетних узников фашистских концлагерей» </a:t>
            </a:r>
            <a:endParaRPr lang="ru-RU" sz="2000" b="1" dirty="0">
              <a:ln w="0"/>
              <a:solidFill>
                <a:srgbClr val="4F0000"/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34367" y="3003469"/>
            <a:ext cx="57111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r>
              <a:rPr lang="ru-RU" sz="2400" dirty="0" smtClean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профинансировано: 11 163 409,00 руб.</a:t>
            </a:r>
            <a:endParaRPr lang="en-US" sz="2400" dirty="0" smtClean="0">
              <a:ln w="0"/>
              <a:gradFill flip="none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900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92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/>
              </a:gra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234367" y="5392493"/>
            <a:ext cx="57111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r>
              <a:rPr lang="ru-RU" sz="2400" dirty="0" smtClean="0">
                <a:ln w="0"/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профинансировано: 150 000,00 руб.</a:t>
            </a:r>
          </a:p>
          <a:p>
            <a:endParaRPr lang="en-US" sz="2400" dirty="0" smtClean="0">
              <a:ln w="0"/>
              <a:gradFill flip="none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900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92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/>
              </a:gra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11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" y="-5397"/>
            <a:ext cx="12192002" cy="6857999"/>
            <a:chOff x="-2" y="1"/>
            <a:chExt cx="12192002" cy="685799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30FE30C-D267-4E2E-8EBC-5DDD02C6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5" t="57994" r="-1" b="-1034"/>
            <a:stretch/>
          </p:blipFill>
          <p:spPr>
            <a:xfrm>
              <a:off x="184704" y="167146"/>
              <a:ext cx="2224199" cy="63832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-2" y="1"/>
              <a:ext cx="12192002" cy="6857999"/>
              <a:chOff x="-2" y="1"/>
              <a:chExt cx="12192002" cy="6857999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2" y="805473"/>
                <a:ext cx="11559398" cy="6052527"/>
                <a:chOff x="-2" y="805473"/>
                <a:chExt cx="11559398" cy="6052527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180000" y="805473"/>
                  <a:ext cx="4704" cy="6052527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60000" y="1335185"/>
                  <a:ext cx="0" cy="5522815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 flipH="1">
                  <a:off x="0" y="6489000"/>
                  <a:ext cx="10903789" cy="0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-2" y="6669000"/>
                  <a:ext cx="11559398" cy="1"/>
                </a:xfrm>
                <a:prstGeom prst="line">
                  <a:avLst/>
                </a:prstGeom>
                <a:ln w="19050">
                  <a:solidFill>
                    <a:schemeClr val="accent1"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Группа 7"/>
              <p:cNvGrpSpPr/>
              <p:nvPr/>
            </p:nvGrpSpPr>
            <p:grpSpPr>
              <a:xfrm>
                <a:off x="2541780" y="1"/>
                <a:ext cx="9650220" cy="6052526"/>
                <a:chOff x="2541780" y="1"/>
                <a:chExt cx="9650220" cy="6052526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H="1" flipV="1">
                  <a:off x="12007294" y="1"/>
                  <a:ext cx="4704" cy="6052526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единительная линия 9"/>
                <p:cNvCxnSpPr/>
                <p:nvPr/>
              </p:nvCxnSpPr>
              <p:spPr>
                <a:xfrm flipV="1">
                  <a:off x="11831998" y="1"/>
                  <a:ext cx="0" cy="5522814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3114136" y="369000"/>
                  <a:ext cx="9077862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2541780" y="189000"/>
                  <a:ext cx="9650220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" name="object 47"/>
          <p:cNvSpPr txBox="1">
            <a:spLocks noGrp="1"/>
          </p:cNvSpPr>
          <p:nvPr>
            <p:ph type="sldNum" sz="quarter" idx="12"/>
          </p:nvPr>
        </p:nvSpPr>
        <p:spPr>
          <a:xfrm>
            <a:off x="11622576" y="6481090"/>
            <a:ext cx="384718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ts val="1240"/>
              </a:lnSpc>
            </a:pPr>
            <a:fld id="{81D60167-4931-47E6-BA6A-407CBD079E47}" type="slidenum">
              <a:rPr lang="ru-RU" smtClean="0">
                <a:solidFill>
                  <a:schemeClr val="accent5"/>
                </a:solidFill>
              </a:rPr>
              <a:pPr marL="114300">
                <a:lnSpc>
                  <a:spcPts val="1240"/>
                </a:lnSpc>
              </a:pPr>
              <a:t>9</a:t>
            </a:fld>
            <a:endParaRPr dirty="0">
              <a:solidFill>
                <a:schemeClr val="accent5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54215" y="1698353"/>
            <a:ext cx="6344795" cy="4354174"/>
          </a:xfrm>
          <a:prstGeom prst="rect">
            <a:avLst/>
          </a:prstGeom>
          <a:gradFill>
            <a:gsLst>
              <a:gs pos="56678">
                <a:srgbClr val="3A7EBB"/>
              </a:gs>
              <a:gs pos="0">
                <a:schemeClr val="accent1">
                  <a:tint val="75000"/>
                  <a:shade val="75000"/>
                  <a:satMod val="170000"/>
                </a:schemeClr>
              </a:gs>
              <a:gs pos="49000">
                <a:schemeClr val="accent1">
                  <a:tint val="88000"/>
                  <a:shade val="65000"/>
                  <a:satMod val="172000"/>
                </a:schemeClr>
              </a:gs>
              <a:gs pos="50000">
                <a:schemeClr val="accent1">
                  <a:shade val="65000"/>
                  <a:satMod val="130000"/>
                </a:schemeClr>
              </a:gs>
              <a:gs pos="92000">
                <a:schemeClr val="accent1">
                  <a:shade val="50000"/>
                  <a:satMod val="120000"/>
                </a:schemeClr>
              </a:gs>
              <a:gs pos="100000">
                <a:schemeClr val="accent1">
                  <a:shade val="48000"/>
                  <a:satMod val="120000"/>
                </a:schemeClr>
              </a:gs>
            </a:gsLst>
            <a:lin ang="5400000" scaled="0"/>
          </a:gradFill>
          <a:ln>
            <a:noFill/>
          </a:ln>
          <a:effectLst>
            <a:outerShdw blurRad="254000" algn="ctr" rotWithShape="0">
              <a:srgbClr val="000000">
                <a:alpha val="70000"/>
              </a:srgbClr>
            </a:outerShdw>
          </a:effectLst>
          <a:scene3d>
            <a:camera prst="orthographicFront"/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rgbClr val="4F88BB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193 семьям</a:t>
            </a:r>
            <a:r>
              <a:rPr lang="ru-RU" sz="1600" dirty="0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,</a:t>
            </a:r>
            <a:r>
              <a:rPr lang="ru-RU" sz="1600" dirty="0" smtClean="0">
                <a:latin typeface="Franklin Gothic Medium Cond" panose="020B0606030402020204" pitchFamily="34" charset="0"/>
              </a:rPr>
              <a:t> проживающим </a:t>
            </a:r>
            <a:r>
              <a:rPr lang="ru-RU" sz="1600" dirty="0">
                <a:latin typeface="Franklin Gothic Medium Cond" panose="020B0606030402020204" pitchFamily="34" charset="0"/>
              </a:rPr>
              <a:t>в жилых помещениях многоквартирных домов, признанных в установленном порядке непригодными для проживания,  </a:t>
            </a:r>
            <a:r>
              <a:rPr lang="ru-RU" sz="1600" dirty="0" smtClean="0">
                <a:latin typeface="Franklin Gothic Medium Cond" panose="020B0606030402020204" pitchFamily="34" charset="0"/>
              </a:rPr>
              <a:t>проживающим </a:t>
            </a:r>
            <a:r>
              <a:rPr lang="ru-RU" sz="1600" dirty="0">
                <a:latin typeface="Franklin Gothic Medium Cond" panose="020B0606030402020204" pitchFamily="34" charset="0"/>
              </a:rPr>
              <a:t>в барачных, подвальных, полуподвальных, чердачных жилых помещениях многоквартирных домов, </a:t>
            </a:r>
            <a:r>
              <a:rPr lang="ru-RU" sz="1600" dirty="0" smtClean="0">
                <a:latin typeface="Franklin Gothic Medium Cond" panose="020B0606030402020204" pitchFamily="34" charset="0"/>
              </a:rPr>
              <a:t>гражданам, проживающим </a:t>
            </a:r>
            <a:r>
              <a:rPr lang="ru-RU" sz="1600" dirty="0">
                <a:latin typeface="Franklin Gothic Medium Cond" panose="020B0606030402020204" pitchFamily="34" charset="0"/>
              </a:rPr>
              <a:t>в жилых помещениях многоквартирных домов, не оборудованных системами водоотведения или оборудованных </a:t>
            </a:r>
            <a:r>
              <a:rPr lang="ru-RU" sz="1600" dirty="0" smtClean="0">
                <a:latin typeface="Franklin Gothic Medium Cond" panose="020B0606030402020204" pitchFamily="34" charset="0"/>
              </a:rPr>
              <a:t>септиками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36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специалистам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,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работающим в сельской местности в муниципальных бюджетных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учреждениях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349 председателям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советов многоквартирных домов, осуществляющим деятельность на безвозмездной основе, лицам, осуществляющим руководство деятельностью территориального общественного самоуправления на безвозмездной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основе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3" name="Прямоугольник: скругленные углы 33">
            <a:extLst>
              <a:ext uri="{FF2B5EF4-FFF2-40B4-BE49-F238E27FC236}">
                <a16:creationId xmlns="" xmlns:a16="http://schemas.microsoft.com/office/drawing/2014/main" id="{BFCC498B-872B-CFEA-A1C4-E1634DF6B052}"/>
              </a:ext>
            </a:extLst>
          </p:cNvPr>
          <p:cNvSpPr/>
          <p:nvPr/>
        </p:nvSpPr>
        <p:spPr>
          <a:xfrm>
            <a:off x="787879" y="1698353"/>
            <a:ext cx="4155057" cy="13058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95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/>
            <a:contourClr>
              <a:schemeClr val="accent2">
                <a:lumMod val="75000"/>
              </a:schemeClr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4000" b="1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  <a:cs typeface="Arial" panose="020B0604020202020204" pitchFamily="34" charset="0"/>
              </a:rPr>
              <a:t>7 680 </a:t>
            </a:r>
            <a:r>
              <a:rPr lang="ru-RU" sz="4000" b="1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  <a:cs typeface="Arial" panose="020B0604020202020204" pitchFamily="34" charset="0"/>
              </a:rPr>
              <a:t>091,70 руб.</a:t>
            </a:r>
            <a:endParaRPr lang="ru-RU" sz="4000" b="1" dirty="0">
              <a:ln w="0">
                <a:noFill/>
              </a:ln>
              <a:solidFill>
                <a:srgbClr val="002060"/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7878" y="3462147"/>
            <a:ext cx="4155058" cy="259038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0">
            <a:noFill/>
          </a:ln>
          <a:effectLst>
            <a:outerShdw blurRad="254000" algn="tl" rotWithShape="0">
              <a:prstClr val="black">
                <a:alpha val="70000"/>
              </a:prstClr>
            </a:outerShdw>
          </a:effectLst>
          <a:scene3d>
            <a:camera prst="orthographicFront"/>
            <a:lightRig rig="contrasting" dir="t">
              <a:rot lat="0" lon="0" rev="4500000"/>
            </a:lightRig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366513" y="369000"/>
            <a:ext cx="745897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rgbClr val="0070C0"/>
              </a:contourClr>
            </a:sp3d>
          </a:bodyPr>
          <a:lstStyle/>
          <a:p>
            <a:pPr algn="ctr"/>
            <a:r>
              <a:rPr lang="ru-RU" sz="3200" b="1" cap="all" dirty="0">
                <a:ln w="0"/>
                <a:gradFill flip="none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9000">
                      <a:schemeClr val="accent2">
                        <a:lumMod val="75000"/>
                      </a:schemeClr>
                    </a:gs>
                    <a:gs pos="50000">
                      <a:schemeClr val="accent2">
                        <a:lumMod val="75000"/>
                      </a:schemeClr>
                    </a:gs>
                    <a:gs pos="9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/>
                </a:gra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 </a:t>
            </a:r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МЕРЫ СОЦИАЛЬНОЙ ПОДДЕРЖКИ </a:t>
            </a:r>
          </a:p>
          <a:p>
            <a:pPr algn="ctr"/>
            <a:r>
              <a:rPr lang="ru-RU" sz="32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30000" endPos="50000" dist="5000" dir="5400000" sy="-100000" rotWithShape="0"/>
                </a:effectLst>
                <a:latin typeface="Franklin Gothic Medium Cond" panose="020B0606030402020204" pitchFamily="34" charset="0"/>
              </a:rPr>
              <a:t>ПО ОПЛАТЕ ЖКУ</a:t>
            </a:r>
            <a:endParaRPr lang="ru-RU" sz="32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30000" endPos="50000" dist="5000" dir="5400000" sy="-100000" rotWithShape="0"/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9348</TotalTime>
  <Words>644</Words>
  <Application>Microsoft Office PowerPoint</Application>
  <PresentationFormat>Произвольный</PresentationFormat>
  <Paragraphs>118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Людмила Викторовна Бабай</cp:lastModifiedBy>
  <cp:revision>844</cp:revision>
  <dcterms:created xsi:type="dcterms:W3CDTF">2015-11-22T07:38:50Z</dcterms:created>
  <dcterms:modified xsi:type="dcterms:W3CDTF">2025-10-27T06:47:39Z</dcterms:modified>
</cp:coreProperties>
</file>