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1" r:id="rId2"/>
    <p:sldId id="297" r:id="rId3"/>
    <p:sldId id="298" r:id="rId4"/>
    <p:sldId id="296" r:id="rId5"/>
    <p:sldId id="284" r:id="rId6"/>
    <p:sldId id="283" r:id="rId7"/>
    <p:sldId id="285" r:id="rId8"/>
    <p:sldId id="286" r:id="rId9"/>
    <p:sldId id="287" r:id="rId10"/>
    <p:sldId id="288" r:id="rId11"/>
    <p:sldId id="289" r:id="rId12"/>
    <p:sldId id="293" r:id="rId13"/>
    <p:sldId id="290" r:id="rId14"/>
    <p:sldId id="291" r:id="rId15"/>
    <p:sldId id="292" r:id="rId16"/>
    <p:sldId id="294" r:id="rId17"/>
    <p:sldId id="295" r:id="rId18"/>
    <p:sldId id="282" r:id="rId19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 autoAdjust="0"/>
    <p:restoredTop sz="94660"/>
  </p:normalViewPr>
  <p:slideViewPr>
    <p:cSldViewPr>
      <p:cViewPr varScale="1">
        <p:scale>
          <a:sx n="108" d="100"/>
          <a:sy n="108" d="100"/>
        </p:scale>
        <p:origin x="666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Помещены под надзор  в социальные и медицинские учреждения</c:v>
                </c:pt>
                <c:pt idx="1">
                  <c:v>Находятся на полном государственном обеспечении в организации среднего профессионального образования</c:v>
                </c:pt>
                <c:pt idx="2">
                  <c:v>Воспитываются в замещающих семьях</c:v>
                </c:pt>
                <c:pt idx="3">
                  <c:v>Усыновлены</c:v>
                </c:pt>
                <c:pt idx="4">
                  <c:v>Воспитываются в приемных семьях</c:v>
                </c:pt>
                <c:pt idx="5">
                  <c:v>Находятся  под опекой (попечительством)</c:v>
                </c:pt>
                <c:pt idx="6">
                  <c:v>Находятся под предварительной опекой (попечительством)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62</c:v>
                </c:pt>
                <c:pt idx="1">
                  <c:v>0</c:v>
                </c:pt>
                <c:pt idx="2">
                  <c:v>447</c:v>
                </c:pt>
                <c:pt idx="3">
                  <c:v>25</c:v>
                </c:pt>
                <c:pt idx="4">
                  <c:v>125</c:v>
                </c:pt>
                <c:pt idx="5">
                  <c:v>277</c:v>
                </c:pt>
                <c:pt idx="6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3E-4179-94E8-CB485ACF630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Помещены под надзор  в социальные и медицинские учреждения</c:v>
                </c:pt>
                <c:pt idx="1">
                  <c:v>Находятся на полном государственном обеспечении в организации среднего профессионального образования</c:v>
                </c:pt>
                <c:pt idx="2">
                  <c:v>Воспитываются в замещающих семьях</c:v>
                </c:pt>
                <c:pt idx="3">
                  <c:v>Усыновлены</c:v>
                </c:pt>
                <c:pt idx="4">
                  <c:v>Воспитываются в приемных семьях</c:v>
                </c:pt>
                <c:pt idx="5">
                  <c:v>Находятся  под опекой (попечительством)</c:v>
                </c:pt>
                <c:pt idx="6">
                  <c:v>Находятся под предварительной опекой (попечительством)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42</c:v>
                </c:pt>
                <c:pt idx="1">
                  <c:v>0</c:v>
                </c:pt>
                <c:pt idx="2">
                  <c:v>461</c:v>
                </c:pt>
                <c:pt idx="3">
                  <c:v>24</c:v>
                </c:pt>
                <c:pt idx="4">
                  <c:v>135</c:v>
                </c:pt>
                <c:pt idx="5">
                  <c:v>266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3E-4179-94E8-CB485ACF63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2412288"/>
        <c:axId val="42438656"/>
      </c:barChart>
      <c:catAx>
        <c:axId val="424122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438656"/>
        <c:crosses val="autoZero"/>
        <c:auto val="1"/>
        <c:lblAlgn val="ctr"/>
        <c:lblOffset val="100"/>
        <c:noMultiLvlLbl val="0"/>
      </c:catAx>
      <c:valAx>
        <c:axId val="4243865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2412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Численность детей, один (единственный) или оба родителя которых лишены родительских прав</c:v>
                </c:pt>
                <c:pt idx="1">
                  <c:v>Численность детей, один (единственный) или оба родителя которых ограничены в родительских правах</c:v>
                </c:pt>
                <c:pt idx="2">
                  <c:v>Численность детей, отобранных у родителей (единственного родителя) при непосредственной угрозе жизни или здоровью детей</c:v>
                </c:pt>
                <c:pt idx="3">
                  <c:v>Численность детей, родители (единственный родитель) которых находятся под стражей / в местах лишения свободы</c:v>
                </c:pt>
                <c:pt idx="4">
                  <c:v>Численность детей, оставленных родителями (единственным родителем) в организациях по окончании срока пребывания</c:v>
                </c:pt>
                <c:pt idx="5">
                  <c:v>Численность детей, оставленных матерями (родителями) при рождении</c:v>
                </c:pt>
                <c:pt idx="6">
                  <c:v>Численность детей-сирот</c:v>
                </c:pt>
                <c:pt idx="7">
                  <c:v>Иное (разные причины по матери и отцу)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4</c:v>
                </c:pt>
                <c:pt idx="1">
                  <c:v>7</c:v>
                </c:pt>
                <c:pt idx="2">
                  <c:v>0</c:v>
                </c:pt>
                <c:pt idx="3">
                  <c:v>9</c:v>
                </c:pt>
                <c:pt idx="4">
                  <c:v>8</c:v>
                </c:pt>
                <c:pt idx="5">
                  <c:v>14</c:v>
                </c:pt>
                <c:pt idx="6">
                  <c:v>20</c:v>
                </c:pt>
                <c:pt idx="7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CF-41A9-9BA6-F4EAA4AB4A2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Численность детей, один (единственный) или оба родителя которых лишены родительских прав</c:v>
                </c:pt>
                <c:pt idx="1">
                  <c:v>Численность детей, один (единственный) или оба родителя которых ограничены в родительских правах</c:v>
                </c:pt>
                <c:pt idx="2">
                  <c:v>Численность детей, отобранных у родителей (единственного родителя) при непосредственной угрозе жизни или здоровью детей</c:v>
                </c:pt>
                <c:pt idx="3">
                  <c:v>Численность детей, родители (единственный родитель) которых находятся под стражей / в местах лишения свободы</c:v>
                </c:pt>
                <c:pt idx="4">
                  <c:v>Численность детей, оставленных родителями (единственным родителем) в организациях по окончании срока пребывания</c:v>
                </c:pt>
                <c:pt idx="5">
                  <c:v>Численность детей, оставленных матерями (родителями) при рождении</c:v>
                </c:pt>
                <c:pt idx="6">
                  <c:v>Численность детей-сирот</c:v>
                </c:pt>
                <c:pt idx="7">
                  <c:v>Иное (разные причины по матери и отцу)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14</c:v>
                </c:pt>
                <c:pt idx="1">
                  <c:v>11</c:v>
                </c:pt>
                <c:pt idx="2">
                  <c:v>0</c:v>
                </c:pt>
                <c:pt idx="3">
                  <c:v>13</c:v>
                </c:pt>
                <c:pt idx="4">
                  <c:v>7</c:v>
                </c:pt>
                <c:pt idx="5">
                  <c:v>10</c:v>
                </c:pt>
                <c:pt idx="6">
                  <c:v>27</c:v>
                </c:pt>
                <c:pt idx="7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7CF-41A9-9BA6-F4EAA4AB4A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5003904"/>
        <c:axId val="45005440"/>
      </c:barChart>
      <c:catAx>
        <c:axId val="450039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5005440"/>
        <c:crosses val="autoZero"/>
        <c:auto val="1"/>
        <c:lblAlgn val="ctr"/>
        <c:lblOffset val="100"/>
        <c:noMultiLvlLbl val="0"/>
      </c:catAx>
      <c:valAx>
        <c:axId val="4500544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50039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842445866141739"/>
          <c:y val="2.8124998269869694E-2"/>
          <c:w val="0.47438804133858281"/>
          <c:h val="0.8864126546252056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Под опеку (попечительство)</c:v>
                </c:pt>
                <c:pt idx="1">
                  <c:v>Под предварительную опеку (попечительство)</c:v>
                </c:pt>
                <c:pt idx="2">
                  <c:v>На усыновление (удочерение)</c:v>
                </c:pt>
                <c:pt idx="3">
                  <c:v>Под надзор в организации для детей-сирот и детей, оставшихся без попечения родителей</c:v>
                </c:pt>
                <c:pt idx="4">
                  <c:v>Возвращены родителям</c:v>
                </c:pt>
                <c:pt idx="5">
                  <c:v>Остались неустроенными на конец года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48</c:v>
                </c:pt>
                <c:pt idx="1">
                  <c:v>18</c:v>
                </c:pt>
                <c:pt idx="2">
                  <c:v>6</c:v>
                </c:pt>
                <c:pt idx="3">
                  <c:v>10</c:v>
                </c:pt>
                <c:pt idx="4">
                  <c:v>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B3-460E-AD80-48D581C8C53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Под опеку (попечительство)</c:v>
                </c:pt>
                <c:pt idx="1">
                  <c:v>Под предварительную опеку (попечительство)</c:v>
                </c:pt>
                <c:pt idx="2">
                  <c:v>На усыновление (удочерение)</c:v>
                </c:pt>
                <c:pt idx="3">
                  <c:v>Под надзор в организации для детей-сирот и детей, оставшихся без попечения родителей</c:v>
                </c:pt>
                <c:pt idx="4">
                  <c:v>Возвращены родителям</c:v>
                </c:pt>
                <c:pt idx="5">
                  <c:v>Остались неустроенными на конец года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53</c:v>
                </c:pt>
                <c:pt idx="1">
                  <c:v>26</c:v>
                </c:pt>
                <c:pt idx="2">
                  <c:v>11</c:v>
                </c:pt>
                <c:pt idx="3">
                  <c:v>7</c:v>
                </c:pt>
                <c:pt idx="4">
                  <c:v>1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EB3-460E-AD80-48D581C8C5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7204992"/>
        <c:axId val="47210880"/>
      </c:barChart>
      <c:catAx>
        <c:axId val="472049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7210880"/>
        <c:crosses val="autoZero"/>
        <c:auto val="1"/>
        <c:lblAlgn val="ctr"/>
        <c:lblOffset val="100"/>
        <c:noMultiLvlLbl val="0"/>
      </c:catAx>
      <c:valAx>
        <c:axId val="4721088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7204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Всего на семейные формы устройства переданы</c:v>
                </c:pt>
                <c:pt idx="1">
                  <c:v>Усыновлены</c:v>
                </c:pt>
                <c:pt idx="2">
                  <c:v>Переданы под опеку </c:v>
                </c:pt>
                <c:pt idx="3">
                  <c:v>Под предварительной опекой (попечительством)</c:v>
                </c:pt>
                <c:pt idx="4">
                  <c:v>Возвращены на воспитание родителям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110</c:v>
                </c:pt>
                <c:pt idx="1">
                  <c:v>9</c:v>
                </c:pt>
                <c:pt idx="2">
                  <c:v>101</c:v>
                </c:pt>
                <c:pt idx="3">
                  <c:v>20</c:v>
                </c:pt>
                <c:pt idx="4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B0-4C2F-9281-B441822BDC2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Всего на семейные формы устройства переданы</c:v>
                </c:pt>
                <c:pt idx="1">
                  <c:v>Усыновлены</c:v>
                </c:pt>
                <c:pt idx="2">
                  <c:v>Переданы под опеку </c:v>
                </c:pt>
                <c:pt idx="3">
                  <c:v>Под предварительной опекой (попечительством)</c:v>
                </c:pt>
                <c:pt idx="4">
                  <c:v>Возвращены на воспитание родителям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108</c:v>
                </c:pt>
                <c:pt idx="1">
                  <c:v>14</c:v>
                </c:pt>
                <c:pt idx="2">
                  <c:v>94</c:v>
                </c:pt>
                <c:pt idx="3">
                  <c:v>33</c:v>
                </c:pt>
                <c:pt idx="4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9B0-4C2F-9281-B441822BDC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7153920"/>
        <c:axId val="47155456"/>
      </c:barChart>
      <c:catAx>
        <c:axId val="471539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7155456"/>
        <c:crosses val="autoZero"/>
        <c:auto val="1"/>
        <c:lblAlgn val="ctr"/>
        <c:lblOffset val="100"/>
        <c:noMultiLvlLbl val="0"/>
      </c:catAx>
      <c:valAx>
        <c:axId val="4715545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7153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Родители лишены родительских прав</c:v>
                </c:pt>
                <c:pt idx="1">
                  <c:v>Родители ограничены в родительских правах</c:v>
                </c:pt>
                <c:pt idx="2">
                  <c:v>Родители восстановились в родительских правах</c:v>
                </c:pt>
                <c:pt idx="3">
                  <c:v>Родители, снявшие ограничение в родительских правах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46</c:v>
                </c:pt>
                <c:pt idx="1">
                  <c:v>11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5C-44D1-AD3B-3E362C0F538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Родители лишены родительских прав</c:v>
                </c:pt>
                <c:pt idx="1">
                  <c:v>Родители ограничены в родительских правах</c:v>
                </c:pt>
                <c:pt idx="2">
                  <c:v>Родители восстановились в родительских правах</c:v>
                </c:pt>
                <c:pt idx="3">
                  <c:v>Родители, снявшие ограничение в родительских правах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50</c:v>
                </c:pt>
                <c:pt idx="1">
                  <c:v>6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5C-44D1-AD3B-3E362C0F53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7351680"/>
        <c:axId val="47353216"/>
      </c:barChart>
      <c:catAx>
        <c:axId val="473516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7353216"/>
        <c:crosses val="autoZero"/>
        <c:auto val="1"/>
        <c:lblAlgn val="ctr"/>
        <c:lblOffset val="100"/>
        <c:noMultiLvlLbl val="0"/>
      </c:catAx>
      <c:valAx>
        <c:axId val="4735321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7351680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Подготовленные и представленные в суд заключения </c:v>
                </c:pt>
                <c:pt idx="1">
                  <c:v>По вопросам защиты прав и законных интересов несовершеннолетних, в том числе определения места жительства детей</c:v>
                </c:pt>
                <c:pt idx="2">
                  <c:v>Об участии отдельно проживающих родителей в воспитании детей</c:v>
                </c:pt>
                <c:pt idx="3">
                  <c:v>Об общении с детьми бабушек, дедушек и других родственников</c:v>
                </c:pt>
                <c:pt idx="4">
                  <c:v>О целесообразности лишения, ограничения в родительских правах, восстановления в родительских правах, снятия ограничения в родительских правах</c:v>
                </c:pt>
                <c:pt idx="5">
                  <c:v>О признании факта отсутствия родительского попечения</c:v>
                </c:pt>
                <c:pt idx="6">
                  <c:v>Об усыновлении (удочерении) ребенка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262</c:v>
                </c:pt>
                <c:pt idx="1">
                  <c:v>73</c:v>
                </c:pt>
                <c:pt idx="2">
                  <c:v>58</c:v>
                </c:pt>
                <c:pt idx="3">
                  <c:v>8</c:v>
                </c:pt>
                <c:pt idx="4">
                  <c:v>88</c:v>
                </c:pt>
                <c:pt idx="5">
                  <c:v>5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B4-4B79-A1F7-A2C0B433FC2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Подготовленные и представленные в суд заключения </c:v>
                </c:pt>
                <c:pt idx="1">
                  <c:v>По вопросам защиты прав и законных интересов несовершеннолетних, в том числе определения места жительства детей</c:v>
                </c:pt>
                <c:pt idx="2">
                  <c:v>Об участии отдельно проживающих родителей в воспитании детей</c:v>
                </c:pt>
                <c:pt idx="3">
                  <c:v>Об общении с детьми бабушек, дедушек и других родственников</c:v>
                </c:pt>
                <c:pt idx="4">
                  <c:v>О целесообразности лишения, ограничения в родительских правах, восстановления в родительских правах, снятия ограничения в родительских правах</c:v>
                </c:pt>
                <c:pt idx="5">
                  <c:v>О признании факта отсутствия родительского попечения</c:v>
                </c:pt>
                <c:pt idx="6">
                  <c:v>Об усыновлении (удочерении) ребенка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252</c:v>
                </c:pt>
                <c:pt idx="1">
                  <c:v>71</c:v>
                </c:pt>
                <c:pt idx="2">
                  <c:v>62</c:v>
                </c:pt>
                <c:pt idx="3">
                  <c:v>6</c:v>
                </c:pt>
                <c:pt idx="4">
                  <c:v>80</c:v>
                </c:pt>
                <c:pt idx="5">
                  <c:v>2</c:v>
                </c:pt>
                <c:pt idx="6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B4-4B79-A1F7-A2C0B433FC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7304704"/>
        <c:axId val="47306240"/>
      </c:barChart>
      <c:catAx>
        <c:axId val="47304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7306240"/>
        <c:crosses val="autoZero"/>
        <c:auto val="1"/>
        <c:lblAlgn val="ctr"/>
        <c:lblOffset val="100"/>
        <c:noMultiLvlLbl val="0"/>
      </c:catAx>
      <c:valAx>
        <c:axId val="4730624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7304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Признаны недееспособными по решению суда </c:v>
                </c:pt>
                <c:pt idx="1">
                  <c:v>Признаны ограничено дееспособными </c:v>
                </c:pt>
                <c:pt idx="2">
                  <c:v>Признан дееспособным по решению суда 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101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EB-45BF-B267-4BF0859A231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Признаны недееспособными по решению суда </c:v>
                </c:pt>
                <c:pt idx="1">
                  <c:v>Признаны ограничено дееспособными </c:v>
                </c:pt>
                <c:pt idx="2">
                  <c:v>Признан дееспособным по решению суда 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97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EB-45BF-B267-4BF0859A23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7971328"/>
        <c:axId val="48173824"/>
      </c:barChart>
      <c:catAx>
        <c:axId val="479713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8173824"/>
        <c:crosses val="autoZero"/>
        <c:auto val="1"/>
        <c:lblAlgn val="ctr"/>
        <c:lblOffset val="100"/>
        <c:noMultiLvlLbl val="0"/>
      </c:catAx>
      <c:valAx>
        <c:axId val="4817382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7971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Проверка условий жизни подопечных недееспособных (ограничено дееспособных) граждан и кандидатов в опекуны недееспособных граждан (попечители ограничено дееспособных граждан), сохранности имущества недееспособных (ограничено дееспособных) граждан</c:v>
                </c:pt>
                <c:pt idx="1">
                  <c:v>Обследования по запросам организаций социального обслуживания, медицинских учреждений и иных организаций</c:v>
                </c:pt>
                <c:pt idx="2">
                  <c:v>Обследования условий жизни подопечных, проживающих в организациях здравоохранения и социального обслуживания</c:v>
                </c:pt>
                <c:pt idx="3">
                  <c:v>В рамках оказания государственной услуги «Устройство граждан в организации социального обслуживания, предоставляющие социальные услуги  в стационарной форме социального обслуживания»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568</c:v>
                </c:pt>
                <c:pt idx="1">
                  <c:v>52</c:v>
                </c:pt>
                <c:pt idx="2">
                  <c:v>170</c:v>
                </c:pt>
                <c:pt idx="3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33-46EB-A4AF-D40F6CF2E88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Проверка условий жизни подопечных недееспособных (ограничено дееспособных) граждан и кандидатов в опекуны недееспособных граждан (попечители ограничено дееспособных граждан), сохранности имущества недееспособных (ограничено дееспособных) граждан</c:v>
                </c:pt>
                <c:pt idx="1">
                  <c:v>Обследования по запросам организаций социального обслуживания, медицинских учреждений и иных организаций</c:v>
                </c:pt>
                <c:pt idx="2">
                  <c:v>Обследования условий жизни подопечных, проживающих в организациях здравоохранения и социального обслуживания</c:v>
                </c:pt>
                <c:pt idx="3">
                  <c:v>В рамках оказания государственной услуги «Устройство граждан в организации социального обслуживания, предоставляющие социальные услуги  в стационарной форме социального обслуживания»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485</c:v>
                </c:pt>
                <c:pt idx="1">
                  <c:v>62</c:v>
                </c:pt>
                <c:pt idx="2">
                  <c:v>198</c:v>
                </c:pt>
                <c:pt idx="3">
                  <c:v>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33-46EB-A4AF-D40F6CF2E8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9188864"/>
        <c:axId val="49190400"/>
      </c:barChart>
      <c:catAx>
        <c:axId val="491888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9190400"/>
        <c:crosses val="autoZero"/>
        <c:auto val="1"/>
        <c:lblAlgn val="ctr"/>
        <c:lblOffset val="100"/>
        <c:noMultiLvlLbl val="0"/>
      </c:catAx>
      <c:valAx>
        <c:axId val="4919040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91888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0439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78712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379824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016181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23620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641863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835610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843351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10239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602270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540824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560703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961458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477685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094733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84082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75075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3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79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522"/>
            <a:ext cx="12192000" cy="685647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18871" y="1484375"/>
            <a:ext cx="617220" cy="65227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2750" y="267588"/>
            <a:ext cx="11366500" cy="432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59002" y="1918484"/>
            <a:ext cx="10273995" cy="3775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3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35EC5DA-A6D3-4128-BD05-E218C2DEF25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64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9AD19C2-0C54-4E06-9D5E-4922402B119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/>
          <a:srcRect l="26488" t="11467" r="26832" b="9067"/>
          <a:stretch/>
        </p:blipFill>
        <p:spPr>
          <a:xfrm>
            <a:off x="3810000" y="685800"/>
            <a:ext cx="1338458" cy="1662627"/>
          </a:xfrm>
          <a:prstGeom prst="rect">
            <a:avLst/>
          </a:prstGeom>
        </p:spPr>
      </p:pic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DE1D028D-ECDD-4D8B-90A9-25DE5F8DAD10}"/>
              </a:ext>
            </a:extLst>
          </p:cNvPr>
          <p:cNvSpPr txBox="1">
            <a:spLocks/>
          </p:cNvSpPr>
          <p:nvPr/>
        </p:nvSpPr>
        <p:spPr>
          <a:xfrm>
            <a:off x="195458" y="2616213"/>
            <a:ext cx="8534400" cy="1698618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ctr">
              <a:lnSpc>
                <a:spcPts val="4000"/>
              </a:lnSpc>
            </a:pPr>
            <a:r>
              <a:rPr lang="ru-RU" sz="4400" kern="0" dirty="0"/>
              <a:t>Отдел по охране </a:t>
            </a:r>
            <a:br>
              <a:rPr lang="ru-RU" sz="4400" kern="0" dirty="0"/>
            </a:br>
            <a:r>
              <a:rPr lang="ru-RU" sz="4400" kern="0" dirty="0"/>
              <a:t>прав несовершеннолетних, недееспособных </a:t>
            </a:r>
            <a:br>
              <a:rPr lang="ru-RU" sz="4400" kern="0" dirty="0"/>
            </a:br>
            <a:r>
              <a:rPr lang="ru-RU" sz="4400" kern="0" dirty="0"/>
              <a:t>и патронажу города Калуги</a:t>
            </a:r>
          </a:p>
        </p:txBody>
      </p:sp>
      <p:sp>
        <p:nvSpPr>
          <p:cNvPr id="9" name="Подзаголовок 2">
            <a:extLst>
              <a:ext uri="{FF2B5EF4-FFF2-40B4-BE49-F238E27FC236}">
                <a16:creationId xmlns:a16="http://schemas.microsoft.com/office/drawing/2014/main" id="{334E6B6D-F0E4-4189-809E-FA8C0F4F8B7A}"/>
              </a:ext>
            </a:extLst>
          </p:cNvPr>
          <p:cNvSpPr txBox="1">
            <a:spLocks/>
          </p:cNvSpPr>
          <p:nvPr/>
        </p:nvSpPr>
        <p:spPr>
          <a:xfrm>
            <a:off x="1371600" y="5278686"/>
            <a:ext cx="6334516" cy="307729"/>
          </a:xfrm>
          <a:prstGeom prst="rect">
            <a:avLst/>
          </a:prstGeom>
        </p:spPr>
        <p:txBody>
          <a:bodyPr wrap="square" lIns="0" tIns="0" rIns="0" bIns="0">
            <a:normAutofit fontScale="92500" lnSpcReduction="10000"/>
          </a:bodyPr>
          <a:lstStyle>
            <a:lvl1pPr marL="0">
              <a:defRPr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b="1" kern="0" dirty="0"/>
              <a:t>Итоговый отчет за 2024 год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EAAB1AB-AA32-5046-E0C3-FF4E29FF665B}"/>
              </a:ext>
            </a:extLst>
          </p:cNvPr>
          <p:cNvSpPr txBox="1"/>
          <p:nvPr/>
        </p:nvSpPr>
        <p:spPr>
          <a:xfrm>
            <a:off x="1991544" y="84451"/>
            <a:ext cx="5904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Городская Управа города Калуги</a:t>
            </a:r>
          </a:p>
        </p:txBody>
      </p:sp>
    </p:spTree>
    <p:extLst>
      <p:ext uri="{BB962C8B-B14F-4D97-AF65-F5344CB8AC3E}">
        <p14:creationId xmlns:p14="http://schemas.microsoft.com/office/powerpoint/2010/main" val="34153315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35EC5DA-A6D3-4128-BD05-E218C2DEF25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64"/>
          <a:stretch/>
        </p:blipFill>
        <p:spPr>
          <a:xfrm>
            <a:off x="-9144" y="0"/>
            <a:ext cx="12192000" cy="6858000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19A2BBA-61EC-496B-BC00-81260686C9AE}"/>
              </a:ext>
            </a:extLst>
          </p:cNvPr>
          <p:cNvSpPr/>
          <p:nvPr/>
        </p:nvSpPr>
        <p:spPr>
          <a:xfrm>
            <a:off x="3200400" y="304800"/>
            <a:ext cx="5867400" cy="26571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В </a:t>
            </a:r>
            <a:r>
              <a:rPr lang="ru-RU" dirty="0">
                <a:latin typeface="+mj-lt"/>
                <a:ea typeface="Times New Roman" panose="02020603050405020304" pitchFamily="18" charset="0"/>
              </a:rPr>
              <a:t>целях защиты прав и законных интересов несовершеннолетних в Калужский районный суд Калужской области  были направлены:</a:t>
            </a:r>
          </a:p>
          <a:p>
            <a:pPr>
              <a:lnSpc>
                <a:spcPts val="2000"/>
              </a:lnSpc>
              <a:spcAft>
                <a:spcPts val="0"/>
              </a:spcAft>
            </a:pPr>
            <a:endParaRPr lang="ru-RU" dirty="0">
              <a:latin typeface="+mj-lt"/>
              <a:ea typeface="Times New Roman" panose="02020603050405020304" pitchFamily="18" charset="0"/>
            </a:endParaRPr>
          </a:p>
          <a:p>
            <a:pPr indent="-285750">
              <a:lnSpc>
                <a:spcPts val="2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b="1" dirty="0">
                <a:latin typeface="+mj-lt"/>
                <a:ea typeface="Times New Roman" panose="02020603050405020304" pitchFamily="18" charset="0"/>
              </a:rPr>
              <a:t>4</a:t>
            </a:r>
            <a:r>
              <a:rPr lang="ru-RU" dirty="0">
                <a:latin typeface="+mj-lt"/>
                <a:ea typeface="Times New Roman" panose="02020603050405020304" pitchFamily="18" charset="0"/>
              </a:rPr>
              <a:t> исковых заявления о лишении родительских прав;</a:t>
            </a:r>
          </a:p>
          <a:p>
            <a:pPr marL="263525" indent="-263525">
              <a:lnSpc>
                <a:spcPts val="2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b="1" dirty="0">
                <a:latin typeface="+mj-lt"/>
                <a:ea typeface="Times New Roman" panose="02020603050405020304" pitchFamily="18" charset="0"/>
              </a:rPr>
              <a:t>2</a:t>
            </a:r>
            <a:r>
              <a:rPr lang="ru-RU" dirty="0">
                <a:latin typeface="+mj-lt"/>
                <a:ea typeface="Times New Roman" panose="02020603050405020304" pitchFamily="18" charset="0"/>
              </a:rPr>
              <a:t> исковых заявления об ограничении в родительских правах;</a:t>
            </a:r>
          </a:p>
          <a:p>
            <a:pPr indent="263525">
              <a:lnSpc>
                <a:spcPts val="2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b="1" dirty="0">
                <a:latin typeface="+mj-lt"/>
                <a:ea typeface="Times New Roman" panose="02020603050405020304" pitchFamily="18" charset="0"/>
              </a:rPr>
              <a:t>5</a:t>
            </a:r>
            <a:r>
              <a:rPr lang="ru-RU" dirty="0">
                <a:latin typeface="+mj-lt"/>
                <a:ea typeface="Times New Roman" panose="02020603050405020304" pitchFamily="18" charset="0"/>
              </a:rPr>
              <a:t> заявлений об установлении юридически значимых</a:t>
            </a:r>
          </a:p>
          <a:p>
            <a:pPr indent="263525">
              <a:lnSpc>
                <a:spcPts val="2000"/>
              </a:lnSpc>
              <a:spcAft>
                <a:spcPts val="0"/>
              </a:spcAft>
            </a:pPr>
            <a:r>
              <a:rPr lang="ru-RU" dirty="0">
                <a:latin typeface="+mj-lt"/>
                <a:ea typeface="Times New Roman" panose="02020603050405020304" pitchFamily="18" charset="0"/>
              </a:rPr>
              <a:t>фактов (об установлении факта отсутствия</a:t>
            </a:r>
          </a:p>
          <a:p>
            <a:pPr indent="263525">
              <a:lnSpc>
                <a:spcPts val="2000"/>
              </a:lnSpc>
              <a:spcAft>
                <a:spcPts val="0"/>
              </a:spcAft>
            </a:pPr>
            <a:r>
              <a:rPr lang="ru-RU" dirty="0">
                <a:latin typeface="+mj-lt"/>
                <a:ea typeface="Times New Roman" panose="02020603050405020304" pitchFamily="18" charset="0"/>
              </a:rPr>
              <a:t>родительского попечения над несовершеннолетними).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368BC15-A506-442B-B36E-B413A07FD4F8}"/>
              </a:ext>
            </a:extLst>
          </p:cNvPr>
          <p:cNvSpPr/>
          <p:nvPr/>
        </p:nvSpPr>
        <p:spPr>
          <a:xfrm>
            <a:off x="335360" y="1551900"/>
            <a:ext cx="3505200" cy="9925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Семей, стоящих на учете в отделе,</a:t>
            </a:r>
            <a:endParaRPr lang="ru-RU" sz="1400" dirty="0"/>
          </a:p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признанны, в соответствии </a:t>
            </a:r>
          </a:p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с постановлениями КДН и ЗП, находящимися в социально </a:t>
            </a:r>
          </a:p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опасном положении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941870-B313-452A-BEE7-5898241305AD}"/>
              </a:ext>
            </a:extLst>
          </p:cNvPr>
          <p:cNvSpPr txBox="1"/>
          <p:nvPr/>
        </p:nvSpPr>
        <p:spPr>
          <a:xfrm>
            <a:off x="304800" y="419919"/>
            <a:ext cx="174278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b="1" dirty="0">
                <a:solidFill>
                  <a:srgbClr val="0070C0"/>
                </a:solidFill>
              </a:rPr>
              <a:t>145</a:t>
            </a: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025E57E7-FA50-4A11-8BCC-C39F063BB4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54345857"/>
              </p:ext>
            </p:extLst>
          </p:nvPr>
        </p:nvGraphicFramePr>
        <p:xfrm>
          <a:off x="652357" y="3381856"/>
          <a:ext cx="7772400" cy="3056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17439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35EC5DA-A6D3-4128-BD05-E218C2DEF25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64"/>
          <a:stretch/>
        </p:blipFill>
        <p:spPr>
          <a:xfrm>
            <a:off x="-9144" y="0"/>
            <a:ext cx="12192000" cy="6858000"/>
          </a:xfrm>
          <a:prstGeom prst="rect">
            <a:avLst/>
          </a:prstGeom>
        </p:spPr>
      </p:pic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BF707A6D-EB3B-40CD-9696-312900D56C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4159399"/>
              </p:ext>
            </p:extLst>
          </p:nvPr>
        </p:nvGraphicFramePr>
        <p:xfrm>
          <a:off x="152400" y="381000"/>
          <a:ext cx="88392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726085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35EC5DA-A6D3-4128-BD05-E218C2DEF25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64"/>
          <a:stretch/>
        </p:blipFill>
        <p:spPr>
          <a:xfrm>
            <a:off x="-9144" y="0"/>
            <a:ext cx="12192000" cy="6858000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F80688A0-4F47-4A38-8081-20BDAC390EF3}"/>
              </a:ext>
            </a:extLst>
          </p:cNvPr>
          <p:cNvSpPr/>
          <p:nvPr/>
        </p:nvSpPr>
        <p:spPr>
          <a:xfrm>
            <a:off x="685800" y="1600200"/>
            <a:ext cx="2017776" cy="1172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разрешений </a:t>
            </a:r>
          </a:p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на вступление в брак лицам, достигшим возраста шестнадцати лет, но не достигшим брачного возраста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F7456E-CA46-4A78-AEF4-8C3FC6BC90F6}"/>
              </a:ext>
            </a:extLst>
          </p:cNvPr>
          <p:cNvSpPr txBox="1"/>
          <p:nvPr/>
        </p:nvSpPr>
        <p:spPr>
          <a:xfrm>
            <a:off x="663882" y="415300"/>
            <a:ext cx="122341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b="1" dirty="0">
                <a:solidFill>
                  <a:srgbClr val="0070C0"/>
                </a:solidFill>
              </a:rPr>
              <a:t>10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2731C03-0D92-4589-B402-CD976937C0DF}"/>
              </a:ext>
            </a:extLst>
          </p:cNvPr>
          <p:cNvSpPr/>
          <p:nvPr/>
        </p:nvSpPr>
        <p:spPr>
          <a:xfrm>
            <a:off x="3439715" y="1600200"/>
            <a:ext cx="2179320" cy="1172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постановлений </a:t>
            </a:r>
          </a:p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о разрешении </a:t>
            </a:r>
          </a:p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на изменение имени, (фамилии) ребенку, </a:t>
            </a:r>
          </a:p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не достигшему </a:t>
            </a:r>
          </a:p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возраста 14 лет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433446-CE24-40D7-995A-B74359980F03}"/>
              </a:ext>
            </a:extLst>
          </p:cNvPr>
          <p:cNvSpPr txBox="1"/>
          <p:nvPr/>
        </p:nvSpPr>
        <p:spPr>
          <a:xfrm>
            <a:off x="3412283" y="415300"/>
            <a:ext cx="122341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b="1" dirty="0">
                <a:solidFill>
                  <a:schemeClr val="bg1">
                    <a:lumMod val="50000"/>
                  </a:schemeClr>
                </a:solidFill>
              </a:rPr>
              <a:t>44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050E4A58-E45B-4499-965C-0BC8FE11E207}"/>
              </a:ext>
            </a:extLst>
          </p:cNvPr>
          <p:cNvSpPr/>
          <p:nvPr/>
        </p:nvSpPr>
        <p:spPr>
          <a:xfrm>
            <a:off x="6324600" y="1592344"/>
            <a:ext cx="2017776" cy="1172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согласий </a:t>
            </a:r>
          </a:p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в органы ЗАГС </a:t>
            </a:r>
          </a:p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о записи фамилии, имени ребенку </a:t>
            </a:r>
          </a:p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при государственной регистрации рождения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316EF69-4A87-465D-ADB9-B1E1A0012190}"/>
              </a:ext>
            </a:extLst>
          </p:cNvPr>
          <p:cNvSpPr txBox="1"/>
          <p:nvPr/>
        </p:nvSpPr>
        <p:spPr>
          <a:xfrm>
            <a:off x="6302682" y="407444"/>
            <a:ext cx="122341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b="1" dirty="0">
                <a:solidFill>
                  <a:srgbClr val="0070C0"/>
                </a:solidFill>
              </a:rPr>
              <a:t>28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395AFF9-756A-4BD2-B7FE-B7E29EC16916}"/>
              </a:ext>
            </a:extLst>
          </p:cNvPr>
          <p:cNvSpPr/>
          <p:nvPr/>
        </p:nvSpPr>
        <p:spPr>
          <a:xfrm>
            <a:off x="685800" y="4364596"/>
            <a:ext cx="2017776" cy="1172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раза специалисты отдела были привлечены к участию в судебных процессах </a:t>
            </a:r>
          </a:p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в судах общей юрисдикции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2B7DFA9-A8CD-4DDE-BF87-5170D36760E0}"/>
              </a:ext>
            </a:extLst>
          </p:cNvPr>
          <p:cNvSpPr txBox="1"/>
          <p:nvPr/>
        </p:nvSpPr>
        <p:spPr>
          <a:xfrm>
            <a:off x="663882" y="3179696"/>
            <a:ext cx="174278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b="1" dirty="0">
                <a:solidFill>
                  <a:schemeClr val="bg1">
                    <a:lumMod val="50000"/>
                  </a:schemeClr>
                </a:solidFill>
              </a:rPr>
              <a:t>923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761F4432-3724-4949-82E5-54939001EFED}"/>
              </a:ext>
            </a:extLst>
          </p:cNvPr>
          <p:cNvSpPr/>
          <p:nvPr/>
        </p:nvSpPr>
        <p:spPr>
          <a:xfrm>
            <a:off x="3439715" y="4364596"/>
            <a:ext cx="2179320" cy="15311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обследований условий жизни семей и детей по судебным запросам, оказываемым услугам, поручениям комиссии, в рамках проводимой профилактической работы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719662B-1941-4C67-86B5-AD38A6D8E71D}"/>
              </a:ext>
            </a:extLst>
          </p:cNvPr>
          <p:cNvSpPr txBox="1"/>
          <p:nvPr/>
        </p:nvSpPr>
        <p:spPr>
          <a:xfrm>
            <a:off x="3412283" y="3179696"/>
            <a:ext cx="174278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b="1" dirty="0">
                <a:solidFill>
                  <a:srgbClr val="0070C0"/>
                </a:solidFill>
              </a:rPr>
              <a:t>700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EB64FBE8-884A-4F8C-895C-D40167CC2014}"/>
              </a:ext>
            </a:extLst>
          </p:cNvPr>
          <p:cNvSpPr/>
          <p:nvPr/>
        </p:nvSpPr>
        <p:spPr>
          <a:xfrm>
            <a:off x="6324600" y="4356740"/>
            <a:ext cx="2017776" cy="9925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разрешение выдано </a:t>
            </a:r>
          </a:p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на совершение </a:t>
            </a:r>
          </a:p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сделок с имуществом несовершеннолетних </a:t>
            </a:r>
          </a:p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и подопечных граждан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05953DF-568F-49B6-98BC-F09E0F44115B}"/>
              </a:ext>
            </a:extLst>
          </p:cNvPr>
          <p:cNvSpPr txBox="1"/>
          <p:nvPr/>
        </p:nvSpPr>
        <p:spPr>
          <a:xfrm>
            <a:off x="6302682" y="3171840"/>
            <a:ext cx="174278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b="1" dirty="0">
                <a:solidFill>
                  <a:schemeClr val="bg1">
                    <a:lumMod val="50000"/>
                  </a:schemeClr>
                </a:solidFill>
              </a:rPr>
              <a:t>601</a:t>
            </a:r>
          </a:p>
        </p:txBody>
      </p:sp>
    </p:spTree>
    <p:extLst>
      <p:ext uri="{BB962C8B-B14F-4D97-AF65-F5344CB8AC3E}">
        <p14:creationId xmlns:p14="http://schemas.microsoft.com/office/powerpoint/2010/main" val="39568500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35EC5DA-A6D3-4128-BD05-E218C2DEF25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64"/>
          <a:stretch/>
        </p:blipFill>
        <p:spPr>
          <a:xfrm>
            <a:off x="-9144" y="0"/>
            <a:ext cx="12192000" cy="6858000"/>
          </a:xfrm>
          <a:prstGeom prst="rect">
            <a:avLst/>
          </a:prstGeom>
        </p:spPr>
      </p:pic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2513AF51-9FF8-4F82-81F6-B5F993685A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12328651"/>
              </p:ext>
            </p:extLst>
          </p:nvPr>
        </p:nvGraphicFramePr>
        <p:xfrm>
          <a:off x="304800" y="1143000"/>
          <a:ext cx="6705600" cy="43954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93DB95E-9DA3-4040-9868-E2F17CA6CD61}"/>
              </a:ext>
            </a:extLst>
          </p:cNvPr>
          <p:cNvSpPr/>
          <p:nvPr/>
        </p:nvSpPr>
        <p:spPr>
          <a:xfrm>
            <a:off x="6832634" y="2437671"/>
            <a:ext cx="2039694" cy="13515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заявления о признании граждан недееспособными подготовлены </a:t>
            </a:r>
          </a:p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и направлены </a:t>
            </a:r>
          </a:p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в Калужский районный суд Калужской области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E3D09D-80C7-4887-8C8B-A784CFD9008F}"/>
              </a:ext>
            </a:extLst>
          </p:cNvPr>
          <p:cNvSpPr txBox="1"/>
          <p:nvPr/>
        </p:nvSpPr>
        <p:spPr>
          <a:xfrm>
            <a:off x="6836082" y="1329700"/>
            <a:ext cx="122341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b="1" dirty="0">
                <a:solidFill>
                  <a:srgbClr val="0070C0"/>
                </a:solidFill>
              </a:rPr>
              <a:t>24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38216" y="500042"/>
            <a:ext cx="71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Опека над совершеннолетними  недееспособными гражданами </a:t>
            </a:r>
          </a:p>
        </p:txBody>
      </p:sp>
    </p:spTree>
    <p:extLst>
      <p:ext uri="{BB962C8B-B14F-4D97-AF65-F5344CB8AC3E}">
        <p14:creationId xmlns:p14="http://schemas.microsoft.com/office/powerpoint/2010/main" val="4184185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35EC5DA-A6D3-4128-BD05-E218C2DEF25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64"/>
          <a:stretch/>
        </p:blipFill>
        <p:spPr>
          <a:xfrm>
            <a:off x="-9144" y="0"/>
            <a:ext cx="12192000" cy="6858000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93DB95E-9DA3-4040-9868-E2F17CA6CD61}"/>
              </a:ext>
            </a:extLst>
          </p:cNvPr>
          <p:cNvSpPr/>
          <p:nvPr/>
        </p:nvSpPr>
        <p:spPr>
          <a:xfrm>
            <a:off x="4825566" y="1865016"/>
            <a:ext cx="2017776" cy="9925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постановлений Городской Управы города Калуги о назначении постоянной опеки (попечительства)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E3D09D-80C7-4887-8C8B-A784CFD9008F}"/>
              </a:ext>
            </a:extLst>
          </p:cNvPr>
          <p:cNvSpPr txBox="1"/>
          <p:nvPr/>
        </p:nvSpPr>
        <p:spPr>
          <a:xfrm>
            <a:off x="4803648" y="680116"/>
            <a:ext cx="122341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b="1" dirty="0">
                <a:solidFill>
                  <a:srgbClr val="0070C0"/>
                </a:solidFill>
              </a:rPr>
              <a:t>55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CA176AC-19B0-4813-B602-5AE062D5F24D}"/>
              </a:ext>
            </a:extLst>
          </p:cNvPr>
          <p:cNvSpPr/>
          <p:nvPr/>
        </p:nvSpPr>
        <p:spPr>
          <a:xfrm>
            <a:off x="304800" y="1324727"/>
            <a:ext cx="4038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Установление опеки и попечительства в отношении совершеннолетних недееспособных граждан и граждан, ограниченных в дееспособности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DE8CC92-EE57-409D-A73D-0A259519A0B2}"/>
              </a:ext>
            </a:extLst>
          </p:cNvPr>
          <p:cNvSpPr/>
          <p:nvPr/>
        </p:nvSpPr>
        <p:spPr>
          <a:xfrm>
            <a:off x="7037832" y="1865016"/>
            <a:ext cx="2017776" cy="81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постановлений </a:t>
            </a:r>
          </a:p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о назначении предварительной опеки (попечительства)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86DB76-0F49-4B4B-BE66-39B425090320}"/>
              </a:ext>
            </a:extLst>
          </p:cNvPr>
          <p:cNvSpPr txBox="1"/>
          <p:nvPr/>
        </p:nvSpPr>
        <p:spPr>
          <a:xfrm>
            <a:off x="7010400" y="680116"/>
            <a:ext cx="122341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b="1" dirty="0">
                <a:solidFill>
                  <a:srgbClr val="0070C0"/>
                </a:solidFill>
              </a:rPr>
              <a:t>18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B4C840B-C1F6-44FC-8AC8-DE4571477DB2}"/>
              </a:ext>
            </a:extLst>
          </p:cNvPr>
          <p:cNvSpPr/>
          <p:nvPr/>
        </p:nvSpPr>
        <p:spPr>
          <a:xfrm>
            <a:off x="304800" y="4055945"/>
            <a:ext cx="449884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Устройство граждан в организации социального обслуживания, предоставляющие социальные услуги </a:t>
            </a:r>
          </a:p>
          <a:p>
            <a:r>
              <a:rPr lang="ru-RU" b="1" dirty="0"/>
              <a:t>в стационарной форме </a:t>
            </a:r>
          </a:p>
          <a:p>
            <a:r>
              <a:rPr lang="ru-RU" b="1" dirty="0"/>
              <a:t>социального обслуживания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7C6B2F05-C3E2-4CEB-9693-972A43E7651F}"/>
              </a:ext>
            </a:extLst>
          </p:cNvPr>
          <p:cNvSpPr/>
          <p:nvPr/>
        </p:nvSpPr>
        <p:spPr>
          <a:xfrm>
            <a:off x="4827450" y="4752330"/>
            <a:ext cx="2716350" cy="9925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гражданам, </a:t>
            </a:r>
          </a:p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как недееспособным, </a:t>
            </a:r>
          </a:p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так и одиноким, нуждающимся                  в уходе дееспособным гражданам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1B1AB1A-E1E9-4929-A956-300EF031B19A}"/>
              </a:ext>
            </a:extLst>
          </p:cNvPr>
          <p:cNvSpPr txBox="1"/>
          <p:nvPr/>
        </p:nvSpPr>
        <p:spPr>
          <a:xfrm>
            <a:off x="4800018" y="3567430"/>
            <a:ext cx="122341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b="1" dirty="0">
                <a:solidFill>
                  <a:srgbClr val="0070C0"/>
                </a:solidFill>
              </a:rPr>
              <a:t>86</a:t>
            </a:r>
          </a:p>
        </p:txBody>
      </p:sp>
    </p:spTree>
    <p:extLst>
      <p:ext uri="{BB962C8B-B14F-4D97-AF65-F5344CB8AC3E}">
        <p14:creationId xmlns:p14="http://schemas.microsoft.com/office/powerpoint/2010/main" val="38202695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35EC5DA-A6D3-4128-BD05-E218C2DEF25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64"/>
          <a:stretch/>
        </p:blipFill>
        <p:spPr>
          <a:xfrm>
            <a:off x="-9144" y="0"/>
            <a:ext cx="12192000" cy="6858000"/>
          </a:xfrm>
          <a:prstGeom prst="rect">
            <a:avLst/>
          </a:prstGeom>
        </p:spPr>
      </p:pic>
      <p:graphicFrame>
        <p:nvGraphicFramePr>
          <p:cNvPr id="13" name="Диаграмма 12">
            <a:extLst>
              <a:ext uri="{FF2B5EF4-FFF2-40B4-BE49-F238E27FC236}">
                <a16:creationId xmlns:a16="http://schemas.microsoft.com/office/drawing/2014/main" id="{72A52DE0-601A-4878-902C-04E00AD95D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2039675"/>
              </p:ext>
            </p:extLst>
          </p:nvPr>
        </p:nvGraphicFramePr>
        <p:xfrm>
          <a:off x="228600" y="990600"/>
          <a:ext cx="81280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0DC44B11-6EF1-48D0-8FD8-3721F4A555BA}"/>
              </a:ext>
            </a:extLst>
          </p:cNvPr>
          <p:cNvSpPr/>
          <p:nvPr/>
        </p:nvSpPr>
        <p:spPr>
          <a:xfrm>
            <a:off x="6726936" y="2057400"/>
            <a:ext cx="2286000" cy="20697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обследование проведено</a:t>
            </a:r>
          </a:p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по вопросам, связанным </a:t>
            </a:r>
          </a:p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с недееспособными гражданами </a:t>
            </a:r>
          </a:p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и гражданами, признанными судом ограниченными </a:t>
            </a:r>
          </a:p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в дееспособности, оказание помощи пожилым гражданам </a:t>
            </a:r>
          </a:p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и инвалидам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CD83C22-E88D-49CC-80CE-C7A43BB6373D}"/>
              </a:ext>
            </a:extLst>
          </p:cNvPr>
          <p:cNvSpPr txBox="1"/>
          <p:nvPr/>
        </p:nvSpPr>
        <p:spPr>
          <a:xfrm>
            <a:off x="6705600" y="990600"/>
            <a:ext cx="174278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b="1" dirty="0">
                <a:solidFill>
                  <a:srgbClr val="0070C0"/>
                </a:solidFill>
              </a:rPr>
              <a:t>831</a:t>
            </a:r>
          </a:p>
        </p:txBody>
      </p:sp>
    </p:spTree>
    <p:extLst>
      <p:ext uri="{BB962C8B-B14F-4D97-AF65-F5344CB8AC3E}">
        <p14:creationId xmlns:p14="http://schemas.microsoft.com/office/powerpoint/2010/main" val="3710422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35EC5DA-A6D3-4128-BD05-E218C2DEF25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64"/>
          <a:stretch/>
        </p:blipFill>
        <p:spPr>
          <a:xfrm>
            <a:off x="-9144" y="0"/>
            <a:ext cx="12192000" cy="6858000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F80688A0-4F47-4A38-8081-20BDAC390EF3}"/>
              </a:ext>
            </a:extLst>
          </p:cNvPr>
          <p:cNvSpPr/>
          <p:nvPr/>
        </p:nvSpPr>
        <p:spPr>
          <a:xfrm>
            <a:off x="631518" y="2183356"/>
            <a:ext cx="2017776" cy="4539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обращение от юридических лиц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F7456E-CA46-4A78-AEF4-8C3FC6BC90F6}"/>
              </a:ext>
            </a:extLst>
          </p:cNvPr>
          <p:cNvSpPr txBox="1"/>
          <p:nvPr/>
        </p:nvSpPr>
        <p:spPr>
          <a:xfrm>
            <a:off x="609600" y="998456"/>
            <a:ext cx="226215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b="1" dirty="0">
                <a:solidFill>
                  <a:srgbClr val="0070C0"/>
                </a:solidFill>
              </a:rPr>
              <a:t>6891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2731C03-0D92-4589-B402-CD976937C0DF}"/>
              </a:ext>
            </a:extLst>
          </p:cNvPr>
          <p:cNvSpPr/>
          <p:nvPr/>
        </p:nvSpPr>
        <p:spPr>
          <a:xfrm>
            <a:off x="3385433" y="2183356"/>
            <a:ext cx="2179320" cy="274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обращений граждан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433446-CE24-40D7-995A-B74359980F03}"/>
              </a:ext>
            </a:extLst>
          </p:cNvPr>
          <p:cNvSpPr txBox="1"/>
          <p:nvPr/>
        </p:nvSpPr>
        <p:spPr>
          <a:xfrm>
            <a:off x="3358001" y="998456"/>
            <a:ext cx="226215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b="1" dirty="0">
                <a:solidFill>
                  <a:schemeClr val="bg1">
                    <a:lumMod val="50000"/>
                  </a:schemeClr>
                </a:solidFill>
              </a:rPr>
              <a:t>3327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050E4A58-E45B-4499-965C-0BC8FE11E207}"/>
              </a:ext>
            </a:extLst>
          </p:cNvPr>
          <p:cNvSpPr/>
          <p:nvPr/>
        </p:nvSpPr>
        <p:spPr>
          <a:xfrm>
            <a:off x="6270318" y="2175500"/>
            <a:ext cx="2017776" cy="274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исходящих документов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316EF69-4A87-465D-ADB9-B1E1A0012190}"/>
              </a:ext>
            </a:extLst>
          </p:cNvPr>
          <p:cNvSpPr txBox="1"/>
          <p:nvPr/>
        </p:nvSpPr>
        <p:spPr>
          <a:xfrm>
            <a:off x="6248400" y="990600"/>
            <a:ext cx="226215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b="1" dirty="0">
                <a:solidFill>
                  <a:srgbClr val="0070C0"/>
                </a:solidFill>
              </a:rPr>
              <a:t>5868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395AFF9-756A-4BD2-B7FE-B7E29EC16916}"/>
              </a:ext>
            </a:extLst>
          </p:cNvPr>
          <p:cNvSpPr/>
          <p:nvPr/>
        </p:nvSpPr>
        <p:spPr>
          <a:xfrm>
            <a:off x="631518" y="4947752"/>
            <a:ext cx="2017776" cy="633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заявлений </a:t>
            </a:r>
          </a:p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на предоставление компенсации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2B7DFA9-A8CD-4DDE-BF87-5170D36760E0}"/>
              </a:ext>
            </a:extLst>
          </p:cNvPr>
          <p:cNvSpPr txBox="1"/>
          <p:nvPr/>
        </p:nvSpPr>
        <p:spPr>
          <a:xfrm>
            <a:off x="609600" y="3762852"/>
            <a:ext cx="174278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b="1" dirty="0">
                <a:solidFill>
                  <a:schemeClr val="bg1">
                    <a:lumMod val="50000"/>
                  </a:schemeClr>
                </a:solidFill>
              </a:rPr>
              <a:t>537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761F4432-3724-4949-82E5-54939001EFED}"/>
              </a:ext>
            </a:extLst>
          </p:cNvPr>
          <p:cNvSpPr/>
          <p:nvPr/>
        </p:nvSpPr>
        <p:spPr>
          <a:xfrm>
            <a:off x="3385433" y="4947752"/>
            <a:ext cx="2275286" cy="274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общая сумма компенсации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719662B-1941-4C67-86B5-AD38A6D8E71D}"/>
              </a:ext>
            </a:extLst>
          </p:cNvPr>
          <p:cNvSpPr txBox="1"/>
          <p:nvPr/>
        </p:nvSpPr>
        <p:spPr>
          <a:xfrm>
            <a:off x="3358001" y="3762852"/>
            <a:ext cx="650806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b="1" dirty="0">
                <a:solidFill>
                  <a:srgbClr val="0070C0"/>
                </a:solidFill>
              </a:rPr>
              <a:t>56. 495. 642 </a:t>
            </a:r>
            <a:r>
              <a:rPr lang="ru-RU" sz="3200" b="1" dirty="0">
                <a:solidFill>
                  <a:srgbClr val="0070C0"/>
                </a:solidFill>
              </a:rPr>
              <a:t>руб.</a:t>
            </a:r>
            <a:endParaRPr lang="ru-RU" sz="8000" b="1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23968" y="357166"/>
            <a:ext cx="67151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Работа с обращениями граждан</a:t>
            </a:r>
          </a:p>
        </p:txBody>
      </p:sp>
    </p:spTree>
    <p:extLst>
      <p:ext uri="{BB962C8B-B14F-4D97-AF65-F5344CB8AC3E}">
        <p14:creationId xmlns:p14="http://schemas.microsoft.com/office/powerpoint/2010/main" val="37341410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35EC5DA-A6D3-4128-BD05-E218C2DEF25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64"/>
          <a:stretch/>
        </p:blipFill>
        <p:spPr>
          <a:xfrm>
            <a:off x="-9144" y="0"/>
            <a:ext cx="12192000" cy="6858000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DA60FF9-FFBF-4C86-B01A-8E3941F1D706}"/>
              </a:ext>
            </a:extLst>
          </p:cNvPr>
          <p:cNvSpPr/>
          <p:nvPr/>
        </p:nvSpPr>
        <p:spPr>
          <a:xfrm>
            <a:off x="228600" y="228600"/>
            <a:ext cx="89916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Отдел осуществляет предоставление двух массовых социально значимых услуг </a:t>
            </a:r>
          </a:p>
          <a:p>
            <a:r>
              <a:rPr lang="ru-RU" dirty="0"/>
              <a:t>в электронном виде:</a:t>
            </a:r>
          </a:p>
          <a:p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установление опеки, попечительства (в том числе предварительные опека                           и попечительство), патроната, освобождение опекуна (попечителя) от исполнения им своих обязанностей;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назначение ежемесячной выплаты на содержание ребенка в семье опекуна (попечителя) и приемной семье.</a:t>
            </a:r>
          </a:p>
          <a:p>
            <a:r>
              <a:rPr lang="ru-RU" dirty="0"/>
              <a:t>		</a:t>
            </a:r>
          </a:p>
          <a:p>
            <a:r>
              <a:rPr lang="ru-RU" dirty="0"/>
              <a:t>Сотрудники отдела информируют граждан о возможности получения данных услуг                в электронном виде на очном приеме по вопросам оформления опеки (попечительства),                    по телефону, через информационные стенды, ежемесячно размещают информацию                              в Телеграмм-канале, в социальной сети «</a:t>
            </a:r>
            <a:r>
              <a:rPr lang="ru-RU" dirty="0" err="1"/>
              <a:t>ВКонтакте</a:t>
            </a:r>
            <a:r>
              <a:rPr lang="ru-RU" dirty="0"/>
              <a:t>»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19B0D467-853E-44F2-83FB-7D518AF4B950}"/>
              </a:ext>
            </a:extLst>
          </p:cNvPr>
          <p:cNvSpPr/>
          <p:nvPr/>
        </p:nvSpPr>
        <p:spPr>
          <a:xfrm>
            <a:off x="860118" y="5416296"/>
            <a:ext cx="2743200" cy="9925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Доля обращений по услуге «Назначение ежемесячной выплаты на содержание ребенка в семье опекуна (попечителя) </a:t>
            </a:r>
          </a:p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и приемной семье»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02275CB-4A8F-4268-97C7-8296542531B2}"/>
              </a:ext>
            </a:extLst>
          </p:cNvPr>
          <p:cNvSpPr txBox="1"/>
          <p:nvPr/>
        </p:nvSpPr>
        <p:spPr>
          <a:xfrm>
            <a:off x="838200" y="4231396"/>
            <a:ext cx="215475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b="1" dirty="0">
                <a:solidFill>
                  <a:srgbClr val="0070C0"/>
                </a:solidFill>
              </a:rPr>
              <a:t>100</a:t>
            </a:r>
            <a:r>
              <a:rPr lang="ru-RU" sz="4400" b="1" dirty="0">
                <a:solidFill>
                  <a:srgbClr val="0070C0"/>
                </a:solidFill>
              </a:rPr>
              <a:t>%</a:t>
            </a:r>
            <a:endParaRPr lang="ru-RU" sz="8000" b="1" dirty="0">
              <a:solidFill>
                <a:srgbClr val="0070C0"/>
              </a:solidFill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A8DED4ED-A3BE-4CCC-AC6F-147EBB39F84B}"/>
              </a:ext>
            </a:extLst>
          </p:cNvPr>
          <p:cNvSpPr/>
          <p:nvPr/>
        </p:nvSpPr>
        <p:spPr>
          <a:xfrm>
            <a:off x="4155525" y="5416296"/>
            <a:ext cx="3540675" cy="1172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Доля обращений по услуге «Установление опеки, попечительства (в том числе предварительные опека и попечительство), патроната, освобождение опекуна (попечителя) от исполнения им своих обязанностей»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DEEBCD4-85FA-430E-8A60-F23D6F0BF6F6}"/>
              </a:ext>
            </a:extLst>
          </p:cNvPr>
          <p:cNvSpPr txBox="1"/>
          <p:nvPr/>
        </p:nvSpPr>
        <p:spPr>
          <a:xfrm>
            <a:off x="4128094" y="4231396"/>
            <a:ext cx="33837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b="1" dirty="0">
                <a:solidFill>
                  <a:schemeClr val="bg1">
                    <a:lumMod val="50000"/>
                  </a:schemeClr>
                </a:solidFill>
              </a:rPr>
              <a:t>59,67</a:t>
            </a:r>
            <a:r>
              <a:rPr lang="ru-RU" sz="4400" b="1" dirty="0">
                <a:solidFill>
                  <a:schemeClr val="bg1">
                    <a:lumMod val="50000"/>
                  </a:schemeClr>
                </a:solidFill>
              </a:rPr>
              <a:t>%</a:t>
            </a:r>
            <a:endParaRPr lang="ru-RU" sz="80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1386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35EC5DA-A6D3-4128-BD05-E218C2DEF25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64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object 31">
            <a:extLst>
              <a:ext uri="{FF2B5EF4-FFF2-40B4-BE49-F238E27FC236}">
                <a16:creationId xmlns:a16="http://schemas.microsoft.com/office/drawing/2014/main" id="{263FF098-95D9-4B1C-B7B8-3DD9CA579BD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75520" y="5512506"/>
            <a:ext cx="6629650" cy="8617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l"/>
            <a:r>
              <a:rPr lang="ru-RU" sz="2800" dirty="0"/>
              <a:t>Спасибо за внимание!</a:t>
            </a:r>
            <a:br>
              <a:rPr lang="en-US" sz="2800" dirty="0"/>
            </a:br>
            <a:r>
              <a:rPr lang="ru-RU" sz="2800" dirty="0"/>
              <a:t>Благодарим за сотрудничество!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2400E85-8357-4B13-BB10-F735E71AFC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408" y="980728"/>
            <a:ext cx="4175760" cy="302971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4042B9D-10E8-4CA4-81CB-0C038C323C4D}"/>
              </a:ext>
            </a:extLst>
          </p:cNvPr>
          <p:cNvSpPr txBox="1"/>
          <p:nvPr/>
        </p:nvSpPr>
        <p:spPr>
          <a:xfrm>
            <a:off x="5683939" y="1124744"/>
            <a:ext cx="374441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Охрана прав ребенка жить и воспитываться в семье, и сохранение семьи для ребенка</a:t>
            </a:r>
          </a:p>
        </p:txBody>
      </p:sp>
    </p:spTree>
    <p:extLst>
      <p:ext uri="{BB962C8B-B14F-4D97-AF65-F5344CB8AC3E}">
        <p14:creationId xmlns:p14="http://schemas.microsoft.com/office/powerpoint/2010/main" val="1983380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49B181-35E2-4F43-8F05-F1FFB7CEF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AutoShape 4">
            <a:extLst>
              <a:ext uri="{FF2B5EF4-FFF2-40B4-BE49-F238E27FC236}">
                <a16:creationId xmlns:a16="http://schemas.microsoft.com/office/drawing/2014/main" id="{70F5B182-B90C-46DE-84B7-248B5250CBE4}"/>
              </a:ext>
            </a:extLst>
          </p:cNvPr>
          <p:cNvSpPr>
            <a:spLocks noGrp="1" noChangeAspect="1" noChangeArrowheads="1"/>
          </p:cNvSpPr>
          <p:nvPr>
            <p:ph type="body" idx="1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18D1B7C-A348-4E3F-AC01-44D23C57F3D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64"/>
          <a:stretch/>
        </p:blipFill>
        <p:spPr>
          <a:xfrm>
            <a:off x="30578" y="-1"/>
            <a:ext cx="12192000" cy="68580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A7C3B2FE-971E-48C9-8BC6-1E399A2B5B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5" y="116632"/>
            <a:ext cx="5951984" cy="2616821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FA9CED9B-60B7-4151-9A6F-8C813C3797D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0020" y="1955416"/>
            <a:ext cx="3963979" cy="2947167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CFDF5B21-B008-4945-A31D-61CAEE410C6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389" y="2836530"/>
            <a:ext cx="4615631" cy="3091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799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FB906B-927A-4D58-A31A-95A9672CD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A2F9E70-64BC-439D-8B8E-38D8497907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AF20F82-EA2A-4E7D-A6D3-2D71DD1B3BC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64"/>
          <a:stretch/>
        </p:blipFill>
        <p:spPr>
          <a:xfrm>
            <a:off x="8883" y="9356"/>
            <a:ext cx="12192000" cy="68580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56F46BD-93BD-40AB-8F16-C8BAAC9BB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38" y="84864"/>
            <a:ext cx="5080081" cy="182058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DCB7B79-8AB1-419F-8015-DC45709C5AA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9657" y="1383308"/>
            <a:ext cx="4937962" cy="515117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2F535F2-AEB8-45BF-B602-51A907A37F59}"/>
              </a:ext>
            </a:extLst>
          </p:cNvPr>
          <p:cNvSpPr txBox="1"/>
          <p:nvPr/>
        </p:nvSpPr>
        <p:spPr>
          <a:xfrm>
            <a:off x="324884" y="5495401"/>
            <a:ext cx="77153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Январь 2025г. </a:t>
            </a:r>
          </a:p>
          <a:p>
            <a:r>
              <a:rPr lang="ru-RU" sz="2400" dirty="0"/>
              <a:t>Всесоюзная инспекция изучала опыт Калужского региона и города Калуги</a:t>
            </a:r>
          </a:p>
        </p:txBody>
      </p:sp>
    </p:spTree>
    <p:extLst>
      <p:ext uri="{BB962C8B-B14F-4D97-AF65-F5344CB8AC3E}">
        <p14:creationId xmlns:p14="http://schemas.microsoft.com/office/powerpoint/2010/main" val="2546234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35EC5DA-A6D3-4128-BD05-E218C2DEF25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64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A5128A9-3248-4CC8-B12C-BB0EF09543D7}"/>
              </a:ext>
            </a:extLst>
          </p:cNvPr>
          <p:cNvSpPr/>
          <p:nvPr/>
        </p:nvSpPr>
        <p:spPr>
          <a:xfrm>
            <a:off x="238084" y="285728"/>
            <a:ext cx="8715436" cy="6595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Ключевые задачи 2025года</a:t>
            </a:r>
            <a:r>
              <a:rPr lang="ru-RU" sz="20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:</a:t>
            </a:r>
          </a:p>
          <a:p>
            <a:pPr marL="285750" indent="-285750">
              <a:spcAft>
                <a:spcPts val="0"/>
              </a:spcAft>
            </a:pPr>
            <a:endParaRPr lang="ru-RU" sz="2000" dirty="0">
              <a:solidFill>
                <a:srgbClr val="000000"/>
              </a:solidFill>
              <a:latin typeface="+mj-lt"/>
              <a:ea typeface="Times New Roman" panose="02020603050405020304" pitchFamily="18" charset="0"/>
            </a:endParaRPr>
          </a:p>
          <a:p>
            <a:pPr indent="45720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обеспечение оптимальных условий для жизни и воспитания детей-сирот и детей, оставшихся без попечения родителей , обеспечение качества жизни совершеннолетних недееспособных граждан , а также не полностью дееспособных граждан;</a:t>
            </a:r>
          </a:p>
          <a:p>
            <a:pPr indent="457200"/>
            <a:endParaRPr lang="ru-RU" sz="1600" dirty="0">
              <a:solidFill>
                <a:srgbClr val="000000"/>
              </a:solidFill>
              <a:latin typeface="+mj-lt"/>
              <a:ea typeface="Times New Roman" panose="02020603050405020304" pitchFamily="18" charset="0"/>
            </a:endParaRPr>
          </a:p>
          <a:p>
            <a:pPr indent="45720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обеспечение приоритета семейных форм устройства детей-сирот, детей, оставшихся без попечения родителей, совершеннолетних недееспособных граждан и не полностью дееспособных граждан;</a:t>
            </a:r>
          </a:p>
          <a:p>
            <a:pPr indent="457200">
              <a:buFont typeface="Arial" panose="020B0604020202020204" pitchFamily="34" charset="0"/>
              <a:buChar char="•"/>
            </a:pPr>
            <a:endParaRPr lang="ru-RU" sz="1600" dirty="0">
              <a:solidFill>
                <a:srgbClr val="000000"/>
              </a:solidFill>
              <a:latin typeface="+mj-lt"/>
              <a:ea typeface="Times New Roman" panose="02020603050405020304" pitchFamily="18" charset="0"/>
            </a:endParaRPr>
          </a:p>
          <a:p>
            <a:pPr indent="45720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внедрение семье-сберегающего подхода и объединение всех ресурсов, направленных на поддержку семей в кризисной ситуации;</a:t>
            </a:r>
          </a:p>
          <a:p>
            <a:pPr indent="457200">
              <a:buFont typeface="Arial" panose="020B0604020202020204" pitchFamily="34" charset="0"/>
              <a:buChar char="•"/>
            </a:pPr>
            <a:endParaRPr lang="ru-RU" sz="1600" dirty="0">
              <a:solidFill>
                <a:srgbClr val="000000"/>
              </a:solidFill>
              <a:latin typeface="+mj-lt"/>
              <a:ea typeface="Times New Roman" panose="02020603050405020304" pitchFamily="18" charset="0"/>
            </a:endParaRPr>
          </a:p>
          <a:p>
            <a:pPr indent="45720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организация межведомственного работы по поддержке семей участников специальной  военной операции;</a:t>
            </a:r>
          </a:p>
          <a:p>
            <a:pPr indent="457200">
              <a:buFont typeface="Arial" panose="020B0604020202020204" pitchFamily="34" charset="0"/>
              <a:buChar char="•"/>
            </a:pPr>
            <a:endParaRPr lang="ru-RU" sz="1600" dirty="0">
              <a:solidFill>
                <a:srgbClr val="000000"/>
              </a:solidFill>
              <a:latin typeface="+mj-lt"/>
              <a:ea typeface="Times New Roman" panose="02020603050405020304" pitchFamily="18" charset="0"/>
            </a:endParaRPr>
          </a:p>
          <a:p>
            <a:pPr indent="45720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просвещение несовершеннолетних и граждан от вовлечения в оборот наркотических средств,  в киберпреступность, интернет мошенничество и безопасность на дорогах, повышение их уровня осведомленности, с целью профилактики семейного и детского неблагополучия;</a:t>
            </a:r>
          </a:p>
          <a:p>
            <a:pPr indent="457200">
              <a:buFont typeface="Arial" panose="020B0604020202020204" pitchFamily="34" charset="0"/>
              <a:buChar char="•"/>
            </a:pPr>
            <a:endParaRPr lang="ru-RU" sz="1600" dirty="0">
              <a:solidFill>
                <a:srgbClr val="000000"/>
              </a:solidFill>
              <a:latin typeface="+mj-lt"/>
              <a:ea typeface="Times New Roman" panose="02020603050405020304" pitchFamily="18" charset="0"/>
            </a:endParaRPr>
          </a:p>
          <a:p>
            <a:pPr indent="45720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активное взаимодействие и совершенствование практических навыков поддержки семей на пути преодоления жизненных трудностей с негосударственными ресурсами НКО, БФ, кризисными центрами для женщин и детей.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sz="1600" dirty="0">
              <a:solidFill>
                <a:srgbClr val="000000"/>
              </a:solidFill>
              <a:latin typeface="+mj-lt"/>
              <a:ea typeface="Times New Roman" panose="02020603050405020304" pitchFamily="18" charset="0"/>
            </a:endParaRPr>
          </a:p>
          <a:p>
            <a:pPr marL="285750" indent="-285750">
              <a:lnSpc>
                <a:spcPts val="12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sz="16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285750" indent="-285750">
              <a:lnSpc>
                <a:spcPts val="1200"/>
              </a:lnSpc>
              <a:spcAft>
                <a:spcPts val="0"/>
              </a:spcAft>
            </a:pPr>
            <a:endParaRPr lang="ru-RU" sz="1400" dirty="0">
              <a:latin typeface="+mj-lt"/>
              <a:ea typeface="Times New Roman" panose="02020603050405020304" pitchFamily="18" charset="0"/>
            </a:endParaRPr>
          </a:p>
          <a:p>
            <a:pPr marL="285750" indent="-285750">
              <a:lnSpc>
                <a:spcPts val="1200"/>
              </a:lnSpc>
              <a:spcAft>
                <a:spcPts val="0"/>
              </a:spcAft>
            </a:pPr>
            <a:endParaRPr lang="ru-RU" sz="1400" dirty="0">
              <a:effectLst/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507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35EC5DA-A6D3-4128-BD05-E218C2DEF25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64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FD25DE6-929A-48F8-9E38-AC127F22CCB6}"/>
              </a:ext>
            </a:extLst>
          </p:cNvPr>
          <p:cNvSpPr/>
          <p:nvPr/>
        </p:nvSpPr>
        <p:spPr>
          <a:xfrm>
            <a:off x="821852" y="76802"/>
            <a:ext cx="8305800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b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Основные функции отдела: </a:t>
            </a:r>
          </a:p>
          <a:p>
            <a:pPr>
              <a:spcAft>
                <a:spcPts val="0"/>
              </a:spcAft>
            </a:pPr>
            <a:endParaRPr lang="ru-RU" dirty="0">
              <a:solidFill>
                <a:srgbClr val="000000"/>
              </a:solidFill>
              <a:latin typeface="+mj-lt"/>
              <a:ea typeface="Times New Roman" panose="02020603050405020304" pitchFamily="18" charset="0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защита прав и законных интересов граждан, нуждающихся в установлении над ними опеки и попечительства, и граждан, находящихся под опекой и попечительством;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надзор за деятельностью опекунов и попечителей, а также за деятельностью организаций, в которые помещены недееспособные или не полностью дееспособные граждане;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контроль за сохранением имущества и управлением имуществом граждан, находящихся под опекой или попечительством, либо помещенных под надзор в организации, в том числе в организации для детей-сирот, детей, оставшихся без попечения родителей.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DAEDE21-7D96-469E-BF15-E690CFF7EB53}"/>
              </a:ext>
            </a:extLst>
          </p:cNvPr>
          <p:cNvSpPr/>
          <p:nvPr/>
        </p:nvSpPr>
        <p:spPr>
          <a:xfrm>
            <a:off x="1595406" y="5286388"/>
            <a:ext cx="320445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000000"/>
                </a:solidFill>
                <a:ea typeface="Times New Roman" panose="02020603050405020304" pitchFamily="18" charset="0"/>
              </a:rPr>
              <a:t>Общая численность детей-сирот и детей, оставшихся без попечения родителей, состоящих на учете в МО «Город Калуга»</a:t>
            </a:r>
            <a:endParaRPr lang="ru-RU" sz="1600" dirty="0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F9B05902-C035-4B0B-9D18-4FF2F5442DF1}"/>
              </a:ext>
            </a:extLst>
          </p:cNvPr>
          <p:cNvSpPr/>
          <p:nvPr/>
        </p:nvSpPr>
        <p:spPr>
          <a:xfrm>
            <a:off x="166646" y="5214950"/>
            <a:ext cx="1357322" cy="135732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Блок-схема: узел 6"/>
          <p:cNvSpPr/>
          <p:nvPr/>
        </p:nvSpPr>
        <p:spPr>
          <a:xfrm>
            <a:off x="452398" y="3571876"/>
            <a:ext cx="1643074" cy="157163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75843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095472" y="4000505"/>
            <a:ext cx="22723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000000"/>
                </a:solidFill>
                <a:ea typeface="Times New Roman" panose="02020603050405020304" pitchFamily="18" charset="0"/>
              </a:rPr>
              <a:t>Общая численность детского населения в МО «Город Калуга»</a:t>
            </a: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595274" y="5715016"/>
            <a:ext cx="5741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/>
              <a:t>502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238744" y="3857628"/>
            <a:ext cx="1357322" cy="1214446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554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667504" y="3929066"/>
            <a:ext cx="207170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000000"/>
                </a:solidFill>
                <a:ea typeface="Times New Roman" panose="02020603050405020304" pitchFamily="18" charset="0"/>
              </a:rPr>
              <a:t>Численность недееспособных граждан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167438" y="4857760"/>
            <a:ext cx="985838" cy="100013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14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7167570" y="4857760"/>
            <a:ext cx="25717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000000"/>
                </a:solidFill>
                <a:ea typeface="Times New Roman" panose="02020603050405020304" pitchFamily="18" charset="0"/>
              </a:rPr>
              <a:t>Численность граждан,</a:t>
            </a:r>
          </a:p>
          <a:p>
            <a:r>
              <a:rPr lang="ru-RU" sz="1600" dirty="0">
                <a:solidFill>
                  <a:srgbClr val="000000"/>
                </a:solidFill>
                <a:ea typeface="Times New Roman" panose="02020603050405020304" pitchFamily="18" charset="0"/>
              </a:rPr>
              <a:t>ограниченных судом в дееспособности</a:t>
            </a:r>
          </a:p>
        </p:txBody>
      </p:sp>
    </p:spTree>
    <p:extLst>
      <p:ext uri="{BB962C8B-B14F-4D97-AF65-F5344CB8AC3E}">
        <p14:creationId xmlns:p14="http://schemas.microsoft.com/office/powerpoint/2010/main" val="3761289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35EC5DA-A6D3-4128-BD05-E218C2DEF25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64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1C0536E0-3087-44FC-9F42-96EE8E7A903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12727913"/>
              </p:ext>
            </p:extLst>
          </p:nvPr>
        </p:nvGraphicFramePr>
        <p:xfrm>
          <a:off x="457200" y="1143000"/>
          <a:ext cx="83820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092BED3-F051-493E-8FBD-F01405D0FD9C}"/>
              </a:ext>
            </a:extLst>
          </p:cNvPr>
          <p:cNvSpPr/>
          <p:nvPr/>
        </p:nvSpPr>
        <p:spPr>
          <a:xfrm>
            <a:off x="408432" y="386834"/>
            <a:ext cx="8305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Устройство детей-сирот и детей, оставшихся без попечения родителей</a:t>
            </a:r>
            <a:endParaRPr lang="ru-RU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29108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35EC5DA-A6D3-4128-BD05-E218C2DEF25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64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EBEB4E0-43D2-4744-86F8-C80DCF79533F}"/>
              </a:ext>
            </a:extLst>
          </p:cNvPr>
          <p:cNvSpPr/>
          <p:nvPr/>
        </p:nvSpPr>
        <p:spPr>
          <a:xfrm>
            <a:off x="381000" y="294959"/>
            <a:ext cx="8305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Причины выявления детей-сирот и детей, оставшихся </a:t>
            </a:r>
          </a:p>
          <a:p>
            <a:pPr algn="ctr"/>
            <a:r>
              <a:rPr lang="ru-RU" b="1" dirty="0"/>
              <a:t>без попечения родителей в течение отчетного года</a:t>
            </a:r>
            <a:endParaRPr lang="ru-RU" b="1" dirty="0">
              <a:latin typeface="+mj-lt"/>
            </a:endParaRP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AA068DD1-F77D-4496-A6B0-12070A1047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169283"/>
              </p:ext>
            </p:extLst>
          </p:nvPr>
        </p:nvGraphicFramePr>
        <p:xfrm>
          <a:off x="228600" y="1143000"/>
          <a:ext cx="8991600" cy="556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55359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35EC5DA-A6D3-4128-BD05-E218C2DEF25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64"/>
          <a:stretch/>
        </p:blipFill>
        <p:spPr>
          <a:xfrm>
            <a:off x="-9144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EBEB4E0-43D2-4744-86F8-C80DCF79533F}"/>
              </a:ext>
            </a:extLst>
          </p:cNvPr>
          <p:cNvSpPr/>
          <p:nvPr/>
        </p:nvSpPr>
        <p:spPr>
          <a:xfrm>
            <a:off x="381000" y="294959"/>
            <a:ext cx="8305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Форма устройства детей-сирот и детей, оставшихся без попечения родителей, выявленных в течение отчетного года</a:t>
            </a:r>
            <a:endParaRPr lang="ru-RU" b="1" dirty="0">
              <a:latin typeface="+mj-lt"/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159E1F3E-3A0E-4852-A6D0-DFF1C9845E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1746524"/>
              </p:ext>
            </p:extLst>
          </p:nvPr>
        </p:nvGraphicFramePr>
        <p:xfrm>
          <a:off x="469900" y="1136821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C453541-DA94-4785-B519-DFEDB31AF495}"/>
              </a:ext>
            </a:extLst>
          </p:cNvPr>
          <p:cNvSpPr/>
          <p:nvPr/>
        </p:nvSpPr>
        <p:spPr>
          <a:xfrm>
            <a:off x="6895246" y="2211185"/>
            <a:ext cx="1828130" cy="15311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детей, </a:t>
            </a:r>
          </a:p>
          <a:p>
            <a:pPr algn="ctr"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относящихся </a:t>
            </a:r>
          </a:p>
          <a:p>
            <a:pPr algn="ctr"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к категории детей-сирот и детей, оставшихся </a:t>
            </a:r>
          </a:p>
          <a:p>
            <a:pPr algn="ctr"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без попечения родителей </a:t>
            </a:r>
          </a:p>
          <a:p>
            <a:pPr algn="ctr">
              <a:lnSpc>
                <a:spcPts val="1400"/>
              </a:lnSpc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выявлены и учтены </a:t>
            </a:r>
            <a:endParaRPr lang="ru-RU" sz="1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A8FA01-83F4-49D6-8BF2-50C2F243389D}"/>
              </a:ext>
            </a:extLst>
          </p:cNvPr>
          <p:cNvSpPr txBox="1"/>
          <p:nvPr/>
        </p:nvSpPr>
        <p:spPr>
          <a:xfrm>
            <a:off x="7161029" y="1136819"/>
            <a:ext cx="122341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b="1" dirty="0">
                <a:solidFill>
                  <a:srgbClr val="0070C0"/>
                </a:solidFill>
              </a:rPr>
              <a:t>98</a:t>
            </a:r>
          </a:p>
        </p:txBody>
      </p:sp>
    </p:spTree>
    <p:extLst>
      <p:ext uri="{BB962C8B-B14F-4D97-AF65-F5344CB8AC3E}">
        <p14:creationId xmlns:p14="http://schemas.microsoft.com/office/powerpoint/2010/main" val="3196892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35EC5DA-A6D3-4128-BD05-E218C2DEF25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64"/>
          <a:stretch/>
        </p:blipFill>
        <p:spPr>
          <a:xfrm>
            <a:off x="-9144" y="0"/>
            <a:ext cx="12192000" cy="6858000"/>
          </a:xfrm>
          <a:prstGeom prst="rect">
            <a:avLst/>
          </a:prstGeom>
        </p:spPr>
      </p:pic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BD3B11C7-BA17-4895-A3BA-C0EBE5C6E4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562168"/>
              </p:ext>
            </p:extLst>
          </p:nvPr>
        </p:nvGraphicFramePr>
        <p:xfrm>
          <a:off x="304800" y="304800"/>
          <a:ext cx="8610600" cy="617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103649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1234</TotalTime>
  <Words>861</Words>
  <Application>Microsoft Office PowerPoint</Application>
  <PresentationFormat>Широкоэкранный</PresentationFormat>
  <Paragraphs>131</Paragraphs>
  <Slides>18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 Благодарим за сотрудничество!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Маймусов Владимир Владиславович</cp:lastModifiedBy>
  <cp:revision>197</cp:revision>
  <dcterms:created xsi:type="dcterms:W3CDTF">2024-02-27T11:14:43Z</dcterms:created>
  <dcterms:modified xsi:type="dcterms:W3CDTF">2025-03-24T10:15:08Z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2024-01-26T00:00:00Z</vt:filetime>
  </property>
  <property fmtid="{D5CDD505-2E9C-101B-9397-08002B2CF9AE}" pid="3" name="LastSaved">
    <vt:filetime>2024-02-27T00:00:00Z</vt:filetime>
  </property>
</Properties>
</file>