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91" r:id="rId2"/>
    <p:sldId id="258" r:id="rId3"/>
    <p:sldId id="261" r:id="rId4"/>
    <p:sldId id="263" r:id="rId5"/>
    <p:sldId id="290" r:id="rId6"/>
    <p:sldId id="264" r:id="rId7"/>
    <p:sldId id="265" r:id="rId8"/>
    <p:sldId id="268" r:id="rId9"/>
    <p:sldId id="273" r:id="rId10"/>
    <p:sldId id="283" r:id="rId11"/>
    <p:sldId id="276" r:id="rId12"/>
    <p:sldId id="287" r:id="rId13"/>
    <p:sldId id="288" r:id="rId14"/>
    <p:sldId id="289" r:id="rId15"/>
    <p:sldId id="286" r:id="rId16"/>
    <p:sldId id="279" r:id="rId17"/>
    <p:sldId id="277" r:id="rId18"/>
    <p:sldId id="285" r:id="rId19"/>
    <p:sldId id="29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DE8078-7F39-4861-A81B-94B4518161B8}">
          <p14:sldIdLst>
            <p14:sldId id="291"/>
            <p14:sldId id="258"/>
            <p14:sldId id="261"/>
            <p14:sldId id="263"/>
            <p14:sldId id="290"/>
            <p14:sldId id="264"/>
            <p14:sldId id="265"/>
            <p14:sldId id="268"/>
            <p14:sldId id="273"/>
            <p14:sldId id="283"/>
            <p14:sldId id="276"/>
            <p14:sldId id="287"/>
            <p14:sldId id="288"/>
            <p14:sldId id="289"/>
            <p14:sldId id="286"/>
            <p14:sldId id="279"/>
            <p14:sldId id="277"/>
            <p14:sldId id="285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8"/>
    <a:srgbClr val="0087E2"/>
    <a:srgbClr val="000000"/>
    <a:srgbClr val="43B3FF"/>
    <a:srgbClr val="29A8FF"/>
    <a:srgbClr val="0099FF"/>
    <a:srgbClr val="6798D3"/>
    <a:srgbClr val="003399"/>
    <a:srgbClr val="0033CC"/>
    <a:srgbClr val="203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199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2208-0F1F-47F4-9055-97BACA6182D6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C8E7-0CCE-4DD8-AFAB-E2FFCA199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5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4AD1B-3DD5-486E-B6CD-4880060B370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0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4AD1B-3DD5-486E-B6CD-4880060B370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0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4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4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3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ADEA-47DE-48B7-8070-20BBE2ECA26F}" type="datetime1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5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0D15-8D2D-424E-A268-FDB981577BA6}" type="datetime1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0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1A9-A219-4430-A14D-C3E08BFD45A9}" type="datetime1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8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543C-8474-4AB4-B2BD-D82152912E4C}" type="datetime1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9EF-CA42-4503-B4EA-43FED076B71F}" type="datetime1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8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5C6-C1A9-4F14-82FB-7CBFF38BF82D}" type="datetime1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5C41-FA81-4A44-BAFC-FECC8FEB271B}" type="datetime1">
              <a:rPr lang="ru-RU" smtClean="0"/>
              <a:t>23.08.2024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5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FD5D-4289-48E5-AE2B-1533F395C128}" type="datetime1">
              <a:rPr lang="ru-RU" smtClean="0"/>
              <a:t>23.08.2024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764F-8874-4F33-92F5-850EEE94A582}" type="datetime1">
              <a:rPr lang="ru-RU" smtClean="0"/>
              <a:t>23.08.2024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1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A106-D616-4FCC-BE0F-83EA972E4FC9}" type="datetime1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80C-A873-44E8-812E-BC51F88D8CF6}" type="datetime1">
              <a:rPr lang="ru-RU" smtClean="0"/>
              <a:t>23.08.2024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2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D4A4-4CBF-4A69-A10E-3D2A2734FCDE}" type="datetime1">
              <a:rPr lang="ru-RU" smtClean="0"/>
              <a:t>23.08.2024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5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8.wdp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microsoft.com/office/2007/relationships/hdphoto" Target="../media/hdphoto4.wdp"/><Relationship Id="rId10" Type="http://schemas.openxmlformats.org/officeDocument/2006/relationships/image" Target="../media/image38.jpeg"/><Relationship Id="rId4" Type="http://schemas.openxmlformats.org/officeDocument/2006/relationships/image" Target="../media/image34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8464" y="4998164"/>
            <a:ext cx="595200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i="1" dirty="0" smtClean="0"/>
              <a:t>Лыткина О.А., </a:t>
            </a:r>
          </a:p>
          <a:p>
            <a:pPr algn="r"/>
            <a:r>
              <a:rPr lang="ru-RU" sz="2000" i="1" dirty="0" smtClean="0"/>
              <a:t>начальник управления образования города Калуги</a:t>
            </a:r>
            <a:endParaRPr lang="ru-RU" sz="2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708920"/>
            <a:ext cx="84969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О готовности муниципальных образовательных учреждений </a:t>
            </a:r>
          </a:p>
          <a:p>
            <a:pPr algn="ctr"/>
            <a:r>
              <a:rPr lang="ru-RU" sz="3200" b="1" dirty="0"/>
              <a:t>к новому </a:t>
            </a:r>
            <a:r>
              <a:rPr lang="ru-RU" sz="3200" b="1" dirty="0" smtClean="0"/>
              <a:t>2024/2025 </a:t>
            </a:r>
            <a:r>
              <a:rPr lang="ru-RU" sz="3200" b="1" dirty="0"/>
              <a:t>учебному году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340277" y="6376864"/>
            <a:ext cx="246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26 августа 2024 года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ГОРОДСКАЯ УПРАВА ГОРОДА КАЛУГИ</a:t>
            </a:r>
          </a:p>
          <a:p>
            <a:pPr algn="ctr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Управление образования города Калуги</a:t>
            </a:r>
          </a:p>
          <a:p>
            <a:pPr algn="ctr"/>
            <a:endParaRPr lang="ru-RU" alt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42088" y="906862"/>
            <a:ext cx="8231907" cy="8125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dirty="0"/>
              <a:t>2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>
                <a:solidFill>
                  <a:schemeClr val="dk1"/>
                </a:solidFill>
              </a:rPr>
              <a:t>сентября </a:t>
            </a:r>
            <a:r>
              <a:rPr lang="ru-RU" sz="1800" dirty="0" smtClean="0">
                <a:solidFill>
                  <a:schemeClr val="dk1"/>
                </a:solidFill>
              </a:rPr>
              <a:t>2024 </a:t>
            </a:r>
            <a:r>
              <a:rPr lang="ru-RU" sz="1800" dirty="0">
                <a:solidFill>
                  <a:schemeClr val="dk1"/>
                </a:solidFill>
              </a:rPr>
              <a:t>года </a:t>
            </a:r>
            <a:r>
              <a:rPr lang="ru-RU" sz="1800" b="0" dirty="0">
                <a:solidFill>
                  <a:schemeClr val="dk1"/>
                </a:solidFill>
              </a:rPr>
              <a:t>в микрорайоне </a:t>
            </a:r>
            <a:r>
              <a:rPr lang="ru-RU" sz="1800" b="0" dirty="0" smtClean="0"/>
              <a:t>Байконур</a:t>
            </a:r>
            <a:r>
              <a:rPr lang="ru-RU" sz="1800" b="0" dirty="0" smtClean="0">
                <a:solidFill>
                  <a:schemeClr val="dk1"/>
                </a:solidFill>
              </a:rPr>
              <a:t> </a:t>
            </a:r>
            <a:r>
              <a:rPr lang="ru-RU" sz="1800" b="0" dirty="0">
                <a:solidFill>
                  <a:schemeClr val="dk1"/>
                </a:solidFill>
              </a:rPr>
              <a:t>на улице </a:t>
            </a:r>
            <a:r>
              <a:rPr lang="ru-RU" sz="1800" b="0" dirty="0" err="1" smtClean="0">
                <a:solidFill>
                  <a:schemeClr val="dk1"/>
                </a:solidFill>
              </a:rPr>
              <a:t>Байконурская</a:t>
            </a:r>
            <a:r>
              <a:rPr lang="ru-RU" sz="1800" b="0" dirty="0" smtClean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ru-RU" sz="1800" b="0" dirty="0" smtClean="0">
                <a:solidFill>
                  <a:schemeClr val="dk1"/>
                </a:solidFill>
              </a:rPr>
              <a:t>откроет </a:t>
            </a:r>
            <a:r>
              <a:rPr lang="ru-RU" sz="1800" b="0" dirty="0">
                <a:solidFill>
                  <a:schemeClr val="dk1"/>
                </a:solidFill>
              </a:rPr>
              <a:t>свои двери </a:t>
            </a:r>
            <a:r>
              <a:rPr lang="ru-RU" sz="1800" dirty="0">
                <a:solidFill>
                  <a:srgbClr val="C00000"/>
                </a:solidFill>
              </a:rPr>
              <a:t>новое здание школы № </a:t>
            </a:r>
            <a:r>
              <a:rPr lang="ru-RU" sz="1800" dirty="0" smtClean="0">
                <a:solidFill>
                  <a:srgbClr val="C00000"/>
                </a:solidFill>
              </a:rPr>
              <a:t>29 </a:t>
            </a:r>
            <a:r>
              <a:rPr lang="ru-RU" sz="1800" dirty="0">
                <a:solidFill>
                  <a:schemeClr val="dk1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1125 мест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040188" cy="227101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041775" cy="2271903"/>
          </a:xfrm>
        </p:spPr>
      </p:pic>
      <p:sp>
        <p:nvSpPr>
          <p:cNvPr id="12" name="Прямоугольник 11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  <p:pic>
        <p:nvPicPr>
          <p:cNvPr id="3074" name="Picture 2" descr="D:\!Данные пользователя\Рабочий стол\png-clipart-house-house-building-pl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1"/>
            <a:ext cx="3620039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95535" y="4581128"/>
            <a:ext cx="4032449" cy="15881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b">
            <a:spAutoFit/>
          </a:bodyPr>
          <a:lstStyle/>
          <a:p>
            <a:pPr algn="ctr"/>
            <a:endParaRPr lang="ru-RU" sz="1800" dirty="0" smtClean="0">
              <a:solidFill>
                <a:schemeClr val="dk1"/>
              </a:solidFill>
            </a:endParaRPr>
          </a:p>
          <a:p>
            <a:pPr algn="ctr"/>
            <a:r>
              <a:rPr lang="ru-RU" sz="1800" b="0" dirty="0" smtClean="0">
                <a:solidFill>
                  <a:schemeClr val="dk1"/>
                </a:solidFill>
              </a:rPr>
              <a:t>В </a:t>
            </a:r>
            <a:r>
              <a:rPr lang="ru-RU" sz="1800" b="0" dirty="0">
                <a:solidFill>
                  <a:schemeClr val="dk1"/>
                </a:solidFill>
              </a:rPr>
              <a:t>школе созданы современные условия для обучения и развития каждого </a:t>
            </a:r>
            <a:r>
              <a:rPr lang="ru-RU" sz="1800" b="0" dirty="0" smtClean="0">
                <a:solidFill>
                  <a:schemeClr val="dk1"/>
                </a:solidFill>
              </a:rPr>
              <a:t>ребенка</a:t>
            </a:r>
          </a:p>
          <a:p>
            <a:pPr algn="ctr"/>
            <a:endParaRPr lang="ru-RU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915001"/>
            <a:ext cx="8640960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Национальный проект «Образование»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</a:rPr>
              <a:t>Региональный проект «Успех каждого ребенка»</a:t>
            </a:r>
          </a:p>
          <a:p>
            <a:pPr algn="ctr"/>
            <a:r>
              <a:rPr lang="ru-RU" dirty="0" smtClean="0"/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32</a:t>
            </a:r>
            <a:r>
              <a:rPr lang="ru-RU" dirty="0" smtClean="0"/>
              <a:t> МОУ </a:t>
            </a:r>
            <a:r>
              <a:rPr lang="ru-RU" dirty="0"/>
              <a:t>и </a:t>
            </a:r>
            <a:r>
              <a:rPr lang="ru-RU" dirty="0" smtClean="0"/>
              <a:t>Центрах </a:t>
            </a:r>
            <a:r>
              <a:rPr lang="ru-RU" dirty="0"/>
              <a:t>дополнительного образования «Созвездие</a:t>
            </a:r>
            <a:r>
              <a:rPr lang="ru-RU" dirty="0" smtClean="0"/>
              <a:t>» и «Галактика» </a:t>
            </a:r>
            <a:r>
              <a:rPr lang="ru-RU" b="1" dirty="0"/>
              <a:t>создано </a:t>
            </a:r>
            <a:r>
              <a:rPr lang="ru-RU" sz="2400" b="1" dirty="0" smtClean="0">
                <a:solidFill>
                  <a:srgbClr val="C00000"/>
                </a:solidFill>
              </a:rPr>
              <a:t>4830 </a:t>
            </a:r>
            <a:r>
              <a:rPr lang="ru-RU" sz="2400" b="1" dirty="0">
                <a:solidFill>
                  <a:srgbClr val="C00000"/>
                </a:solidFill>
              </a:rPr>
              <a:t>новых мест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/>
              <a:t>дополнительного </a:t>
            </a:r>
            <a:r>
              <a:rPr lang="ru-RU" b="1" dirty="0"/>
              <a:t>образования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              Roman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0208" y="41488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              Roman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19810"/>
            <a:ext cx="2762353" cy="1903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8325"/>
            <a:ext cx="2745831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48055"/>
            <a:ext cx="2587248" cy="3633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23" y="4819811"/>
            <a:ext cx="2520280" cy="18612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  <p:pic>
        <p:nvPicPr>
          <p:cNvPr id="4098" name="Picture 2" descr="D:\!Данные пользователя\Рабочий стол\news_172863_image_900x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21" y="2599156"/>
            <a:ext cx="22162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4115" y="958076"/>
            <a:ext cx="5272922" cy="3562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Национальный </a:t>
            </a:r>
            <a:r>
              <a:rPr lang="ru-RU" b="1" u="sng" dirty="0">
                <a:solidFill>
                  <a:schemeClr val="tx1"/>
                </a:solidFill>
              </a:rPr>
              <a:t>проект «Образование</a:t>
            </a:r>
            <a:r>
              <a:rPr lang="ru-RU" b="1" u="sng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</a:rPr>
              <a:t>Региональный проект </a:t>
            </a:r>
            <a:r>
              <a:rPr lang="ru-RU" b="1" u="sng" dirty="0" smtClean="0">
                <a:solidFill>
                  <a:schemeClr val="tx1"/>
                </a:solidFill>
              </a:rPr>
              <a:t>«Современная школа»</a:t>
            </a:r>
            <a:endParaRPr lang="ru-RU" b="1" u="sng" dirty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В МОУ  №25 и 44 созданы и функционируют школьные детские технопарки «</a:t>
            </a:r>
            <a:r>
              <a:rPr lang="ru-RU" dirty="0" err="1" smtClean="0"/>
              <a:t>Кванториум</a:t>
            </a:r>
            <a:r>
              <a:rPr lang="ru-RU" dirty="0" smtClean="0"/>
              <a:t>»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сентябре 2024 года будут открыты еще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b="1" dirty="0" smtClean="0"/>
              <a:t> </a:t>
            </a:r>
            <a:r>
              <a:rPr lang="ru-RU" dirty="0" smtClean="0"/>
              <a:t>школьных </a:t>
            </a:r>
            <a:r>
              <a:rPr lang="ru-RU" dirty="0" err="1" smtClean="0"/>
              <a:t>кванториума</a:t>
            </a:r>
            <a:r>
              <a:rPr lang="ru-RU" dirty="0" smtClean="0"/>
              <a:t> в МОУ № 6 и 46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1100" dirty="0" smtClean="0"/>
          </a:p>
          <a:p>
            <a:pPr algn="ctr"/>
            <a:endParaRPr lang="ru-RU" sz="10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5" y="4581128"/>
            <a:ext cx="2849499" cy="2161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81128"/>
            <a:ext cx="2947288" cy="2185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852684"/>
            <a:ext cx="3451343" cy="2667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81128"/>
            <a:ext cx="2808312" cy="21698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  <p:pic>
        <p:nvPicPr>
          <p:cNvPr id="5122" name="Picture 2" descr="D:\!Данные пользователя\Рабочий стол\gas-kvas-com-p-znachok-kvantorium-na-prozrachnom-fone-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9" y="3429000"/>
            <a:ext cx="3923503" cy="10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!Данные пользователя\Рабочий стол\q9cZdrKN6xY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22408" r="33900" b="5076"/>
          <a:stretch/>
        </p:blipFill>
        <p:spPr bwMode="auto">
          <a:xfrm>
            <a:off x="5581335" y="958076"/>
            <a:ext cx="3450121" cy="8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7632" y="836712"/>
            <a:ext cx="5184576" cy="29084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Национальный </a:t>
            </a:r>
            <a:r>
              <a:rPr lang="ru-RU" b="1" u="sng" dirty="0">
                <a:solidFill>
                  <a:schemeClr val="tx1"/>
                </a:solidFill>
              </a:rPr>
              <a:t>проект «Образование»</a:t>
            </a:r>
          </a:p>
          <a:p>
            <a:pPr algn="ctr"/>
            <a:r>
              <a:rPr lang="ru-RU" b="1" u="sng" dirty="0">
                <a:solidFill>
                  <a:schemeClr val="tx1"/>
                </a:solidFill>
              </a:rPr>
              <a:t>Региональный проект «Современная школа»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 базе МОУ № 33, 35, 38, 41 продолжили свою работу центры «Точка роста»</a:t>
            </a:r>
          </a:p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сентябре 2024 года на базе МОУ № 43 открывается еще один центр образования «Точка роста»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              Roman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0208" y="41488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              Roman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3919337"/>
            <a:ext cx="4392486" cy="2824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3919337"/>
            <a:ext cx="4302224" cy="2824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15378"/>
            <a:ext cx="3510136" cy="19578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  <p:pic>
        <p:nvPicPr>
          <p:cNvPr id="13" name="Picture 4" descr="D:\!Данные пользователя\Рабочий стол\q9cZdrKN6x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22408" r="33900" b="5076"/>
          <a:stretch/>
        </p:blipFill>
        <p:spPr bwMode="auto">
          <a:xfrm>
            <a:off x="5448578" y="764704"/>
            <a:ext cx="3582877" cy="9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!Данные пользователя\Рабочий стол\tchk_ros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13" y="3068960"/>
            <a:ext cx="3141389" cy="5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6" y="836712"/>
            <a:ext cx="89239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 всех МОУ созданы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музеи или музейные экспозиции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              Roman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0208" y="41488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              Roman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148821"/>
            <a:ext cx="3096344" cy="2016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0706"/>
            <a:ext cx="2659256" cy="1908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0705"/>
            <a:ext cx="3024336" cy="4034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48821"/>
            <a:ext cx="2662017" cy="20164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130705"/>
            <a:ext cx="3096344" cy="19089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  <p:pic>
        <p:nvPicPr>
          <p:cNvPr id="7170" name="Picture 2" descr="D:\!Данные пользователя\Рабочий стол\muze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16" y="932820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1052736"/>
            <a:ext cx="6084675" cy="1908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Национальный проект </a:t>
            </a:r>
            <a:endParaRPr lang="ru-RU" sz="2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«Беспилотные авиационные системы»</a:t>
            </a:r>
            <a:endParaRPr lang="ru-RU" sz="2000" b="1" u="sng" dirty="0">
              <a:solidFill>
                <a:schemeClr val="tx1"/>
              </a:solidFill>
            </a:endParaRPr>
          </a:p>
          <a:p>
            <a:pPr algn="ctr"/>
            <a:r>
              <a:rPr lang="ru-RU" dirty="0" smtClean="0"/>
              <a:t>В</a:t>
            </a:r>
            <a:r>
              <a:rPr lang="ru-RU" b="1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17</a:t>
            </a:r>
            <a:r>
              <a:rPr lang="ru-RU" b="1" dirty="0" smtClean="0"/>
              <a:t>  </a:t>
            </a:r>
            <a:r>
              <a:rPr lang="ru-RU" dirty="0" smtClean="0"/>
              <a:t>МОУ будет реализован федеральный проект </a:t>
            </a:r>
          </a:p>
          <a:p>
            <a:pPr algn="ctr"/>
            <a:r>
              <a:rPr lang="ru-RU" dirty="0" smtClean="0"/>
              <a:t>«Стимулирование спроса на отечественные беспилотные </a:t>
            </a:r>
          </a:p>
          <a:p>
            <a:pPr algn="ctr"/>
            <a:r>
              <a:rPr lang="ru-RU" dirty="0" smtClean="0"/>
              <a:t>авиационные системы»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              Roman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0208" y="41574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C2D2E"/>
                </a:solidFill>
                <a:latin typeface="Times New               Roman"/>
              </a:rPr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680520" cy="3473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2736"/>
            <a:ext cx="2731264" cy="1908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30" y="3140969"/>
            <a:ext cx="4107939" cy="34736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390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088" y="1052736"/>
            <a:ext cx="823667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Все</a:t>
            </a:r>
            <a:r>
              <a:rPr lang="ru-RU" dirty="0" smtClean="0">
                <a:solidFill>
                  <a:srgbClr val="C00000"/>
                </a:solidFill>
              </a:rPr>
              <a:t> пищеблоки </a:t>
            </a:r>
            <a:r>
              <a:rPr lang="ru-RU" dirty="0" smtClean="0">
                <a:solidFill>
                  <a:schemeClr val="tx1"/>
                </a:solidFill>
              </a:rPr>
              <a:t>отвечают </a:t>
            </a:r>
            <a:r>
              <a:rPr lang="ru-RU" dirty="0">
                <a:solidFill>
                  <a:schemeClr val="tx1"/>
                </a:solidFill>
              </a:rPr>
              <a:t>требованиям СанПиН </a:t>
            </a:r>
            <a:r>
              <a:rPr lang="ru-RU" dirty="0" smtClean="0">
                <a:solidFill>
                  <a:schemeClr val="tx1"/>
                </a:solidFill>
              </a:rPr>
              <a:t>и оснащены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технологическим, холодильным </a:t>
            </a:r>
            <a:r>
              <a:rPr lang="ru-RU" dirty="0">
                <a:solidFill>
                  <a:schemeClr val="tx1"/>
                </a:solidFill>
              </a:rPr>
              <a:t>и моечным оборудованием, </a:t>
            </a:r>
          </a:p>
          <a:p>
            <a:r>
              <a:rPr lang="ru-RU" dirty="0">
                <a:solidFill>
                  <a:schemeClr val="tx1"/>
                </a:solidFill>
              </a:rPr>
              <a:t>посудой и </a:t>
            </a:r>
            <a:r>
              <a:rPr lang="ru-RU" dirty="0" smtClean="0">
                <a:solidFill>
                  <a:schemeClr val="tx1"/>
                </a:solidFill>
              </a:rPr>
              <a:t>инвентарем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5" name="Picture 3" descr="\\10.1.1.1\общая\ПРИЕМКА МОУ 2022-2023\ФОТО\ремонт столовой МОУ 24\IMG202208181011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666598" cy="3856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\\10.1.1.1\общая\ПРИЕМКА МОУ 2022-2023\ФОТО\ремонт столовой МОУ 24\IMG202208181012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88" y="2780928"/>
            <a:ext cx="2185696" cy="3856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"/>
          <a:stretch/>
        </p:blipFill>
        <p:spPr>
          <a:xfrm>
            <a:off x="2771800" y="2780928"/>
            <a:ext cx="3096343" cy="38561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  <p:pic>
        <p:nvPicPr>
          <p:cNvPr id="8194" name="Picture 2" descr="D:\!Данные пользователя\Рабочий стол\xo5nMquwiP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01557"/>
            <a:ext cx="1514470" cy="137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8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8142" y="3645024"/>
            <a:ext cx="381642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/>
              <a:t>Разработан </a:t>
            </a:r>
            <a:r>
              <a:rPr lang="ru-RU" dirty="0"/>
              <a:t>и утвержден </a:t>
            </a:r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21</a:t>
            </a:r>
            <a:r>
              <a:rPr lang="ru-RU" dirty="0" smtClean="0"/>
              <a:t> маршрут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Более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1885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9218" name="Picture 2" descr="\\10.1.1.1\общая\ПРИЕМКА МОУ 2022-2023\ФОТО\подвоз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142" y="1052736"/>
            <a:ext cx="3816425" cy="23221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10.1.1.1\общая\ПРИЕМКА МОУ 2022-2023\ФОТО\подво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2" y="3645024"/>
            <a:ext cx="4796561" cy="30475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10.1.1.1\общая\ПРИЕМКА МОУ 2022-2023\Картинки\google-map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20480" cy="23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10.1.1.1\общая\ПРИЕМКА МОУ 2022-2023\Картинки\606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5" y="4969044"/>
            <a:ext cx="3603917" cy="17235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15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5" y="5805264"/>
            <a:ext cx="8883351" cy="812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dk1"/>
                </a:solidFill>
              </a:rPr>
              <a:t>2024/2025 учебный год </a:t>
            </a:r>
          </a:p>
          <a:p>
            <a:pPr marL="0" indent="0" algn="ctr">
              <a:buNone/>
            </a:pPr>
            <a:r>
              <a:rPr lang="ru-RU" sz="1800" dirty="0"/>
              <a:t>Б</a:t>
            </a:r>
            <a:r>
              <a:rPr lang="ru-RU" sz="1800" dirty="0" smtClean="0">
                <a:solidFill>
                  <a:schemeClr val="dk1"/>
                </a:solidFill>
              </a:rPr>
              <a:t>олее </a:t>
            </a:r>
            <a:r>
              <a:rPr lang="ru-RU" sz="2400" b="1" dirty="0">
                <a:solidFill>
                  <a:srgbClr val="C00000"/>
                </a:solidFill>
              </a:rPr>
              <a:t>65 000 </a:t>
            </a:r>
            <a:r>
              <a:rPr lang="ru-RU" sz="1800" dirty="0">
                <a:solidFill>
                  <a:schemeClr val="dk1"/>
                </a:solidFill>
              </a:rPr>
              <a:t>детей школьного и дошкольного возраста</a:t>
            </a:r>
          </a:p>
        </p:txBody>
      </p:sp>
      <p:pic>
        <p:nvPicPr>
          <p:cNvPr id="9218" name="Picture 2" descr="D:\!Данные пользователя\Рабочий стол\1677230590_bronk-club-p-1-sentyabrya-pozdravlenie-minimalizm-vkont-5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4138" r="8331"/>
          <a:stretch/>
        </p:blipFill>
        <p:spPr bwMode="auto">
          <a:xfrm>
            <a:off x="544774" y="60077"/>
            <a:ext cx="8064896" cy="56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8464" y="4998164"/>
            <a:ext cx="595200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i="1" dirty="0" smtClean="0"/>
              <a:t>Лыткина О.А., </a:t>
            </a:r>
          </a:p>
          <a:p>
            <a:pPr algn="r"/>
            <a:r>
              <a:rPr lang="ru-RU" sz="2000" i="1" dirty="0" smtClean="0"/>
              <a:t>начальник управления образования города Калуги</a:t>
            </a:r>
            <a:endParaRPr lang="ru-RU" sz="20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708920"/>
            <a:ext cx="849694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О готовности муниципальных образовательных учреждений </a:t>
            </a:r>
          </a:p>
          <a:p>
            <a:pPr algn="ctr"/>
            <a:r>
              <a:rPr lang="ru-RU" sz="3200" b="1" dirty="0"/>
              <a:t>к новому </a:t>
            </a:r>
            <a:r>
              <a:rPr lang="ru-RU" sz="3200" b="1" dirty="0" smtClean="0"/>
              <a:t>2024/2025 </a:t>
            </a:r>
            <a:r>
              <a:rPr lang="ru-RU" sz="3200" b="1" dirty="0"/>
              <a:t>учебному году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340277" y="6376864"/>
            <a:ext cx="246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26 августа 2024 года</a:t>
            </a:r>
            <a:endParaRPr lang="ru-RU" sz="1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567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ГОРОДСКАЯ УПРАВА ГОРОДА КАЛУГИ</a:t>
            </a:r>
          </a:p>
          <a:p>
            <a:pPr algn="ctr"/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Управление образования города Калуги</a:t>
            </a:r>
          </a:p>
          <a:p>
            <a:pPr algn="ctr"/>
            <a:endParaRPr lang="ru-RU" alt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1" y="873461"/>
            <a:ext cx="8654869" cy="2232248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/>
              <a:t>Проведена проверка готовности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107</a:t>
            </a:r>
            <a:r>
              <a:rPr lang="ru-RU" sz="2400" dirty="0" smtClean="0"/>
              <a:t> </a:t>
            </a:r>
            <a:r>
              <a:rPr lang="ru-RU" sz="1600" dirty="0" smtClean="0"/>
              <a:t>образовательных учреждений: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48</a:t>
            </a:r>
            <a:r>
              <a:rPr lang="ru-RU" sz="1600" dirty="0" smtClean="0"/>
              <a:t> школ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57</a:t>
            </a:r>
            <a:r>
              <a:rPr lang="ru-RU" sz="1600" dirty="0" smtClean="0"/>
              <a:t> </a:t>
            </a:r>
            <a:r>
              <a:rPr lang="ru-RU" sz="1600" dirty="0"/>
              <a:t>детских </a:t>
            </a:r>
            <a:r>
              <a:rPr lang="ru-RU" sz="1600" dirty="0" smtClean="0"/>
              <a:t>садов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sz="1600" dirty="0" smtClean="0"/>
              <a:t> учреждения </a:t>
            </a:r>
            <a:r>
              <a:rPr lang="ru-RU" sz="1600" dirty="0"/>
              <a:t>дополнительного образования</a:t>
            </a:r>
          </a:p>
        </p:txBody>
      </p:sp>
      <p:pic>
        <p:nvPicPr>
          <p:cNvPr id="1027" name="Picture 3" descr="\\10.1.1.1\общая\ПРИЕМКА МОУ 2022-2023\Картинки\rospote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606" y="5083337"/>
            <a:ext cx="2549775" cy="16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0.1.1.1\общая\ПРИЕМКА МОУ 2022-2023\Картинки\МЧС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77" y="5083337"/>
            <a:ext cx="2549775" cy="16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0.1.1.1\общая\ПРИЕМКА МОУ 2022-2023\Картинки\rostehnadzor-750x500-o-sr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292440"/>
            <a:ext cx="2549775" cy="16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6670" y="155273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  <p:pic>
        <p:nvPicPr>
          <p:cNvPr id="8" name="Picture 2" descr="D:\!Данные пользователя\Рабочий стол\spe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06" y="994834"/>
            <a:ext cx="2383904" cy="20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!Данные пользователя\Рабочий стол\06.Rosgvardi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2440"/>
            <a:ext cx="2549775" cy="16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!Данные пользователя\Рабочий стол\749_7497826_fake_news_icon_png_transparent_png_700_fitted_to_width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0312"/>
            <a:ext cx="3024336" cy="30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1.1.1\общая\ПРИЕМКА МОУ 2022-2023\Картинки\ремонт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89" y="4566245"/>
            <a:ext cx="8242454" cy="22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6"/>
          <p:cNvSpPr txBox="1">
            <a:spLocks/>
          </p:cNvSpPr>
          <p:nvPr/>
        </p:nvSpPr>
        <p:spPr>
          <a:xfrm>
            <a:off x="449063" y="764704"/>
            <a:ext cx="8090880" cy="4041810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/>
              <a:t>В </a:t>
            </a:r>
            <a:r>
              <a:rPr lang="ru-RU" sz="1600" b="1" dirty="0" smtClean="0"/>
              <a:t>2024 </a:t>
            </a:r>
            <a:r>
              <a:rPr lang="ru-RU" sz="1600" b="1" dirty="0"/>
              <a:t>году на подготовку </a:t>
            </a:r>
            <a:r>
              <a:rPr lang="ru-RU" sz="1600" b="1" dirty="0" smtClean="0"/>
              <a:t>МБОУ</a:t>
            </a:r>
          </a:p>
          <a:p>
            <a:pPr marL="0" indent="0" algn="ctr">
              <a:buNone/>
            </a:pPr>
            <a:r>
              <a:rPr lang="ru-RU" sz="1600" b="1" dirty="0" smtClean="0"/>
              <a:t>к </a:t>
            </a:r>
            <a:r>
              <a:rPr lang="ru-RU" sz="1600" b="1" dirty="0"/>
              <a:t>новому учебному году </a:t>
            </a:r>
            <a:r>
              <a:rPr lang="ru-RU" sz="1600" b="1" dirty="0" smtClean="0"/>
              <a:t>выделено: </a:t>
            </a:r>
          </a:p>
          <a:p>
            <a:pPr marL="0" indent="0" algn="ctr">
              <a:buNone/>
            </a:pPr>
            <a:endParaRPr lang="ru-RU" sz="700" b="1" dirty="0"/>
          </a:p>
          <a:p>
            <a:pPr algn="ctr">
              <a:buFontTx/>
              <a:buChar char="-"/>
            </a:pPr>
            <a:r>
              <a:rPr lang="ru-RU" sz="1600" dirty="0" smtClean="0"/>
              <a:t>на </a:t>
            </a:r>
            <a:r>
              <a:rPr lang="ru-RU" sz="1600" dirty="0"/>
              <a:t>текущий </a:t>
            </a:r>
            <a:r>
              <a:rPr lang="ru-RU" sz="1600" dirty="0" smtClean="0"/>
              <a:t>и капитальный ремонт </a:t>
            </a:r>
            <a:r>
              <a:rPr lang="ru-RU" sz="1600" dirty="0"/>
              <a:t>зданий школ </a:t>
            </a:r>
            <a:r>
              <a:rPr lang="ru-RU" sz="1600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22 000 000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руб</a:t>
            </a:r>
            <a:r>
              <a:rPr lang="ru-RU" sz="1600" dirty="0"/>
              <a:t>., 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детских </a:t>
            </a:r>
            <a:r>
              <a:rPr lang="ru-RU" sz="1600" dirty="0"/>
              <a:t>садов </a:t>
            </a:r>
            <a:r>
              <a:rPr lang="ru-RU" sz="1600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11 000 000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руб.,  </a:t>
            </a:r>
            <a:endParaRPr lang="ru-RU" sz="1600" dirty="0"/>
          </a:p>
          <a:p>
            <a:pPr algn="ctr">
              <a:buFontTx/>
              <a:buChar char="-"/>
            </a:pPr>
            <a:r>
              <a:rPr lang="ru-RU" sz="1600" dirty="0" smtClean="0"/>
              <a:t>учреждений  </a:t>
            </a:r>
            <a:r>
              <a:rPr lang="ru-RU" sz="1600" dirty="0"/>
              <a:t>дополнительного  образования </a:t>
            </a:r>
            <a:r>
              <a:rPr lang="ru-RU" sz="1600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1 000 000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руб.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выполнение противопожарных мероприятий – </a:t>
            </a:r>
            <a:r>
              <a:rPr lang="ru-RU" sz="2400" b="1" dirty="0" smtClean="0">
                <a:solidFill>
                  <a:srgbClr val="C00000"/>
                </a:solidFill>
              </a:rPr>
              <a:t>9 000 000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r>
              <a:rPr lang="ru-RU" sz="1600" dirty="0" smtClean="0"/>
              <a:t>руб.</a:t>
            </a:r>
            <a:endParaRPr lang="ru-RU" sz="1600" dirty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выполнение мероприятий по повышению уровня антитеррористической защищенности 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94 000 000 </a:t>
            </a:r>
            <a:r>
              <a:rPr lang="ru-RU" sz="1600" dirty="0" smtClean="0"/>
              <a:t>руб</a:t>
            </a:r>
            <a:r>
              <a:rPr lang="ru-RU" sz="1600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46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394578" y="1445115"/>
            <a:ext cx="2504660" cy="4537813"/>
            <a:chOff x="3275856" y="1772816"/>
            <a:chExt cx="4335355" cy="4198180"/>
          </a:xfrm>
        </p:grpSpPr>
        <p:sp>
          <p:nvSpPr>
            <p:cNvPr id="88" name="Freeform 5">
              <a:extLst>
                <a:ext uri="{FF2B5EF4-FFF2-40B4-BE49-F238E27FC236}">
                  <a16:creationId xmlns="" xmlns:a16="http://schemas.microsoft.com/office/drawing/2014/main" id="{E8DB0639-DE5F-411D-BE44-986894E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403" y="4865569"/>
              <a:ext cx="3435491" cy="74508"/>
            </a:xfrm>
            <a:custGeom>
              <a:avLst/>
              <a:gdLst>
                <a:gd name="T0" fmla="*/ 0 w 2536"/>
                <a:gd name="T1" fmla="*/ 40 h 55"/>
                <a:gd name="T2" fmla="*/ 2181 w 2536"/>
                <a:gd name="T3" fmla="*/ 0 h 55"/>
                <a:gd name="T4" fmla="*/ 2212 w 2536"/>
                <a:gd name="T5" fmla="*/ 0 h 55"/>
                <a:gd name="T6" fmla="*/ 2536 w 2536"/>
                <a:gd name="T7" fmla="*/ 15 h 55"/>
                <a:gd name="T8" fmla="*/ 213 w 2536"/>
                <a:gd name="T9" fmla="*/ 55 h 55"/>
                <a:gd name="T10" fmla="*/ 0 w 2536"/>
                <a:gd name="T11" fmla="*/ 40 h 55"/>
                <a:gd name="T12" fmla="*/ 0 w 2536"/>
                <a:gd name="T1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6" h="55">
                  <a:moveTo>
                    <a:pt x="0" y="40"/>
                  </a:moveTo>
                  <a:lnTo>
                    <a:pt x="2181" y="0"/>
                  </a:lnTo>
                  <a:lnTo>
                    <a:pt x="2212" y="0"/>
                  </a:lnTo>
                  <a:lnTo>
                    <a:pt x="2536" y="15"/>
                  </a:lnTo>
                  <a:lnTo>
                    <a:pt x="213" y="5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="" xmlns:a16="http://schemas.microsoft.com/office/drawing/2014/main" id="{62A51519-0EC7-41B1-9C3F-FC942C4B0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856" y="4919757"/>
              <a:ext cx="302096" cy="990278"/>
            </a:xfrm>
            <a:custGeom>
              <a:avLst/>
              <a:gdLst>
                <a:gd name="T0" fmla="*/ 10 w 223"/>
                <a:gd name="T1" fmla="*/ 0 h 731"/>
                <a:gd name="T2" fmla="*/ 223 w 223"/>
                <a:gd name="T3" fmla="*/ 15 h 731"/>
                <a:gd name="T4" fmla="*/ 213 w 223"/>
                <a:gd name="T5" fmla="*/ 731 h 731"/>
                <a:gd name="T6" fmla="*/ 0 w 223"/>
                <a:gd name="T7" fmla="*/ 654 h 731"/>
                <a:gd name="T8" fmla="*/ 5 w 223"/>
                <a:gd name="T9" fmla="*/ 183 h 731"/>
                <a:gd name="T10" fmla="*/ 10 w 223"/>
                <a:gd name="T11" fmla="*/ 15 h 731"/>
                <a:gd name="T12" fmla="*/ 10 w 223"/>
                <a:gd name="T13" fmla="*/ 0 h 731"/>
                <a:gd name="T14" fmla="*/ 10 w 223"/>
                <a:gd name="T15" fmla="*/ 0 h 731"/>
                <a:gd name="T16" fmla="*/ 10 w 223"/>
                <a:gd name="T1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731">
                  <a:moveTo>
                    <a:pt x="10" y="0"/>
                  </a:moveTo>
                  <a:lnTo>
                    <a:pt x="223" y="15"/>
                  </a:lnTo>
                  <a:lnTo>
                    <a:pt x="213" y="731"/>
                  </a:lnTo>
                  <a:lnTo>
                    <a:pt x="0" y="654"/>
                  </a:lnTo>
                  <a:lnTo>
                    <a:pt x="5" y="183"/>
                  </a:lnTo>
                  <a:lnTo>
                    <a:pt x="10" y="1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="" xmlns:a16="http://schemas.microsoft.com/office/drawing/2014/main" id="{173BC558-4A65-40D1-B182-7CDF8CC3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76" y="4940078"/>
              <a:ext cx="261455" cy="941509"/>
            </a:xfrm>
            <a:custGeom>
              <a:avLst/>
              <a:gdLst>
                <a:gd name="T0" fmla="*/ 0 w 193"/>
                <a:gd name="T1" fmla="*/ 629 h 695"/>
                <a:gd name="T2" fmla="*/ 5 w 193"/>
                <a:gd name="T3" fmla="*/ 168 h 695"/>
                <a:gd name="T4" fmla="*/ 10 w 193"/>
                <a:gd name="T5" fmla="*/ 0 h 695"/>
                <a:gd name="T6" fmla="*/ 193 w 193"/>
                <a:gd name="T7" fmla="*/ 16 h 695"/>
                <a:gd name="T8" fmla="*/ 188 w 193"/>
                <a:gd name="T9" fmla="*/ 695 h 695"/>
                <a:gd name="T10" fmla="*/ 0 w 193"/>
                <a:gd name="T11" fmla="*/ 62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695">
                  <a:moveTo>
                    <a:pt x="0" y="629"/>
                  </a:moveTo>
                  <a:lnTo>
                    <a:pt x="5" y="168"/>
                  </a:lnTo>
                  <a:lnTo>
                    <a:pt x="10" y="0"/>
                  </a:lnTo>
                  <a:lnTo>
                    <a:pt x="193" y="16"/>
                  </a:lnTo>
                  <a:lnTo>
                    <a:pt x="188" y="695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="" xmlns:a16="http://schemas.microsoft.com/office/drawing/2014/main" id="{66B4F9F4-AC69-495B-99AE-83730BE79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404" y="4885890"/>
              <a:ext cx="3909632" cy="1024144"/>
            </a:xfrm>
            <a:custGeom>
              <a:avLst/>
              <a:gdLst>
                <a:gd name="T0" fmla="*/ 2333 w 2886"/>
                <a:gd name="T1" fmla="*/ 0 h 756"/>
                <a:gd name="T2" fmla="*/ 10 w 2886"/>
                <a:gd name="T3" fmla="*/ 40 h 756"/>
                <a:gd name="T4" fmla="*/ 0 w 2886"/>
                <a:gd name="T5" fmla="*/ 756 h 756"/>
                <a:gd name="T6" fmla="*/ 10 w 2886"/>
                <a:gd name="T7" fmla="*/ 756 h 756"/>
                <a:gd name="T8" fmla="*/ 2358 w 2886"/>
                <a:gd name="T9" fmla="*/ 578 h 756"/>
                <a:gd name="T10" fmla="*/ 2886 w 2886"/>
                <a:gd name="T11" fmla="*/ 264 h 756"/>
                <a:gd name="T12" fmla="*/ 2881 w 2886"/>
                <a:gd name="T13" fmla="*/ 264 h 756"/>
                <a:gd name="T14" fmla="*/ 2338 w 2886"/>
                <a:gd name="T15" fmla="*/ 0 h 756"/>
                <a:gd name="T16" fmla="*/ 2333 w 2886"/>
                <a:gd name="T17" fmla="*/ 0 h 756"/>
                <a:gd name="T18" fmla="*/ 2333 w 2886"/>
                <a:gd name="T1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6" h="756">
                  <a:moveTo>
                    <a:pt x="2333" y="0"/>
                  </a:moveTo>
                  <a:lnTo>
                    <a:pt x="10" y="40"/>
                  </a:lnTo>
                  <a:lnTo>
                    <a:pt x="0" y="756"/>
                  </a:lnTo>
                  <a:lnTo>
                    <a:pt x="10" y="756"/>
                  </a:lnTo>
                  <a:lnTo>
                    <a:pt x="2358" y="578"/>
                  </a:lnTo>
                  <a:lnTo>
                    <a:pt x="2886" y="264"/>
                  </a:lnTo>
                  <a:lnTo>
                    <a:pt x="2881" y="264"/>
                  </a:lnTo>
                  <a:lnTo>
                    <a:pt x="2338" y="0"/>
                  </a:lnTo>
                  <a:lnTo>
                    <a:pt x="2333" y="0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="" xmlns:a16="http://schemas.microsoft.com/office/drawing/2014/main" id="{F0D558AB-2750-4A23-96B3-559FA54E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498" y="4906210"/>
              <a:ext cx="3841897" cy="982150"/>
            </a:xfrm>
            <a:custGeom>
              <a:avLst/>
              <a:gdLst>
                <a:gd name="T0" fmla="*/ 5 w 2836"/>
                <a:gd name="T1" fmla="*/ 41 h 725"/>
                <a:gd name="T2" fmla="*/ 2318 w 2836"/>
                <a:gd name="T3" fmla="*/ 0 h 725"/>
                <a:gd name="T4" fmla="*/ 2836 w 2836"/>
                <a:gd name="T5" fmla="*/ 254 h 725"/>
                <a:gd name="T6" fmla="*/ 2333 w 2836"/>
                <a:gd name="T7" fmla="*/ 548 h 725"/>
                <a:gd name="T8" fmla="*/ 0 w 2836"/>
                <a:gd name="T9" fmla="*/ 725 h 725"/>
                <a:gd name="T10" fmla="*/ 5 w 2836"/>
                <a:gd name="T11" fmla="*/ 4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6" h="725">
                  <a:moveTo>
                    <a:pt x="5" y="41"/>
                  </a:moveTo>
                  <a:lnTo>
                    <a:pt x="2318" y="0"/>
                  </a:lnTo>
                  <a:lnTo>
                    <a:pt x="2836" y="254"/>
                  </a:lnTo>
                  <a:lnTo>
                    <a:pt x="2333" y="548"/>
                  </a:lnTo>
                  <a:lnTo>
                    <a:pt x="0" y="725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6371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10">
              <a:extLst>
                <a:ext uri="{FF2B5EF4-FFF2-40B4-BE49-F238E27FC236}">
                  <a16:creationId xmlns="" xmlns:a16="http://schemas.microsoft.com/office/drawing/2014/main" id="{EFABA87B-976B-4D01-8FC2-9959F557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629" y="3861746"/>
              <a:ext cx="302096" cy="961829"/>
            </a:xfrm>
            <a:custGeom>
              <a:avLst/>
              <a:gdLst>
                <a:gd name="T0" fmla="*/ 218 w 223"/>
                <a:gd name="T1" fmla="*/ 710 h 710"/>
                <a:gd name="T2" fmla="*/ 223 w 223"/>
                <a:gd name="T3" fmla="*/ 0 h 710"/>
                <a:gd name="T4" fmla="*/ 10 w 223"/>
                <a:gd name="T5" fmla="*/ 46 h 710"/>
                <a:gd name="T6" fmla="*/ 0 w 223"/>
                <a:gd name="T7" fmla="*/ 685 h 710"/>
                <a:gd name="T8" fmla="*/ 0 w 223"/>
                <a:gd name="T9" fmla="*/ 695 h 710"/>
                <a:gd name="T10" fmla="*/ 218 w 223"/>
                <a:gd name="T11" fmla="*/ 710 h 710"/>
                <a:gd name="T12" fmla="*/ 218 w 223"/>
                <a:gd name="T13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10">
                  <a:moveTo>
                    <a:pt x="218" y="710"/>
                  </a:moveTo>
                  <a:lnTo>
                    <a:pt x="223" y="0"/>
                  </a:lnTo>
                  <a:lnTo>
                    <a:pt x="10" y="46"/>
                  </a:lnTo>
                  <a:lnTo>
                    <a:pt x="0" y="685"/>
                  </a:lnTo>
                  <a:lnTo>
                    <a:pt x="0" y="695"/>
                  </a:lnTo>
                  <a:lnTo>
                    <a:pt x="218" y="710"/>
                  </a:lnTo>
                  <a:lnTo>
                    <a:pt x="218" y="7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11">
              <a:extLst>
                <a:ext uri="{FF2B5EF4-FFF2-40B4-BE49-F238E27FC236}">
                  <a16:creationId xmlns="" xmlns:a16="http://schemas.microsoft.com/office/drawing/2014/main" id="{5B65EF4A-0150-43ED-AAD9-B0BACEF0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950" y="3888839"/>
              <a:ext cx="261455" cy="907641"/>
            </a:xfrm>
            <a:custGeom>
              <a:avLst/>
              <a:gdLst>
                <a:gd name="T0" fmla="*/ 0 w 193"/>
                <a:gd name="T1" fmla="*/ 660 h 670"/>
                <a:gd name="T2" fmla="*/ 10 w 193"/>
                <a:gd name="T3" fmla="*/ 41 h 670"/>
                <a:gd name="T4" fmla="*/ 193 w 193"/>
                <a:gd name="T5" fmla="*/ 0 h 670"/>
                <a:gd name="T6" fmla="*/ 188 w 193"/>
                <a:gd name="T7" fmla="*/ 670 h 670"/>
                <a:gd name="T8" fmla="*/ 0 w 193"/>
                <a:gd name="T9" fmla="*/ 66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70">
                  <a:moveTo>
                    <a:pt x="0" y="660"/>
                  </a:moveTo>
                  <a:lnTo>
                    <a:pt x="10" y="41"/>
                  </a:lnTo>
                  <a:lnTo>
                    <a:pt x="193" y="0"/>
                  </a:lnTo>
                  <a:lnTo>
                    <a:pt x="188" y="67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1FAB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12">
              <a:extLst>
                <a:ext uri="{FF2B5EF4-FFF2-40B4-BE49-F238E27FC236}">
                  <a16:creationId xmlns="" xmlns:a16="http://schemas.microsoft.com/office/drawing/2014/main" id="{F9943E70-08A8-4EB9-A574-6A730E180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951" y="3861746"/>
              <a:ext cx="3868991" cy="961829"/>
            </a:xfrm>
            <a:custGeom>
              <a:avLst/>
              <a:gdLst>
                <a:gd name="T0" fmla="*/ 0 w 2856"/>
                <a:gd name="T1" fmla="*/ 710 h 710"/>
                <a:gd name="T2" fmla="*/ 5 w 2856"/>
                <a:gd name="T3" fmla="*/ 0 h 710"/>
                <a:gd name="T4" fmla="*/ 2313 w 2856"/>
                <a:gd name="T5" fmla="*/ 107 h 710"/>
                <a:gd name="T6" fmla="*/ 2856 w 2856"/>
                <a:gd name="T7" fmla="*/ 401 h 710"/>
                <a:gd name="T8" fmla="*/ 2323 w 2856"/>
                <a:gd name="T9" fmla="*/ 680 h 710"/>
                <a:gd name="T10" fmla="*/ 0 w 2856"/>
                <a:gd name="T11" fmla="*/ 710 h 710"/>
                <a:gd name="T12" fmla="*/ 0 w 2856"/>
                <a:gd name="T13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6" h="710">
                  <a:moveTo>
                    <a:pt x="0" y="710"/>
                  </a:moveTo>
                  <a:lnTo>
                    <a:pt x="5" y="0"/>
                  </a:lnTo>
                  <a:lnTo>
                    <a:pt x="2313" y="107"/>
                  </a:lnTo>
                  <a:lnTo>
                    <a:pt x="2856" y="401"/>
                  </a:lnTo>
                  <a:lnTo>
                    <a:pt x="2323" y="680"/>
                  </a:lnTo>
                  <a:lnTo>
                    <a:pt x="0" y="71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Freeform 13">
              <a:extLst>
                <a:ext uri="{FF2B5EF4-FFF2-40B4-BE49-F238E27FC236}">
                  <a16:creationId xmlns="" xmlns:a16="http://schemas.microsoft.com/office/drawing/2014/main" id="{BF4F8406-80B2-4622-83B4-38B53EE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272" y="3888839"/>
              <a:ext cx="3806675" cy="914415"/>
            </a:xfrm>
            <a:custGeom>
              <a:avLst/>
              <a:gdLst>
                <a:gd name="T0" fmla="*/ 5 w 2810"/>
                <a:gd name="T1" fmla="*/ 0 h 675"/>
                <a:gd name="T2" fmla="*/ 2293 w 2810"/>
                <a:gd name="T3" fmla="*/ 102 h 675"/>
                <a:gd name="T4" fmla="*/ 2810 w 2810"/>
                <a:gd name="T5" fmla="*/ 381 h 675"/>
                <a:gd name="T6" fmla="*/ 2303 w 2810"/>
                <a:gd name="T7" fmla="*/ 644 h 675"/>
                <a:gd name="T8" fmla="*/ 0 w 2810"/>
                <a:gd name="T9" fmla="*/ 675 h 675"/>
                <a:gd name="T10" fmla="*/ 5 w 2810"/>
                <a:gd name="T1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0" h="675">
                  <a:moveTo>
                    <a:pt x="5" y="0"/>
                  </a:moveTo>
                  <a:lnTo>
                    <a:pt x="2293" y="102"/>
                  </a:lnTo>
                  <a:lnTo>
                    <a:pt x="2810" y="381"/>
                  </a:lnTo>
                  <a:lnTo>
                    <a:pt x="2303" y="644"/>
                  </a:lnTo>
                  <a:lnTo>
                    <a:pt x="0" y="6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0B8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Freeform 14">
              <a:extLst>
                <a:ext uri="{FF2B5EF4-FFF2-40B4-BE49-F238E27FC236}">
                  <a16:creationId xmlns="" xmlns:a16="http://schemas.microsoft.com/office/drawing/2014/main" id="{4A9DA1E8-4FA3-4473-A9A3-00088C34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497" y="1772816"/>
              <a:ext cx="296677" cy="1071559"/>
            </a:xfrm>
            <a:custGeom>
              <a:avLst/>
              <a:gdLst>
                <a:gd name="T0" fmla="*/ 213 w 219"/>
                <a:gd name="T1" fmla="*/ 675 h 791"/>
                <a:gd name="T2" fmla="*/ 219 w 219"/>
                <a:gd name="T3" fmla="*/ 0 h 791"/>
                <a:gd name="T4" fmla="*/ 11 w 219"/>
                <a:gd name="T5" fmla="*/ 163 h 791"/>
                <a:gd name="T6" fmla="*/ 0 w 219"/>
                <a:gd name="T7" fmla="*/ 791 h 791"/>
                <a:gd name="T8" fmla="*/ 213 w 219"/>
                <a:gd name="T9" fmla="*/ 675 h 791"/>
                <a:gd name="T10" fmla="*/ 213 w 219"/>
                <a:gd name="T11" fmla="*/ 675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91">
                  <a:moveTo>
                    <a:pt x="213" y="675"/>
                  </a:moveTo>
                  <a:lnTo>
                    <a:pt x="219" y="0"/>
                  </a:lnTo>
                  <a:lnTo>
                    <a:pt x="11" y="163"/>
                  </a:lnTo>
                  <a:lnTo>
                    <a:pt x="0" y="791"/>
                  </a:lnTo>
                  <a:lnTo>
                    <a:pt x="213" y="675"/>
                  </a:lnTo>
                  <a:lnTo>
                    <a:pt x="213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Freeform 15">
              <a:extLst>
                <a:ext uri="{FF2B5EF4-FFF2-40B4-BE49-F238E27FC236}">
                  <a16:creationId xmlns="" xmlns:a16="http://schemas.microsoft.com/office/drawing/2014/main" id="{57730C6F-18F6-428A-9B08-39B28075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172" y="1814811"/>
              <a:ext cx="253327" cy="995696"/>
            </a:xfrm>
            <a:custGeom>
              <a:avLst/>
              <a:gdLst>
                <a:gd name="T0" fmla="*/ 10 w 187"/>
                <a:gd name="T1" fmla="*/ 142 h 735"/>
                <a:gd name="T2" fmla="*/ 187 w 187"/>
                <a:gd name="T3" fmla="*/ 0 h 735"/>
                <a:gd name="T4" fmla="*/ 182 w 187"/>
                <a:gd name="T5" fmla="*/ 639 h 735"/>
                <a:gd name="T6" fmla="*/ 0 w 187"/>
                <a:gd name="T7" fmla="*/ 735 h 735"/>
                <a:gd name="T8" fmla="*/ 10 w 187"/>
                <a:gd name="T9" fmla="*/ 14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35">
                  <a:moveTo>
                    <a:pt x="10" y="142"/>
                  </a:moveTo>
                  <a:lnTo>
                    <a:pt x="187" y="0"/>
                  </a:lnTo>
                  <a:lnTo>
                    <a:pt x="182" y="639"/>
                  </a:lnTo>
                  <a:lnTo>
                    <a:pt x="0" y="735"/>
                  </a:lnTo>
                  <a:lnTo>
                    <a:pt x="10" y="142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Freeform 16">
              <a:extLst>
                <a:ext uri="{FF2B5EF4-FFF2-40B4-BE49-F238E27FC236}">
                  <a16:creationId xmlns="" xmlns:a16="http://schemas.microsoft.com/office/drawing/2014/main" id="{B63A1BB9-77D2-470F-9917-351CDB1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045" y="1772816"/>
              <a:ext cx="3799902" cy="1272053"/>
            </a:xfrm>
            <a:custGeom>
              <a:avLst/>
              <a:gdLst>
                <a:gd name="T0" fmla="*/ 0 w 2805"/>
                <a:gd name="T1" fmla="*/ 675 h 939"/>
                <a:gd name="T2" fmla="*/ 6 w 2805"/>
                <a:gd name="T3" fmla="*/ 0 h 939"/>
                <a:gd name="T4" fmla="*/ 11 w 2805"/>
                <a:gd name="T5" fmla="*/ 0 h 939"/>
                <a:gd name="T6" fmla="*/ 2273 w 2805"/>
                <a:gd name="T7" fmla="*/ 381 h 939"/>
                <a:gd name="T8" fmla="*/ 2805 w 2805"/>
                <a:gd name="T9" fmla="*/ 731 h 939"/>
                <a:gd name="T10" fmla="*/ 2283 w 2805"/>
                <a:gd name="T11" fmla="*/ 939 h 939"/>
                <a:gd name="T12" fmla="*/ 0 w 2805"/>
                <a:gd name="T13" fmla="*/ 675 h 939"/>
                <a:gd name="T14" fmla="*/ 0 w 2805"/>
                <a:gd name="T15" fmla="*/ 67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5" h="939">
                  <a:moveTo>
                    <a:pt x="0" y="67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273" y="381"/>
                  </a:lnTo>
                  <a:lnTo>
                    <a:pt x="2805" y="731"/>
                  </a:lnTo>
                  <a:lnTo>
                    <a:pt x="2283" y="939"/>
                  </a:lnTo>
                  <a:lnTo>
                    <a:pt x="0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Freeform 17">
              <a:extLst>
                <a:ext uri="{FF2B5EF4-FFF2-40B4-BE49-F238E27FC236}">
                  <a16:creationId xmlns="" xmlns:a16="http://schemas.microsoft.com/office/drawing/2014/main" id="{05435D16-2860-4778-A600-FEE7BA90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720" y="1793136"/>
              <a:ext cx="3737587" cy="1230057"/>
            </a:xfrm>
            <a:custGeom>
              <a:avLst/>
              <a:gdLst>
                <a:gd name="T0" fmla="*/ 0 w 2759"/>
                <a:gd name="T1" fmla="*/ 650 h 908"/>
                <a:gd name="T2" fmla="*/ 5 w 2759"/>
                <a:gd name="T3" fmla="*/ 0 h 908"/>
                <a:gd name="T4" fmla="*/ 2252 w 2759"/>
                <a:gd name="T5" fmla="*/ 381 h 908"/>
                <a:gd name="T6" fmla="*/ 2759 w 2759"/>
                <a:gd name="T7" fmla="*/ 716 h 908"/>
                <a:gd name="T8" fmla="*/ 2262 w 2759"/>
                <a:gd name="T9" fmla="*/ 908 h 908"/>
                <a:gd name="T10" fmla="*/ 0 w 2759"/>
                <a:gd name="T11" fmla="*/ 65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9" h="908">
                  <a:moveTo>
                    <a:pt x="0" y="650"/>
                  </a:moveTo>
                  <a:lnTo>
                    <a:pt x="5" y="0"/>
                  </a:lnTo>
                  <a:lnTo>
                    <a:pt x="2252" y="381"/>
                  </a:lnTo>
                  <a:lnTo>
                    <a:pt x="2759" y="716"/>
                  </a:lnTo>
                  <a:lnTo>
                    <a:pt x="2262" y="908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F39F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18">
              <a:extLst>
                <a:ext uri="{FF2B5EF4-FFF2-40B4-BE49-F238E27FC236}">
                  <a16:creationId xmlns="" xmlns:a16="http://schemas.microsoft.com/office/drawing/2014/main" id="{A97A618A-FEBC-4CCA-9E89-70FE9FB7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497" y="2687230"/>
              <a:ext cx="3381303" cy="460594"/>
            </a:xfrm>
            <a:custGeom>
              <a:avLst/>
              <a:gdLst>
                <a:gd name="T0" fmla="*/ 213 w 2496"/>
                <a:gd name="T1" fmla="*/ 0 h 340"/>
                <a:gd name="T2" fmla="*/ 0 w 2496"/>
                <a:gd name="T3" fmla="*/ 116 h 340"/>
                <a:gd name="T4" fmla="*/ 2171 w 2496"/>
                <a:gd name="T5" fmla="*/ 340 h 340"/>
                <a:gd name="T6" fmla="*/ 2496 w 2496"/>
                <a:gd name="T7" fmla="*/ 264 h 340"/>
                <a:gd name="T8" fmla="*/ 213 w 2496"/>
                <a:gd name="T9" fmla="*/ 0 h 340"/>
                <a:gd name="T10" fmla="*/ 213 w 249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6" h="340">
                  <a:moveTo>
                    <a:pt x="213" y="0"/>
                  </a:moveTo>
                  <a:lnTo>
                    <a:pt x="0" y="116"/>
                  </a:lnTo>
                  <a:lnTo>
                    <a:pt x="2171" y="340"/>
                  </a:lnTo>
                  <a:lnTo>
                    <a:pt x="2496" y="26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19">
              <a:extLst>
                <a:ext uri="{FF2B5EF4-FFF2-40B4-BE49-F238E27FC236}">
                  <a16:creationId xmlns="" xmlns:a16="http://schemas.microsoft.com/office/drawing/2014/main" id="{2A216C37-1E7E-48E5-B2E9-6E6042F0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76" y="2810507"/>
              <a:ext cx="302096" cy="1003825"/>
            </a:xfrm>
            <a:custGeom>
              <a:avLst/>
              <a:gdLst>
                <a:gd name="T0" fmla="*/ 218 w 223"/>
                <a:gd name="T1" fmla="*/ 690 h 741"/>
                <a:gd name="T2" fmla="*/ 223 w 223"/>
                <a:gd name="T3" fmla="*/ 0 h 741"/>
                <a:gd name="T4" fmla="*/ 10 w 223"/>
                <a:gd name="T5" fmla="*/ 102 h 741"/>
                <a:gd name="T6" fmla="*/ 0 w 223"/>
                <a:gd name="T7" fmla="*/ 730 h 741"/>
                <a:gd name="T8" fmla="*/ 5 w 223"/>
                <a:gd name="T9" fmla="*/ 741 h 741"/>
                <a:gd name="T10" fmla="*/ 218 w 223"/>
                <a:gd name="T11" fmla="*/ 690 h 741"/>
                <a:gd name="T12" fmla="*/ 218 w 223"/>
                <a:gd name="T13" fmla="*/ 69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41">
                  <a:moveTo>
                    <a:pt x="218" y="690"/>
                  </a:moveTo>
                  <a:lnTo>
                    <a:pt x="223" y="0"/>
                  </a:lnTo>
                  <a:lnTo>
                    <a:pt x="10" y="102"/>
                  </a:lnTo>
                  <a:lnTo>
                    <a:pt x="0" y="730"/>
                  </a:lnTo>
                  <a:lnTo>
                    <a:pt x="5" y="741"/>
                  </a:lnTo>
                  <a:lnTo>
                    <a:pt x="218" y="690"/>
                  </a:lnTo>
                  <a:lnTo>
                    <a:pt x="218" y="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20">
              <a:extLst>
                <a:ext uri="{FF2B5EF4-FFF2-40B4-BE49-F238E27FC236}">
                  <a16:creationId xmlns="" xmlns:a16="http://schemas.microsoft.com/office/drawing/2014/main" id="{BA2602E0-7198-42D8-BD10-0B65E1754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497" y="2844374"/>
              <a:ext cx="261455" cy="941509"/>
            </a:xfrm>
            <a:custGeom>
              <a:avLst/>
              <a:gdLst>
                <a:gd name="T0" fmla="*/ 11 w 193"/>
                <a:gd name="T1" fmla="*/ 87 h 695"/>
                <a:gd name="T2" fmla="*/ 193 w 193"/>
                <a:gd name="T3" fmla="*/ 0 h 695"/>
                <a:gd name="T4" fmla="*/ 188 w 193"/>
                <a:gd name="T5" fmla="*/ 655 h 695"/>
                <a:gd name="T6" fmla="*/ 0 w 193"/>
                <a:gd name="T7" fmla="*/ 695 h 695"/>
                <a:gd name="T8" fmla="*/ 11 w 193"/>
                <a:gd name="T9" fmla="*/ 8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95">
                  <a:moveTo>
                    <a:pt x="11" y="87"/>
                  </a:moveTo>
                  <a:lnTo>
                    <a:pt x="193" y="0"/>
                  </a:lnTo>
                  <a:lnTo>
                    <a:pt x="188" y="655"/>
                  </a:lnTo>
                  <a:lnTo>
                    <a:pt x="0" y="695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D1CE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21">
              <a:extLst>
                <a:ext uri="{FF2B5EF4-FFF2-40B4-BE49-F238E27FC236}">
                  <a16:creationId xmlns="" xmlns:a16="http://schemas.microsoft.com/office/drawing/2014/main" id="{965ED623-60EA-403C-BEC8-2390547C8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498" y="2810507"/>
              <a:ext cx="3833769" cy="1100007"/>
            </a:xfrm>
            <a:custGeom>
              <a:avLst/>
              <a:gdLst>
                <a:gd name="T0" fmla="*/ 0 w 2830"/>
                <a:gd name="T1" fmla="*/ 690 h 812"/>
                <a:gd name="T2" fmla="*/ 5 w 2830"/>
                <a:gd name="T3" fmla="*/ 0 h 812"/>
                <a:gd name="T4" fmla="*/ 2293 w 2830"/>
                <a:gd name="T5" fmla="*/ 244 h 812"/>
                <a:gd name="T6" fmla="*/ 2830 w 2830"/>
                <a:gd name="T7" fmla="*/ 568 h 812"/>
                <a:gd name="T8" fmla="*/ 2303 w 2830"/>
                <a:gd name="T9" fmla="*/ 812 h 812"/>
                <a:gd name="T10" fmla="*/ 0 w 2830"/>
                <a:gd name="T11" fmla="*/ 690 h 812"/>
                <a:gd name="T12" fmla="*/ 0 w 2830"/>
                <a:gd name="T13" fmla="*/ 69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0" h="812">
                  <a:moveTo>
                    <a:pt x="0" y="690"/>
                  </a:moveTo>
                  <a:lnTo>
                    <a:pt x="5" y="0"/>
                  </a:lnTo>
                  <a:lnTo>
                    <a:pt x="2293" y="244"/>
                  </a:lnTo>
                  <a:lnTo>
                    <a:pt x="2830" y="568"/>
                  </a:lnTo>
                  <a:lnTo>
                    <a:pt x="2303" y="812"/>
                  </a:lnTo>
                  <a:lnTo>
                    <a:pt x="0" y="690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22">
              <a:extLst>
                <a:ext uri="{FF2B5EF4-FFF2-40B4-BE49-F238E27FC236}">
                  <a16:creationId xmlns="" xmlns:a16="http://schemas.microsoft.com/office/drawing/2014/main" id="{D0302286-4223-45C3-9D36-65760365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73" y="2830827"/>
              <a:ext cx="3771453" cy="1058012"/>
            </a:xfrm>
            <a:custGeom>
              <a:avLst/>
              <a:gdLst>
                <a:gd name="T0" fmla="*/ 0 w 2784"/>
                <a:gd name="T1" fmla="*/ 660 h 781"/>
                <a:gd name="T2" fmla="*/ 5 w 2784"/>
                <a:gd name="T3" fmla="*/ 0 h 781"/>
                <a:gd name="T4" fmla="*/ 2272 w 2784"/>
                <a:gd name="T5" fmla="*/ 244 h 781"/>
                <a:gd name="T6" fmla="*/ 2784 w 2784"/>
                <a:gd name="T7" fmla="*/ 548 h 781"/>
                <a:gd name="T8" fmla="*/ 2282 w 2784"/>
                <a:gd name="T9" fmla="*/ 781 h 781"/>
                <a:gd name="T10" fmla="*/ 0 w 2784"/>
                <a:gd name="T11" fmla="*/ 66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4" h="781">
                  <a:moveTo>
                    <a:pt x="0" y="660"/>
                  </a:moveTo>
                  <a:lnTo>
                    <a:pt x="5" y="0"/>
                  </a:lnTo>
                  <a:lnTo>
                    <a:pt x="2272" y="244"/>
                  </a:lnTo>
                  <a:lnTo>
                    <a:pt x="2784" y="548"/>
                  </a:lnTo>
                  <a:lnTo>
                    <a:pt x="2282" y="781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DFDB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23">
              <a:extLst>
                <a:ext uri="{FF2B5EF4-FFF2-40B4-BE49-F238E27FC236}">
                  <a16:creationId xmlns="" xmlns:a16="http://schemas.microsoft.com/office/drawing/2014/main" id="{A4EC8FA0-BF46-4CF0-A362-A406B18C4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950" y="3745242"/>
              <a:ext cx="3408397" cy="205913"/>
            </a:xfrm>
            <a:custGeom>
              <a:avLst/>
              <a:gdLst>
                <a:gd name="T0" fmla="*/ 213 w 2516"/>
                <a:gd name="T1" fmla="*/ 0 h 152"/>
                <a:gd name="T2" fmla="*/ 0 w 2516"/>
                <a:gd name="T3" fmla="*/ 51 h 152"/>
                <a:gd name="T4" fmla="*/ 2181 w 2516"/>
                <a:gd name="T5" fmla="*/ 152 h 152"/>
                <a:gd name="T6" fmla="*/ 2191 w 2516"/>
                <a:gd name="T7" fmla="*/ 152 h 152"/>
                <a:gd name="T8" fmla="*/ 2222 w 2516"/>
                <a:gd name="T9" fmla="*/ 152 h 152"/>
                <a:gd name="T10" fmla="*/ 2516 w 2516"/>
                <a:gd name="T11" fmla="*/ 122 h 152"/>
                <a:gd name="T12" fmla="*/ 213 w 2516"/>
                <a:gd name="T13" fmla="*/ 0 h 152"/>
                <a:gd name="T14" fmla="*/ 213 w 2516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6" h="152">
                  <a:moveTo>
                    <a:pt x="213" y="0"/>
                  </a:moveTo>
                  <a:lnTo>
                    <a:pt x="0" y="51"/>
                  </a:lnTo>
                  <a:lnTo>
                    <a:pt x="2181" y="152"/>
                  </a:lnTo>
                  <a:lnTo>
                    <a:pt x="2191" y="152"/>
                  </a:lnTo>
                  <a:lnTo>
                    <a:pt x="2222" y="152"/>
                  </a:lnTo>
                  <a:lnTo>
                    <a:pt x="2516" y="122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1CE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文本框 64">
              <a:extLst>
                <a:ext uri="{FF2B5EF4-FFF2-40B4-BE49-F238E27FC236}">
                  <a16:creationId xmlns="" xmlns:a16="http://schemas.microsoft.com/office/drawing/2014/main" id="{6F63C154-2F05-484D-B5AC-2924A0AA8E61}"/>
                </a:ext>
              </a:extLst>
            </p:cNvPr>
            <p:cNvSpPr txBox="1"/>
            <p:nvPr/>
          </p:nvSpPr>
          <p:spPr>
            <a:xfrm>
              <a:off x="4777391" y="4001615"/>
              <a:ext cx="365885" cy="375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endParaRPr lang="ru-RU" altLang="zh-CN" sz="12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文本框 67">
              <a:extLst>
                <a:ext uri="{FF2B5EF4-FFF2-40B4-BE49-F238E27FC236}">
                  <a16:creationId xmlns="" xmlns:a16="http://schemas.microsoft.com/office/drawing/2014/main" id="{E03EA644-B97E-4B98-858E-5B0808D0AC2E}"/>
                </a:ext>
              </a:extLst>
            </p:cNvPr>
            <p:cNvSpPr txBox="1"/>
            <p:nvPr/>
          </p:nvSpPr>
          <p:spPr>
            <a:xfrm rot="385785" flipH="1">
              <a:off x="3738195" y="2116581"/>
              <a:ext cx="2971595" cy="62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altLang="zh-CN" sz="1200" dirty="0" smtClean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Внешние</a:t>
              </a:r>
            </a:p>
            <a:p>
              <a:pPr lvl="0" algn="ctr">
                <a:defRPr/>
              </a:pPr>
              <a:r>
                <a:rPr lang="ru-RU" altLang="zh-CN" sz="1200" dirty="0" smtClean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ремонтные  </a:t>
              </a:r>
              <a:r>
                <a:rPr lang="ru-RU" altLang="zh-CN" sz="12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работы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7" name="组合 51">
              <a:extLst>
                <a:ext uri="{FF2B5EF4-FFF2-40B4-BE49-F238E27FC236}">
                  <a16:creationId xmlns="" xmlns:a16="http://schemas.microsoft.com/office/drawing/2014/main" id="{EFD9627D-DCA0-4125-AACA-51515E5F4803}"/>
                </a:ext>
              </a:extLst>
            </p:cNvPr>
            <p:cNvGrpSpPr/>
            <p:nvPr/>
          </p:nvGrpSpPr>
          <p:grpSpPr>
            <a:xfrm>
              <a:off x="6103869" y="1772817"/>
              <a:ext cx="1507342" cy="4198179"/>
              <a:chOff x="6072188" y="973138"/>
              <a:chExt cx="1766389" cy="4919662"/>
            </a:xfrm>
          </p:grpSpPr>
          <p:sp>
            <p:nvSpPr>
              <p:cNvPr id="108" name="Freeform 24">
                <a:extLst>
                  <a:ext uri="{FF2B5EF4-FFF2-40B4-BE49-F238E27FC236}">
                    <a16:creationId xmlns="" xmlns:a16="http://schemas.microsoft.com/office/drawing/2014/main" id="{B665ECF7-3C99-46B5-8B18-D3D8B08D31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9685" y="1101725"/>
                <a:ext cx="846139" cy="4735512"/>
              </a:xfrm>
              <a:custGeom>
                <a:avLst/>
                <a:gdLst>
                  <a:gd name="T0" fmla="*/ 25 w 533"/>
                  <a:gd name="T1" fmla="*/ 224 h 2983"/>
                  <a:gd name="T2" fmla="*/ 0 w 533"/>
                  <a:gd name="T3" fmla="*/ 56 h 2983"/>
                  <a:gd name="T4" fmla="*/ 56 w 533"/>
                  <a:gd name="T5" fmla="*/ 0 h 2983"/>
                  <a:gd name="T6" fmla="*/ 61 w 533"/>
                  <a:gd name="T7" fmla="*/ 26 h 2983"/>
                  <a:gd name="T8" fmla="*/ 91 w 533"/>
                  <a:gd name="T9" fmla="*/ 234 h 2983"/>
                  <a:gd name="T10" fmla="*/ 25 w 533"/>
                  <a:gd name="T11" fmla="*/ 224 h 2983"/>
                  <a:gd name="T12" fmla="*/ 25 w 533"/>
                  <a:gd name="T13" fmla="*/ 224 h 2983"/>
                  <a:gd name="T14" fmla="*/ 25 w 533"/>
                  <a:gd name="T15" fmla="*/ 224 h 2983"/>
                  <a:gd name="T16" fmla="*/ 41 w 533"/>
                  <a:gd name="T17" fmla="*/ 335 h 2983"/>
                  <a:gd name="T18" fmla="*/ 102 w 533"/>
                  <a:gd name="T19" fmla="*/ 279 h 2983"/>
                  <a:gd name="T20" fmla="*/ 102 w 533"/>
                  <a:gd name="T21" fmla="*/ 284 h 2983"/>
                  <a:gd name="T22" fmla="*/ 152 w 533"/>
                  <a:gd name="T23" fmla="*/ 584 h 2983"/>
                  <a:gd name="T24" fmla="*/ 81 w 533"/>
                  <a:gd name="T25" fmla="*/ 579 h 2983"/>
                  <a:gd name="T26" fmla="*/ 81 w 533"/>
                  <a:gd name="T27" fmla="*/ 579 h 2983"/>
                  <a:gd name="T28" fmla="*/ 41 w 533"/>
                  <a:gd name="T29" fmla="*/ 335 h 2983"/>
                  <a:gd name="T30" fmla="*/ 41 w 533"/>
                  <a:gd name="T31" fmla="*/ 335 h 2983"/>
                  <a:gd name="T32" fmla="*/ 157 w 533"/>
                  <a:gd name="T33" fmla="*/ 634 h 2983"/>
                  <a:gd name="T34" fmla="*/ 96 w 533"/>
                  <a:gd name="T35" fmla="*/ 680 h 2983"/>
                  <a:gd name="T36" fmla="*/ 137 w 533"/>
                  <a:gd name="T37" fmla="*/ 939 h 2983"/>
                  <a:gd name="T38" fmla="*/ 208 w 533"/>
                  <a:gd name="T39" fmla="*/ 949 h 2983"/>
                  <a:gd name="T40" fmla="*/ 157 w 533"/>
                  <a:gd name="T41" fmla="*/ 634 h 2983"/>
                  <a:gd name="T42" fmla="*/ 157 w 533"/>
                  <a:gd name="T43" fmla="*/ 634 h 2983"/>
                  <a:gd name="T44" fmla="*/ 157 w 533"/>
                  <a:gd name="T45" fmla="*/ 634 h 2983"/>
                  <a:gd name="T46" fmla="*/ 218 w 533"/>
                  <a:gd name="T47" fmla="*/ 994 h 2983"/>
                  <a:gd name="T48" fmla="*/ 152 w 533"/>
                  <a:gd name="T49" fmla="*/ 1040 h 2983"/>
                  <a:gd name="T50" fmla="*/ 198 w 533"/>
                  <a:gd name="T51" fmla="*/ 1319 h 2983"/>
                  <a:gd name="T52" fmla="*/ 198 w 533"/>
                  <a:gd name="T53" fmla="*/ 1319 h 2983"/>
                  <a:gd name="T54" fmla="*/ 269 w 533"/>
                  <a:gd name="T55" fmla="*/ 1324 h 2983"/>
                  <a:gd name="T56" fmla="*/ 218 w 533"/>
                  <a:gd name="T57" fmla="*/ 994 h 2983"/>
                  <a:gd name="T58" fmla="*/ 218 w 533"/>
                  <a:gd name="T59" fmla="*/ 994 h 2983"/>
                  <a:gd name="T60" fmla="*/ 279 w 533"/>
                  <a:gd name="T61" fmla="*/ 1375 h 2983"/>
                  <a:gd name="T62" fmla="*/ 213 w 533"/>
                  <a:gd name="T63" fmla="*/ 1415 h 2983"/>
                  <a:gd name="T64" fmla="*/ 259 w 533"/>
                  <a:gd name="T65" fmla="*/ 1715 h 2983"/>
                  <a:gd name="T66" fmla="*/ 259 w 533"/>
                  <a:gd name="T67" fmla="*/ 1715 h 2983"/>
                  <a:gd name="T68" fmla="*/ 335 w 533"/>
                  <a:gd name="T69" fmla="*/ 1715 h 2983"/>
                  <a:gd name="T70" fmla="*/ 279 w 533"/>
                  <a:gd name="T71" fmla="*/ 1375 h 2983"/>
                  <a:gd name="T72" fmla="*/ 279 w 533"/>
                  <a:gd name="T73" fmla="*/ 1375 h 2983"/>
                  <a:gd name="T74" fmla="*/ 340 w 533"/>
                  <a:gd name="T75" fmla="*/ 1765 h 2983"/>
                  <a:gd name="T76" fmla="*/ 274 w 533"/>
                  <a:gd name="T77" fmla="*/ 1801 h 2983"/>
                  <a:gd name="T78" fmla="*/ 325 w 533"/>
                  <a:gd name="T79" fmla="*/ 2120 h 2983"/>
                  <a:gd name="T80" fmla="*/ 401 w 533"/>
                  <a:gd name="T81" fmla="*/ 2120 h 2983"/>
                  <a:gd name="T82" fmla="*/ 340 w 533"/>
                  <a:gd name="T83" fmla="*/ 1765 h 2983"/>
                  <a:gd name="T84" fmla="*/ 340 w 533"/>
                  <a:gd name="T85" fmla="*/ 1765 h 2983"/>
                  <a:gd name="T86" fmla="*/ 406 w 533"/>
                  <a:gd name="T87" fmla="*/ 2176 h 2983"/>
                  <a:gd name="T88" fmla="*/ 340 w 533"/>
                  <a:gd name="T89" fmla="*/ 2207 h 2983"/>
                  <a:gd name="T90" fmla="*/ 365 w 533"/>
                  <a:gd name="T91" fmla="*/ 2364 h 2983"/>
                  <a:gd name="T92" fmla="*/ 391 w 533"/>
                  <a:gd name="T93" fmla="*/ 2546 h 2983"/>
                  <a:gd name="T94" fmla="*/ 467 w 533"/>
                  <a:gd name="T95" fmla="*/ 2546 h 2983"/>
                  <a:gd name="T96" fmla="*/ 406 w 533"/>
                  <a:gd name="T97" fmla="*/ 2176 h 2983"/>
                  <a:gd name="T98" fmla="*/ 406 w 533"/>
                  <a:gd name="T99" fmla="*/ 2176 h 2983"/>
                  <a:gd name="T100" fmla="*/ 406 w 533"/>
                  <a:gd name="T101" fmla="*/ 2623 h 2983"/>
                  <a:gd name="T102" fmla="*/ 477 w 533"/>
                  <a:gd name="T103" fmla="*/ 2602 h 2983"/>
                  <a:gd name="T104" fmla="*/ 533 w 533"/>
                  <a:gd name="T105" fmla="*/ 2962 h 2983"/>
                  <a:gd name="T106" fmla="*/ 462 w 533"/>
                  <a:gd name="T107" fmla="*/ 2983 h 2983"/>
                  <a:gd name="T108" fmla="*/ 406 w 533"/>
                  <a:gd name="T109" fmla="*/ 2623 h 2983"/>
                  <a:gd name="T110" fmla="*/ 406 w 533"/>
                  <a:gd name="T111" fmla="*/ 2623 h 2983"/>
                  <a:gd name="T112" fmla="*/ 406 w 533"/>
                  <a:gd name="T113" fmla="*/ 2623 h 2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3" h="2983">
                    <a:moveTo>
                      <a:pt x="25" y="224"/>
                    </a:moveTo>
                    <a:lnTo>
                      <a:pt x="0" y="56"/>
                    </a:lnTo>
                    <a:lnTo>
                      <a:pt x="56" y="0"/>
                    </a:lnTo>
                    <a:lnTo>
                      <a:pt x="61" y="26"/>
                    </a:lnTo>
                    <a:lnTo>
                      <a:pt x="91" y="234"/>
                    </a:lnTo>
                    <a:lnTo>
                      <a:pt x="25" y="224"/>
                    </a:lnTo>
                    <a:lnTo>
                      <a:pt x="25" y="224"/>
                    </a:lnTo>
                    <a:lnTo>
                      <a:pt x="25" y="224"/>
                    </a:lnTo>
                    <a:close/>
                    <a:moveTo>
                      <a:pt x="41" y="335"/>
                    </a:moveTo>
                    <a:lnTo>
                      <a:pt x="102" y="279"/>
                    </a:lnTo>
                    <a:lnTo>
                      <a:pt x="102" y="284"/>
                    </a:lnTo>
                    <a:lnTo>
                      <a:pt x="152" y="584"/>
                    </a:lnTo>
                    <a:lnTo>
                      <a:pt x="81" y="579"/>
                    </a:lnTo>
                    <a:lnTo>
                      <a:pt x="81" y="579"/>
                    </a:lnTo>
                    <a:lnTo>
                      <a:pt x="41" y="335"/>
                    </a:lnTo>
                    <a:lnTo>
                      <a:pt x="41" y="335"/>
                    </a:lnTo>
                    <a:close/>
                    <a:moveTo>
                      <a:pt x="157" y="634"/>
                    </a:moveTo>
                    <a:lnTo>
                      <a:pt x="96" y="680"/>
                    </a:lnTo>
                    <a:lnTo>
                      <a:pt x="137" y="939"/>
                    </a:lnTo>
                    <a:lnTo>
                      <a:pt x="208" y="949"/>
                    </a:lnTo>
                    <a:lnTo>
                      <a:pt x="157" y="634"/>
                    </a:lnTo>
                    <a:lnTo>
                      <a:pt x="157" y="634"/>
                    </a:lnTo>
                    <a:lnTo>
                      <a:pt x="157" y="634"/>
                    </a:lnTo>
                    <a:close/>
                    <a:moveTo>
                      <a:pt x="218" y="994"/>
                    </a:moveTo>
                    <a:lnTo>
                      <a:pt x="152" y="1040"/>
                    </a:lnTo>
                    <a:lnTo>
                      <a:pt x="198" y="1319"/>
                    </a:lnTo>
                    <a:lnTo>
                      <a:pt x="198" y="1319"/>
                    </a:lnTo>
                    <a:lnTo>
                      <a:pt x="269" y="1324"/>
                    </a:lnTo>
                    <a:lnTo>
                      <a:pt x="218" y="994"/>
                    </a:lnTo>
                    <a:lnTo>
                      <a:pt x="218" y="994"/>
                    </a:lnTo>
                    <a:close/>
                    <a:moveTo>
                      <a:pt x="279" y="1375"/>
                    </a:moveTo>
                    <a:lnTo>
                      <a:pt x="213" y="1415"/>
                    </a:lnTo>
                    <a:lnTo>
                      <a:pt x="259" y="1715"/>
                    </a:lnTo>
                    <a:lnTo>
                      <a:pt x="259" y="1715"/>
                    </a:lnTo>
                    <a:lnTo>
                      <a:pt x="335" y="1715"/>
                    </a:lnTo>
                    <a:lnTo>
                      <a:pt x="279" y="1375"/>
                    </a:lnTo>
                    <a:lnTo>
                      <a:pt x="279" y="1375"/>
                    </a:lnTo>
                    <a:close/>
                    <a:moveTo>
                      <a:pt x="340" y="1765"/>
                    </a:moveTo>
                    <a:lnTo>
                      <a:pt x="274" y="1801"/>
                    </a:lnTo>
                    <a:lnTo>
                      <a:pt x="325" y="2120"/>
                    </a:lnTo>
                    <a:lnTo>
                      <a:pt x="401" y="2120"/>
                    </a:lnTo>
                    <a:lnTo>
                      <a:pt x="340" y="1765"/>
                    </a:lnTo>
                    <a:lnTo>
                      <a:pt x="340" y="1765"/>
                    </a:lnTo>
                    <a:close/>
                    <a:moveTo>
                      <a:pt x="406" y="2176"/>
                    </a:moveTo>
                    <a:lnTo>
                      <a:pt x="340" y="2207"/>
                    </a:lnTo>
                    <a:lnTo>
                      <a:pt x="365" y="2364"/>
                    </a:lnTo>
                    <a:lnTo>
                      <a:pt x="391" y="2546"/>
                    </a:lnTo>
                    <a:lnTo>
                      <a:pt x="467" y="2546"/>
                    </a:lnTo>
                    <a:lnTo>
                      <a:pt x="406" y="2176"/>
                    </a:lnTo>
                    <a:lnTo>
                      <a:pt x="406" y="2176"/>
                    </a:lnTo>
                    <a:close/>
                    <a:moveTo>
                      <a:pt x="406" y="2623"/>
                    </a:moveTo>
                    <a:lnTo>
                      <a:pt x="477" y="2602"/>
                    </a:lnTo>
                    <a:lnTo>
                      <a:pt x="533" y="2962"/>
                    </a:lnTo>
                    <a:lnTo>
                      <a:pt x="462" y="2983"/>
                    </a:lnTo>
                    <a:lnTo>
                      <a:pt x="406" y="2623"/>
                    </a:lnTo>
                    <a:lnTo>
                      <a:pt x="406" y="2623"/>
                    </a:lnTo>
                    <a:lnTo>
                      <a:pt x="406" y="262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6" name="Freeform 34">
                <a:extLst>
                  <a:ext uri="{FF2B5EF4-FFF2-40B4-BE49-F238E27FC236}">
                    <a16:creationId xmlns="" xmlns:a16="http://schemas.microsoft.com/office/drawing/2014/main" id="{F4507039-28D0-40E2-BBBF-FFC6DCDE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5795963"/>
                <a:ext cx="160338" cy="41275"/>
              </a:xfrm>
              <a:custGeom>
                <a:avLst/>
                <a:gdLst>
                  <a:gd name="T0" fmla="*/ 101 w 101"/>
                  <a:gd name="T1" fmla="*/ 0 h 26"/>
                  <a:gd name="T2" fmla="*/ 71 w 101"/>
                  <a:gd name="T3" fmla="*/ 5 h 26"/>
                  <a:gd name="T4" fmla="*/ 0 w 101"/>
                  <a:gd name="T5" fmla="*/ 26 h 26"/>
                  <a:gd name="T6" fmla="*/ 45 w 101"/>
                  <a:gd name="T7" fmla="*/ 16 h 26"/>
                  <a:gd name="T8" fmla="*/ 101 w 101"/>
                  <a:gd name="T9" fmla="*/ 0 h 26"/>
                  <a:gd name="T10" fmla="*/ 101 w 10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6">
                    <a:moveTo>
                      <a:pt x="101" y="0"/>
                    </a:moveTo>
                    <a:lnTo>
                      <a:pt x="71" y="5"/>
                    </a:lnTo>
                    <a:lnTo>
                      <a:pt x="0" y="26"/>
                    </a:lnTo>
                    <a:lnTo>
                      <a:pt x="45" y="16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7" name="Freeform 35">
                <a:extLst>
                  <a:ext uri="{FF2B5EF4-FFF2-40B4-BE49-F238E27FC236}">
                    <a16:creationId xmlns="" xmlns:a16="http://schemas.microsoft.com/office/drawing/2014/main" id="{D9F72886-2EC2-45FB-97F6-947F3DD6B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5861050"/>
                <a:ext cx="160338" cy="31750"/>
              </a:xfrm>
              <a:custGeom>
                <a:avLst/>
                <a:gdLst>
                  <a:gd name="T0" fmla="*/ 101 w 101"/>
                  <a:gd name="T1" fmla="*/ 0 h 20"/>
                  <a:gd name="T2" fmla="*/ 71 w 101"/>
                  <a:gd name="T3" fmla="*/ 0 h 20"/>
                  <a:gd name="T4" fmla="*/ 0 w 101"/>
                  <a:gd name="T5" fmla="*/ 20 h 20"/>
                  <a:gd name="T6" fmla="*/ 50 w 101"/>
                  <a:gd name="T7" fmla="*/ 10 h 20"/>
                  <a:gd name="T8" fmla="*/ 101 w 101"/>
                  <a:gd name="T9" fmla="*/ 0 h 20"/>
                  <a:gd name="T10" fmla="*/ 101 w 10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0">
                    <a:moveTo>
                      <a:pt x="101" y="0"/>
                    </a:moveTo>
                    <a:lnTo>
                      <a:pt x="71" y="0"/>
                    </a:lnTo>
                    <a:lnTo>
                      <a:pt x="0" y="20"/>
                    </a:lnTo>
                    <a:lnTo>
                      <a:pt x="50" y="1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8" name="Freeform 32">
                <a:extLst>
                  <a:ext uri="{FF2B5EF4-FFF2-40B4-BE49-F238E27FC236}">
                    <a16:creationId xmlns="" xmlns:a16="http://schemas.microsoft.com/office/drawing/2014/main" id="{CC98196A-B3EE-43D6-8B16-0A0B1C359F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8401" y="973138"/>
                <a:ext cx="1400176" cy="4872040"/>
              </a:xfrm>
              <a:custGeom>
                <a:avLst/>
                <a:gdLst>
                  <a:gd name="T0" fmla="*/ 400 w 882"/>
                  <a:gd name="T1" fmla="*/ 76 h 3069"/>
                  <a:gd name="T2" fmla="*/ 380 w 882"/>
                  <a:gd name="T3" fmla="*/ 97 h 3069"/>
                  <a:gd name="T4" fmla="*/ 344 w 882"/>
                  <a:gd name="T5" fmla="*/ 295 h 3069"/>
                  <a:gd name="T6" fmla="*/ 60 w 882"/>
                  <a:gd name="T7" fmla="*/ 249 h 3069"/>
                  <a:gd name="T8" fmla="*/ 0 w 882"/>
                  <a:gd name="T9" fmla="*/ 0 h 3069"/>
                  <a:gd name="T10" fmla="*/ 466 w 882"/>
                  <a:gd name="T11" fmla="*/ 3069 h 3069"/>
                  <a:gd name="T12" fmla="*/ 456 w 882"/>
                  <a:gd name="T13" fmla="*/ 2998 h 3069"/>
                  <a:gd name="T14" fmla="*/ 410 w 882"/>
                  <a:gd name="T15" fmla="*/ 2694 h 3069"/>
                  <a:gd name="T16" fmla="*/ 852 w 882"/>
                  <a:gd name="T17" fmla="*/ 3033 h 3069"/>
                  <a:gd name="T18" fmla="*/ 786 w 882"/>
                  <a:gd name="T19" fmla="*/ 2440 h 3069"/>
                  <a:gd name="T20" fmla="*/ 421 w 882"/>
                  <a:gd name="T21" fmla="*/ 350 h 3069"/>
                  <a:gd name="T22" fmla="*/ 471 w 882"/>
                  <a:gd name="T23" fmla="*/ 655 h 3069"/>
                  <a:gd name="T24" fmla="*/ 400 w 882"/>
                  <a:gd name="T25" fmla="*/ 650 h 3069"/>
                  <a:gd name="T26" fmla="*/ 76 w 882"/>
                  <a:gd name="T27" fmla="*/ 360 h 3069"/>
                  <a:gd name="T28" fmla="*/ 126 w 882"/>
                  <a:gd name="T29" fmla="*/ 716 h 3069"/>
                  <a:gd name="T30" fmla="*/ 476 w 882"/>
                  <a:gd name="T31" fmla="*/ 705 h 3069"/>
                  <a:gd name="T32" fmla="*/ 527 w 882"/>
                  <a:gd name="T33" fmla="*/ 1020 h 3069"/>
                  <a:gd name="T34" fmla="*/ 167 w 882"/>
                  <a:gd name="T35" fmla="*/ 984 h 3069"/>
                  <a:gd name="T36" fmla="*/ 182 w 882"/>
                  <a:gd name="T37" fmla="*/ 1086 h 3069"/>
                  <a:gd name="T38" fmla="*/ 537 w 882"/>
                  <a:gd name="T39" fmla="*/ 1065 h 3069"/>
                  <a:gd name="T40" fmla="*/ 517 w 882"/>
                  <a:gd name="T41" fmla="*/ 1390 h 3069"/>
                  <a:gd name="T42" fmla="*/ 223 w 882"/>
                  <a:gd name="T43" fmla="*/ 1370 h 3069"/>
                  <a:gd name="T44" fmla="*/ 238 w 882"/>
                  <a:gd name="T45" fmla="*/ 1466 h 3069"/>
                  <a:gd name="T46" fmla="*/ 598 w 882"/>
                  <a:gd name="T47" fmla="*/ 1446 h 3069"/>
                  <a:gd name="T48" fmla="*/ 578 w 882"/>
                  <a:gd name="T49" fmla="*/ 1786 h 3069"/>
                  <a:gd name="T50" fmla="*/ 279 w 882"/>
                  <a:gd name="T51" fmla="*/ 1776 h 3069"/>
                  <a:gd name="T52" fmla="*/ 294 w 882"/>
                  <a:gd name="T53" fmla="*/ 1867 h 3069"/>
                  <a:gd name="T54" fmla="*/ 659 w 882"/>
                  <a:gd name="T55" fmla="*/ 1836 h 3069"/>
                  <a:gd name="T56" fmla="*/ 644 w 882"/>
                  <a:gd name="T57" fmla="*/ 2191 h 3069"/>
                  <a:gd name="T58" fmla="*/ 294 w 882"/>
                  <a:gd name="T59" fmla="*/ 1867 h 3069"/>
                  <a:gd name="T60" fmla="*/ 405 w 882"/>
                  <a:gd name="T61" fmla="*/ 2633 h 3069"/>
                  <a:gd name="T62" fmla="*/ 355 w 882"/>
                  <a:gd name="T63" fmla="*/ 2283 h 3069"/>
                  <a:gd name="T64" fmla="*/ 725 w 882"/>
                  <a:gd name="T65" fmla="*/ 2247 h 3069"/>
                  <a:gd name="T66" fmla="*/ 710 w 882"/>
                  <a:gd name="T67" fmla="*/ 2617 h 3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2" h="3069">
                    <a:moveTo>
                      <a:pt x="786" y="2440"/>
                    </a:moveTo>
                    <a:lnTo>
                      <a:pt x="400" y="76"/>
                    </a:lnTo>
                    <a:lnTo>
                      <a:pt x="375" y="71"/>
                    </a:lnTo>
                    <a:lnTo>
                      <a:pt x="380" y="97"/>
                    </a:lnTo>
                    <a:lnTo>
                      <a:pt x="410" y="305"/>
                    </a:lnTo>
                    <a:lnTo>
                      <a:pt x="344" y="295"/>
                    </a:lnTo>
                    <a:lnTo>
                      <a:pt x="344" y="295"/>
                    </a:lnTo>
                    <a:lnTo>
                      <a:pt x="60" y="249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436" y="3069"/>
                    </a:lnTo>
                    <a:lnTo>
                      <a:pt x="466" y="3069"/>
                    </a:lnTo>
                    <a:lnTo>
                      <a:pt x="466" y="3064"/>
                    </a:lnTo>
                    <a:lnTo>
                      <a:pt x="456" y="2998"/>
                    </a:lnTo>
                    <a:lnTo>
                      <a:pt x="415" y="2714"/>
                    </a:lnTo>
                    <a:lnTo>
                      <a:pt x="410" y="2694"/>
                    </a:lnTo>
                    <a:lnTo>
                      <a:pt x="796" y="2673"/>
                    </a:lnTo>
                    <a:lnTo>
                      <a:pt x="852" y="3033"/>
                    </a:lnTo>
                    <a:lnTo>
                      <a:pt x="882" y="3028"/>
                    </a:lnTo>
                    <a:lnTo>
                      <a:pt x="786" y="2440"/>
                    </a:lnTo>
                    <a:close/>
                    <a:moveTo>
                      <a:pt x="71" y="295"/>
                    </a:moveTo>
                    <a:lnTo>
                      <a:pt x="421" y="350"/>
                    </a:lnTo>
                    <a:lnTo>
                      <a:pt x="421" y="355"/>
                    </a:lnTo>
                    <a:lnTo>
                      <a:pt x="471" y="655"/>
                    </a:lnTo>
                    <a:lnTo>
                      <a:pt x="400" y="650"/>
                    </a:lnTo>
                    <a:lnTo>
                      <a:pt x="400" y="650"/>
                    </a:lnTo>
                    <a:lnTo>
                      <a:pt x="111" y="609"/>
                    </a:lnTo>
                    <a:lnTo>
                      <a:pt x="76" y="360"/>
                    </a:lnTo>
                    <a:lnTo>
                      <a:pt x="71" y="295"/>
                    </a:lnTo>
                    <a:close/>
                    <a:moveTo>
                      <a:pt x="126" y="716"/>
                    </a:moveTo>
                    <a:lnTo>
                      <a:pt x="121" y="660"/>
                    </a:lnTo>
                    <a:lnTo>
                      <a:pt x="476" y="705"/>
                    </a:lnTo>
                    <a:lnTo>
                      <a:pt x="476" y="705"/>
                    </a:lnTo>
                    <a:lnTo>
                      <a:pt x="527" y="1020"/>
                    </a:lnTo>
                    <a:lnTo>
                      <a:pt x="456" y="1010"/>
                    </a:lnTo>
                    <a:lnTo>
                      <a:pt x="167" y="984"/>
                    </a:lnTo>
                    <a:lnTo>
                      <a:pt x="126" y="716"/>
                    </a:lnTo>
                    <a:close/>
                    <a:moveTo>
                      <a:pt x="182" y="1086"/>
                    </a:moveTo>
                    <a:lnTo>
                      <a:pt x="172" y="1035"/>
                    </a:lnTo>
                    <a:lnTo>
                      <a:pt x="537" y="1065"/>
                    </a:lnTo>
                    <a:lnTo>
                      <a:pt x="588" y="1395"/>
                    </a:lnTo>
                    <a:lnTo>
                      <a:pt x="517" y="1390"/>
                    </a:lnTo>
                    <a:lnTo>
                      <a:pt x="517" y="1390"/>
                    </a:lnTo>
                    <a:lnTo>
                      <a:pt x="223" y="1370"/>
                    </a:lnTo>
                    <a:lnTo>
                      <a:pt x="182" y="1086"/>
                    </a:lnTo>
                    <a:close/>
                    <a:moveTo>
                      <a:pt x="238" y="1466"/>
                    </a:moveTo>
                    <a:lnTo>
                      <a:pt x="228" y="1420"/>
                    </a:lnTo>
                    <a:lnTo>
                      <a:pt x="598" y="1446"/>
                    </a:lnTo>
                    <a:lnTo>
                      <a:pt x="654" y="1786"/>
                    </a:lnTo>
                    <a:lnTo>
                      <a:pt x="578" y="1786"/>
                    </a:lnTo>
                    <a:lnTo>
                      <a:pt x="578" y="1786"/>
                    </a:lnTo>
                    <a:lnTo>
                      <a:pt x="279" y="1776"/>
                    </a:lnTo>
                    <a:lnTo>
                      <a:pt x="238" y="1466"/>
                    </a:lnTo>
                    <a:close/>
                    <a:moveTo>
                      <a:pt x="294" y="1867"/>
                    </a:moveTo>
                    <a:lnTo>
                      <a:pt x="289" y="1831"/>
                    </a:lnTo>
                    <a:lnTo>
                      <a:pt x="659" y="1836"/>
                    </a:lnTo>
                    <a:lnTo>
                      <a:pt x="720" y="2191"/>
                    </a:lnTo>
                    <a:lnTo>
                      <a:pt x="644" y="2191"/>
                    </a:lnTo>
                    <a:lnTo>
                      <a:pt x="339" y="2196"/>
                    </a:lnTo>
                    <a:lnTo>
                      <a:pt x="294" y="1867"/>
                    </a:lnTo>
                    <a:close/>
                    <a:moveTo>
                      <a:pt x="710" y="2617"/>
                    </a:moveTo>
                    <a:lnTo>
                      <a:pt x="405" y="2633"/>
                    </a:lnTo>
                    <a:lnTo>
                      <a:pt x="375" y="2445"/>
                    </a:lnTo>
                    <a:lnTo>
                      <a:pt x="355" y="2283"/>
                    </a:lnTo>
                    <a:lnTo>
                      <a:pt x="350" y="2252"/>
                    </a:lnTo>
                    <a:lnTo>
                      <a:pt x="725" y="2247"/>
                    </a:lnTo>
                    <a:lnTo>
                      <a:pt x="786" y="2617"/>
                    </a:lnTo>
                    <a:lnTo>
                      <a:pt x="710" y="261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71" name="Группа 170"/>
          <p:cNvGrpSpPr/>
          <p:nvPr/>
        </p:nvGrpSpPr>
        <p:grpSpPr>
          <a:xfrm>
            <a:off x="147345" y="1227697"/>
            <a:ext cx="2912487" cy="1498240"/>
            <a:chOff x="207642" y="1844476"/>
            <a:chExt cx="3843701" cy="911793"/>
          </a:xfrm>
        </p:grpSpPr>
        <p:grpSp>
          <p:nvGrpSpPr>
            <p:cNvPr id="158" name="Группа 157"/>
            <p:cNvGrpSpPr/>
            <p:nvPr/>
          </p:nvGrpSpPr>
          <p:grpSpPr>
            <a:xfrm>
              <a:off x="207642" y="1844476"/>
              <a:ext cx="3843701" cy="911793"/>
              <a:chOff x="207642" y="1844476"/>
              <a:chExt cx="3843701" cy="911793"/>
            </a:xfrm>
          </p:grpSpPr>
          <p:grpSp>
            <p:nvGrpSpPr>
              <p:cNvPr id="124" name="组合 95">
                <a:extLst>
                  <a:ext uri="{FF2B5EF4-FFF2-40B4-BE49-F238E27FC236}">
                    <a16:creationId xmlns="" xmlns:a16="http://schemas.microsoft.com/office/drawing/2014/main" id="{313827EA-71BA-466B-9AE5-6327D4A1CCE5}"/>
                  </a:ext>
                </a:extLst>
              </p:cNvPr>
              <p:cNvGrpSpPr/>
              <p:nvPr/>
            </p:nvGrpSpPr>
            <p:grpSpPr>
              <a:xfrm>
                <a:off x="207642" y="1844476"/>
                <a:ext cx="3843701" cy="911793"/>
                <a:chOff x="659902" y="1194144"/>
                <a:chExt cx="3843701" cy="911793"/>
              </a:xfrm>
            </p:grpSpPr>
            <p:sp>
              <p:nvSpPr>
                <p:cNvPr id="125" name="文本框 2">
                  <a:extLst>
                    <a:ext uri="{FF2B5EF4-FFF2-40B4-BE49-F238E27FC236}">
                      <a16:creationId xmlns="" xmlns:a16="http://schemas.microsoft.com/office/drawing/2014/main" id="{7873AB1D-C940-4A0F-9B2F-55948EBC1A2F}"/>
                    </a:ext>
                  </a:extLst>
                </p:cNvPr>
                <p:cNvSpPr txBox="1"/>
                <p:nvPr/>
              </p:nvSpPr>
              <p:spPr>
                <a:xfrm>
                  <a:off x="1147304" y="1194144"/>
                  <a:ext cx="3356299" cy="224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ru-RU" altLang="zh-CN" b="1" dirty="0">
                      <a:solidFill>
                        <a:srgbClr val="C00000"/>
                      </a:solidFill>
                    </a:rPr>
                    <a:t>ремонт </a:t>
                  </a:r>
                  <a:r>
                    <a:rPr lang="ru-RU" altLang="zh-CN" b="1" dirty="0" smtClean="0">
                      <a:solidFill>
                        <a:srgbClr val="C00000"/>
                      </a:solidFill>
                    </a:rPr>
                    <a:t>кровли</a:t>
                  </a:r>
                  <a:endParaRPr kumimoji="0" lang="zh-CN" altLang="en-US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6" name="文本框 3">
                  <a:extLst>
                    <a:ext uri="{FF2B5EF4-FFF2-40B4-BE49-F238E27FC236}">
                      <a16:creationId xmlns="" xmlns:a16="http://schemas.microsoft.com/office/drawing/2014/main" id="{5195914D-DCC1-4C30-8E88-38F6C36C5346}"/>
                    </a:ext>
                  </a:extLst>
                </p:cNvPr>
                <p:cNvSpPr txBox="1"/>
                <p:nvPr/>
              </p:nvSpPr>
              <p:spPr>
                <a:xfrm>
                  <a:off x="659902" y="1698548"/>
                  <a:ext cx="3843701" cy="4073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500"/>
                    </a:lnSpc>
                  </a:pPr>
                  <a:r>
                    <a:rPr lang="ru-RU" altLang="zh-CN" sz="2000" b="1" dirty="0" smtClean="0">
                      <a:solidFill>
                        <a:srgbClr val="C00000"/>
                      </a:solidFill>
                    </a:rPr>
                    <a:t>7</a:t>
                  </a:r>
                  <a:r>
                    <a:rPr lang="ru-RU" altLang="zh-CN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 учреждений: </a:t>
                  </a:r>
                </a:p>
                <a:p>
                  <a:pPr>
                    <a:lnSpc>
                      <a:spcPts val="1500"/>
                    </a:lnSpc>
                  </a:pPr>
                  <a:r>
                    <a:rPr lang="ru-RU" altLang="zh-CN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МОУ </a:t>
                  </a: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№ </a:t>
                  </a:r>
                  <a:r>
                    <a:rPr lang="ru-RU" altLang="zh-CN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13,24,33,46, </a:t>
                  </a: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МБДОУ № </a:t>
                  </a:r>
                  <a:r>
                    <a:rPr lang="ru-RU" altLang="zh-CN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77,91, центр «Созвездие»</a:t>
                  </a:r>
                  <a:endParaRPr lang="ru-RU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cxnSp>
            <p:nvCxnSpPr>
              <p:cNvPr id="152" name="直接连接符 54">
                <a:extLst>
                  <a:ext uri="{FF2B5EF4-FFF2-40B4-BE49-F238E27FC236}">
                    <a16:creationId xmlns="" xmlns:a16="http://schemas.microsoft.com/office/drawing/2014/main" id="{89222F01-02A2-400B-AA06-D83CC8F20B9C}"/>
                  </a:ext>
                </a:extLst>
              </p:cNvPr>
              <p:cNvCxnSpPr/>
              <p:nvPr/>
            </p:nvCxnSpPr>
            <p:spPr>
              <a:xfrm>
                <a:off x="755576" y="2253784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0" name="Рисунок 16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642" y="1916832"/>
              <a:ext cx="505531" cy="221431"/>
            </a:xfrm>
            <a:prstGeom prst="rect">
              <a:avLst/>
            </a:prstGeom>
          </p:spPr>
        </p:pic>
      </p:grpSp>
      <p:pic>
        <p:nvPicPr>
          <p:cNvPr id="74" name="Picture 2" descr="\\10.1.1.1\общая\ПРИЕМКА МОУ 2022-2023\ФОТО\МОУ 26 крыша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5" b="32766"/>
          <a:stretch/>
        </p:blipFill>
        <p:spPr bwMode="auto">
          <a:xfrm>
            <a:off x="107505" y="3068960"/>
            <a:ext cx="3096343" cy="27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\\10.1.1.1\общая\ПРИЕМКА МОУ 2022-2023\Фото ДОУ приемка 22-23\90 асфальтирование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351" y="2483475"/>
            <a:ext cx="2097248" cy="165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10.1.1.1\общая\ПРИЕМКА МОУ 2022-2023\Фото ДОУ приемка 22-23\104 укладка плиткой дорожек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024" y="4253325"/>
            <a:ext cx="2168296" cy="1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6346844" y="1227696"/>
            <a:ext cx="2454619" cy="1262604"/>
            <a:chOff x="644284" y="1844477"/>
            <a:chExt cx="3407058" cy="722187"/>
          </a:xfrm>
        </p:grpSpPr>
        <p:grpSp>
          <p:nvGrpSpPr>
            <p:cNvPr id="66" name="组合 95">
              <a:extLst>
                <a:ext uri="{FF2B5EF4-FFF2-40B4-BE49-F238E27FC236}">
                  <a16:creationId xmlns="" xmlns:a16="http://schemas.microsoft.com/office/drawing/2014/main" id="{313827EA-71BA-466B-9AE5-6327D4A1CCE5}"/>
                </a:ext>
              </a:extLst>
            </p:cNvPr>
            <p:cNvGrpSpPr/>
            <p:nvPr/>
          </p:nvGrpSpPr>
          <p:grpSpPr>
            <a:xfrm>
              <a:off x="644284" y="1844477"/>
              <a:ext cx="3407058" cy="722187"/>
              <a:chOff x="1096544" y="1194145"/>
              <a:chExt cx="3407058" cy="722187"/>
            </a:xfrm>
          </p:grpSpPr>
          <p:sp>
            <p:nvSpPr>
              <p:cNvPr id="69" name="文本框 2">
                <a:extLst>
                  <a:ext uri="{FF2B5EF4-FFF2-40B4-BE49-F238E27FC236}">
                    <a16:creationId xmlns="" xmlns:a16="http://schemas.microsoft.com/office/drawing/2014/main" id="{7873AB1D-C940-4A0F-9B2F-55948EBC1A2F}"/>
                  </a:ext>
                </a:extLst>
              </p:cNvPr>
              <p:cNvSpPr txBox="1"/>
              <p:nvPr/>
            </p:nvSpPr>
            <p:spPr>
              <a:xfrm>
                <a:off x="1147302" y="1194145"/>
                <a:ext cx="3356300" cy="36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 dirty="0" smtClean="0">
                    <a:solidFill>
                      <a:srgbClr val="C00000"/>
                    </a:solidFill>
                  </a:rPr>
                  <a:t>замена асфальтового покрытия</a:t>
                </a:r>
                <a:endParaRPr kumimoji="0" lang="zh-CN" altLang="en-US" b="1" i="0" u="none" strike="noStrike" kern="120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3">
                <a:extLst>
                  <a:ext uri="{FF2B5EF4-FFF2-40B4-BE49-F238E27FC236}">
                    <a16:creationId xmlns="" xmlns:a16="http://schemas.microsoft.com/office/drawing/2014/main" id="{5195914D-DCC1-4C30-8E88-38F6C36C5346}"/>
                  </a:ext>
                </a:extLst>
              </p:cNvPr>
              <p:cNvSpPr txBox="1"/>
              <p:nvPr/>
            </p:nvSpPr>
            <p:spPr>
              <a:xfrm>
                <a:off x="1096544" y="1643466"/>
                <a:ext cx="2631422" cy="272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ru-RU" altLang="zh-CN" b="1" dirty="0">
                    <a:solidFill>
                      <a:srgbClr val="C00000"/>
                    </a:solidFill>
                  </a:rPr>
                  <a:t>4</a:t>
                </a:r>
                <a:r>
                  <a:rPr lang="ru-RU" altLang="zh-CN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учреждения: МБДОУ </a:t>
                </a:r>
                <a:r>
                  <a:rPr lang="ru-RU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№ </a:t>
                </a:r>
                <a:r>
                  <a:rPr lang="ru-RU" altLang="zh-CN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41,51,77,92</a:t>
                </a:r>
                <a:endParaRPr lang="ru-RU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67" name="直接连接符 5">
              <a:extLst>
                <a:ext uri="{FF2B5EF4-FFF2-40B4-BE49-F238E27FC236}">
                  <a16:creationId xmlns="" xmlns:a16="http://schemas.microsoft.com/office/drawing/2014/main" id="{6AD38E5E-C3DD-414B-B149-141ADCE41E29}"/>
                </a:ext>
              </a:extLst>
            </p:cNvPr>
            <p:cNvCxnSpPr/>
            <p:nvPr/>
          </p:nvCxnSpPr>
          <p:spPr>
            <a:xfrm>
              <a:off x="755576" y="2243505"/>
              <a:ext cx="235877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54">
              <a:extLst>
                <a:ext uri="{FF2B5EF4-FFF2-40B4-BE49-F238E27FC236}">
                  <a16:creationId xmlns="" xmlns:a16="http://schemas.microsoft.com/office/drawing/2014/main" id="{89222F01-02A2-400B-AA06-D83CC8F20B9C}"/>
                </a:ext>
              </a:extLst>
            </p:cNvPr>
            <p:cNvCxnSpPr/>
            <p:nvPr/>
          </p:nvCxnSpPr>
          <p:spPr>
            <a:xfrm>
              <a:off x="868868" y="224350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\\10.1.1.1\общая\ПРИЕМКА МОУ 2022-2023\Картинки\kisspng-bonneville-asphalt-repair-asphalt-sealcoating-pa-5b233cca00fe11.4656075015290359780041.jpg"/>
          <p:cNvPicPr>
            <a:picLocks noChangeAspect="1" noChangeArrowheads="1"/>
          </p:cNvPicPr>
          <p:nvPr/>
        </p:nvPicPr>
        <p:blipFill>
          <a:blip r:embed="rId7" cstate="screen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96736" y="1325197"/>
            <a:ext cx="611622" cy="2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654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26498" y="1653467"/>
            <a:ext cx="2741032" cy="4038968"/>
            <a:chOff x="3275856" y="1736306"/>
            <a:chExt cx="4198180" cy="4234689"/>
          </a:xfrm>
        </p:grpSpPr>
        <p:sp>
          <p:nvSpPr>
            <p:cNvPr id="88" name="Freeform 5">
              <a:extLst>
                <a:ext uri="{FF2B5EF4-FFF2-40B4-BE49-F238E27FC236}">
                  <a16:creationId xmlns="" xmlns:a16="http://schemas.microsoft.com/office/drawing/2014/main" id="{E8DB0639-DE5F-411D-BE44-986894E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403" y="4865569"/>
              <a:ext cx="3435491" cy="74508"/>
            </a:xfrm>
            <a:custGeom>
              <a:avLst/>
              <a:gdLst>
                <a:gd name="T0" fmla="*/ 0 w 2536"/>
                <a:gd name="T1" fmla="*/ 40 h 55"/>
                <a:gd name="T2" fmla="*/ 2181 w 2536"/>
                <a:gd name="T3" fmla="*/ 0 h 55"/>
                <a:gd name="T4" fmla="*/ 2212 w 2536"/>
                <a:gd name="T5" fmla="*/ 0 h 55"/>
                <a:gd name="T6" fmla="*/ 2536 w 2536"/>
                <a:gd name="T7" fmla="*/ 15 h 55"/>
                <a:gd name="T8" fmla="*/ 213 w 2536"/>
                <a:gd name="T9" fmla="*/ 55 h 55"/>
                <a:gd name="T10" fmla="*/ 0 w 2536"/>
                <a:gd name="T11" fmla="*/ 40 h 55"/>
                <a:gd name="T12" fmla="*/ 0 w 2536"/>
                <a:gd name="T1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6" h="55">
                  <a:moveTo>
                    <a:pt x="0" y="40"/>
                  </a:moveTo>
                  <a:lnTo>
                    <a:pt x="2181" y="0"/>
                  </a:lnTo>
                  <a:lnTo>
                    <a:pt x="2212" y="0"/>
                  </a:lnTo>
                  <a:lnTo>
                    <a:pt x="2536" y="15"/>
                  </a:lnTo>
                  <a:lnTo>
                    <a:pt x="213" y="55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="" xmlns:a16="http://schemas.microsoft.com/office/drawing/2014/main" id="{62A51519-0EC7-41B1-9C3F-FC942C4B0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856" y="4919757"/>
              <a:ext cx="302096" cy="990278"/>
            </a:xfrm>
            <a:custGeom>
              <a:avLst/>
              <a:gdLst>
                <a:gd name="T0" fmla="*/ 10 w 223"/>
                <a:gd name="T1" fmla="*/ 0 h 731"/>
                <a:gd name="T2" fmla="*/ 223 w 223"/>
                <a:gd name="T3" fmla="*/ 15 h 731"/>
                <a:gd name="T4" fmla="*/ 213 w 223"/>
                <a:gd name="T5" fmla="*/ 731 h 731"/>
                <a:gd name="T6" fmla="*/ 0 w 223"/>
                <a:gd name="T7" fmla="*/ 654 h 731"/>
                <a:gd name="T8" fmla="*/ 5 w 223"/>
                <a:gd name="T9" fmla="*/ 183 h 731"/>
                <a:gd name="T10" fmla="*/ 10 w 223"/>
                <a:gd name="T11" fmla="*/ 15 h 731"/>
                <a:gd name="T12" fmla="*/ 10 w 223"/>
                <a:gd name="T13" fmla="*/ 0 h 731"/>
                <a:gd name="T14" fmla="*/ 10 w 223"/>
                <a:gd name="T15" fmla="*/ 0 h 731"/>
                <a:gd name="T16" fmla="*/ 10 w 223"/>
                <a:gd name="T17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731">
                  <a:moveTo>
                    <a:pt x="10" y="0"/>
                  </a:moveTo>
                  <a:lnTo>
                    <a:pt x="223" y="15"/>
                  </a:lnTo>
                  <a:lnTo>
                    <a:pt x="213" y="731"/>
                  </a:lnTo>
                  <a:lnTo>
                    <a:pt x="0" y="654"/>
                  </a:lnTo>
                  <a:lnTo>
                    <a:pt x="5" y="183"/>
                  </a:lnTo>
                  <a:lnTo>
                    <a:pt x="10" y="1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="" xmlns:a16="http://schemas.microsoft.com/office/drawing/2014/main" id="{173BC558-4A65-40D1-B182-7CDF8CC3C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76" y="4940078"/>
              <a:ext cx="261455" cy="941509"/>
            </a:xfrm>
            <a:custGeom>
              <a:avLst/>
              <a:gdLst>
                <a:gd name="T0" fmla="*/ 0 w 193"/>
                <a:gd name="T1" fmla="*/ 629 h 695"/>
                <a:gd name="T2" fmla="*/ 5 w 193"/>
                <a:gd name="T3" fmla="*/ 168 h 695"/>
                <a:gd name="T4" fmla="*/ 10 w 193"/>
                <a:gd name="T5" fmla="*/ 0 h 695"/>
                <a:gd name="T6" fmla="*/ 193 w 193"/>
                <a:gd name="T7" fmla="*/ 16 h 695"/>
                <a:gd name="T8" fmla="*/ 188 w 193"/>
                <a:gd name="T9" fmla="*/ 695 h 695"/>
                <a:gd name="T10" fmla="*/ 0 w 193"/>
                <a:gd name="T11" fmla="*/ 62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695">
                  <a:moveTo>
                    <a:pt x="0" y="629"/>
                  </a:moveTo>
                  <a:lnTo>
                    <a:pt x="5" y="168"/>
                  </a:lnTo>
                  <a:lnTo>
                    <a:pt x="10" y="0"/>
                  </a:lnTo>
                  <a:lnTo>
                    <a:pt x="193" y="16"/>
                  </a:lnTo>
                  <a:lnTo>
                    <a:pt x="188" y="695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rgbClr val="5764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Freeform 8">
              <a:extLst>
                <a:ext uri="{FF2B5EF4-FFF2-40B4-BE49-F238E27FC236}">
                  <a16:creationId xmlns="" xmlns:a16="http://schemas.microsoft.com/office/drawing/2014/main" id="{66B4F9F4-AC69-495B-99AE-83730BE79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404" y="4885890"/>
              <a:ext cx="3909632" cy="1024144"/>
            </a:xfrm>
            <a:custGeom>
              <a:avLst/>
              <a:gdLst>
                <a:gd name="T0" fmla="*/ 2333 w 2886"/>
                <a:gd name="T1" fmla="*/ 0 h 756"/>
                <a:gd name="T2" fmla="*/ 10 w 2886"/>
                <a:gd name="T3" fmla="*/ 40 h 756"/>
                <a:gd name="T4" fmla="*/ 0 w 2886"/>
                <a:gd name="T5" fmla="*/ 756 h 756"/>
                <a:gd name="T6" fmla="*/ 10 w 2886"/>
                <a:gd name="T7" fmla="*/ 756 h 756"/>
                <a:gd name="T8" fmla="*/ 2358 w 2886"/>
                <a:gd name="T9" fmla="*/ 578 h 756"/>
                <a:gd name="T10" fmla="*/ 2886 w 2886"/>
                <a:gd name="T11" fmla="*/ 264 h 756"/>
                <a:gd name="T12" fmla="*/ 2881 w 2886"/>
                <a:gd name="T13" fmla="*/ 264 h 756"/>
                <a:gd name="T14" fmla="*/ 2338 w 2886"/>
                <a:gd name="T15" fmla="*/ 0 h 756"/>
                <a:gd name="T16" fmla="*/ 2333 w 2886"/>
                <a:gd name="T17" fmla="*/ 0 h 756"/>
                <a:gd name="T18" fmla="*/ 2333 w 2886"/>
                <a:gd name="T1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6" h="756">
                  <a:moveTo>
                    <a:pt x="2333" y="0"/>
                  </a:moveTo>
                  <a:lnTo>
                    <a:pt x="10" y="40"/>
                  </a:lnTo>
                  <a:lnTo>
                    <a:pt x="0" y="756"/>
                  </a:lnTo>
                  <a:lnTo>
                    <a:pt x="10" y="756"/>
                  </a:lnTo>
                  <a:lnTo>
                    <a:pt x="2358" y="578"/>
                  </a:lnTo>
                  <a:lnTo>
                    <a:pt x="2886" y="264"/>
                  </a:lnTo>
                  <a:lnTo>
                    <a:pt x="2881" y="264"/>
                  </a:lnTo>
                  <a:lnTo>
                    <a:pt x="2338" y="0"/>
                  </a:lnTo>
                  <a:lnTo>
                    <a:pt x="2333" y="0"/>
                  </a:lnTo>
                  <a:lnTo>
                    <a:pt x="23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Freeform 9">
              <a:extLst>
                <a:ext uri="{FF2B5EF4-FFF2-40B4-BE49-F238E27FC236}">
                  <a16:creationId xmlns="" xmlns:a16="http://schemas.microsoft.com/office/drawing/2014/main" id="{F0D558AB-2750-4A23-96B3-559FA54E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498" y="4906210"/>
              <a:ext cx="3841897" cy="982150"/>
            </a:xfrm>
            <a:custGeom>
              <a:avLst/>
              <a:gdLst>
                <a:gd name="T0" fmla="*/ 5 w 2836"/>
                <a:gd name="T1" fmla="*/ 41 h 725"/>
                <a:gd name="T2" fmla="*/ 2318 w 2836"/>
                <a:gd name="T3" fmla="*/ 0 h 725"/>
                <a:gd name="T4" fmla="*/ 2836 w 2836"/>
                <a:gd name="T5" fmla="*/ 254 h 725"/>
                <a:gd name="T6" fmla="*/ 2333 w 2836"/>
                <a:gd name="T7" fmla="*/ 548 h 725"/>
                <a:gd name="T8" fmla="*/ 0 w 2836"/>
                <a:gd name="T9" fmla="*/ 725 h 725"/>
                <a:gd name="T10" fmla="*/ 5 w 2836"/>
                <a:gd name="T11" fmla="*/ 41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6" h="725">
                  <a:moveTo>
                    <a:pt x="5" y="41"/>
                  </a:moveTo>
                  <a:lnTo>
                    <a:pt x="2318" y="0"/>
                  </a:lnTo>
                  <a:lnTo>
                    <a:pt x="2836" y="254"/>
                  </a:lnTo>
                  <a:lnTo>
                    <a:pt x="2333" y="548"/>
                  </a:lnTo>
                  <a:lnTo>
                    <a:pt x="0" y="725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6371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10">
              <a:extLst>
                <a:ext uri="{FF2B5EF4-FFF2-40B4-BE49-F238E27FC236}">
                  <a16:creationId xmlns="" xmlns:a16="http://schemas.microsoft.com/office/drawing/2014/main" id="{EFABA87B-976B-4D01-8FC2-9959F557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629" y="3861746"/>
              <a:ext cx="302096" cy="961829"/>
            </a:xfrm>
            <a:custGeom>
              <a:avLst/>
              <a:gdLst>
                <a:gd name="T0" fmla="*/ 218 w 223"/>
                <a:gd name="T1" fmla="*/ 710 h 710"/>
                <a:gd name="T2" fmla="*/ 223 w 223"/>
                <a:gd name="T3" fmla="*/ 0 h 710"/>
                <a:gd name="T4" fmla="*/ 10 w 223"/>
                <a:gd name="T5" fmla="*/ 46 h 710"/>
                <a:gd name="T6" fmla="*/ 0 w 223"/>
                <a:gd name="T7" fmla="*/ 685 h 710"/>
                <a:gd name="T8" fmla="*/ 0 w 223"/>
                <a:gd name="T9" fmla="*/ 695 h 710"/>
                <a:gd name="T10" fmla="*/ 218 w 223"/>
                <a:gd name="T11" fmla="*/ 710 h 710"/>
                <a:gd name="T12" fmla="*/ 218 w 223"/>
                <a:gd name="T13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10">
                  <a:moveTo>
                    <a:pt x="218" y="710"/>
                  </a:moveTo>
                  <a:lnTo>
                    <a:pt x="223" y="0"/>
                  </a:lnTo>
                  <a:lnTo>
                    <a:pt x="10" y="46"/>
                  </a:lnTo>
                  <a:lnTo>
                    <a:pt x="0" y="685"/>
                  </a:lnTo>
                  <a:lnTo>
                    <a:pt x="0" y="695"/>
                  </a:lnTo>
                  <a:lnTo>
                    <a:pt x="218" y="710"/>
                  </a:lnTo>
                  <a:lnTo>
                    <a:pt x="218" y="7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11">
              <a:extLst>
                <a:ext uri="{FF2B5EF4-FFF2-40B4-BE49-F238E27FC236}">
                  <a16:creationId xmlns="" xmlns:a16="http://schemas.microsoft.com/office/drawing/2014/main" id="{5B65EF4A-0150-43ED-AAD9-B0BACEF0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950" y="3888839"/>
              <a:ext cx="261455" cy="907641"/>
            </a:xfrm>
            <a:custGeom>
              <a:avLst/>
              <a:gdLst>
                <a:gd name="T0" fmla="*/ 0 w 193"/>
                <a:gd name="T1" fmla="*/ 660 h 670"/>
                <a:gd name="T2" fmla="*/ 10 w 193"/>
                <a:gd name="T3" fmla="*/ 41 h 670"/>
                <a:gd name="T4" fmla="*/ 193 w 193"/>
                <a:gd name="T5" fmla="*/ 0 h 670"/>
                <a:gd name="T6" fmla="*/ 188 w 193"/>
                <a:gd name="T7" fmla="*/ 670 h 670"/>
                <a:gd name="T8" fmla="*/ 0 w 193"/>
                <a:gd name="T9" fmla="*/ 66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70">
                  <a:moveTo>
                    <a:pt x="0" y="660"/>
                  </a:moveTo>
                  <a:lnTo>
                    <a:pt x="10" y="41"/>
                  </a:lnTo>
                  <a:lnTo>
                    <a:pt x="193" y="0"/>
                  </a:lnTo>
                  <a:lnTo>
                    <a:pt x="188" y="670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1FAB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Freeform 12">
              <a:extLst>
                <a:ext uri="{FF2B5EF4-FFF2-40B4-BE49-F238E27FC236}">
                  <a16:creationId xmlns="" xmlns:a16="http://schemas.microsoft.com/office/drawing/2014/main" id="{F9943E70-08A8-4EB9-A574-6A730E180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951" y="3861746"/>
              <a:ext cx="3868991" cy="961829"/>
            </a:xfrm>
            <a:custGeom>
              <a:avLst/>
              <a:gdLst>
                <a:gd name="T0" fmla="*/ 0 w 2856"/>
                <a:gd name="T1" fmla="*/ 710 h 710"/>
                <a:gd name="T2" fmla="*/ 5 w 2856"/>
                <a:gd name="T3" fmla="*/ 0 h 710"/>
                <a:gd name="T4" fmla="*/ 2313 w 2856"/>
                <a:gd name="T5" fmla="*/ 107 h 710"/>
                <a:gd name="T6" fmla="*/ 2856 w 2856"/>
                <a:gd name="T7" fmla="*/ 401 h 710"/>
                <a:gd name="T8" fmla="*/ 2323 w 2856"/>
                <a:gd name="T9" fmla="*/ 680 h 710"/>
                <a:gd name="T10" fmla="*/ 0 w 2856"/>
                <a:gd name="T11" fmla="*/ 710 h 710"/>
                <a:gd name="T12" fmla="*/ 0 w 2856"/>
                <a:gd name="T13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6" h="710">
                  <a:moveTo>
                    <a:pt x="0" y="710"/>
                  </a:moveTo>
                  <a:lnTo>
                    <a:pt x="5" y="0"/>
                  </a:lnTo>
                  <a:lnTo>
                    <a:pt x="2313" y="107"/>
                  </a:lnTo>
                  <a:lnTo>
                    <a:pt x="2856" y="401"/>
                  </a:lnTo>
                  <a:lnTo>
                    <a:pt x="2323" y="680"/>
                  </a:lnTo>
                  <a:lnTo>
                    <a:pt x="0" y="71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Freeform 13">
              <a:extLst>
                <a:ext uri="{FF2B5EF4-FFF2-40B4-BE49-F238E27FC236}">
                  <a16:creationId xmlns="" xmlns:a16="http://schemas.microsoft.com/office/drawing/2014/main" id="{BF4F8406-80B2-4622-83B4-38B53EE54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272" y="3888839"/>
              <a:ext cx="3806675" cy="914415"/>
            </a:xfrm>
            <a:custGeom>
              <a:avLst/>
              <a:gdLst>
                <a:gd name="T0" fmla="*/ 5 w 2810"/>
                <a:gd name="T1" fmla="*/ 0 h 675"/>
                <a:gd name="T2" fmla="*/ 2293 w 2810"/>
                <a:gd name="T3" fmla="*/ 102 h 675"/>
                <a:gd name="T4" fmla="*/ 2810 w 2810"/>
                <a:gd name="T5" fmla="*/ 381 h 675"/>
                <a:gd name="T6" fmla="*/ 2303 w 2810"/>
                <a:gd name="T7" fmla="*/ 644 h 675"/>
                <a:gd name="T8" fmla="*/ 0 w 2810"/>
                <a:gd name="T9" fmla="*/ 675 h 675"/>
                <a:gd name="T10" fmla="*/ 5 w 2810"/>
                <a:gd name="T11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0" h="675">
                  <a:moveTo>
                    <a:pt x="5" y="0"/>
                  </a:moveTo>
                  <a:lnTo>
                    <a:pt x="2293" y="102"/>
                  </a:lnTo>
                  <a:lnTo>
                    <a:pt x="2810" y="381"/>
                  </a:lnTo>
                  <a:lnTo>
                    <a:pt x="2303" y="644"/>
                  </a:lnTo>
                  <a:lnTo>
                    <a:pt x="0" y="67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0B8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Freeform 14">
              <a:extLst>
                <a:ext uri="{FF2B5EF4-FFF2-40B4-BE49-F238E27FC236}">
                  <a16:creationId xmlns="" xmlns:a16="http://schemas.microsoft.com/office/drawing/2014/main" id="{4A9DA1E8-4FA3-4473-A9A3-00088C34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497" y="1772816"/>
              <a:ext cx="296677" cy="1071559"/>
            </a:xfrm>
            <a:custGeom>
              <a:avLst/>
              <a:gdLst>
                <a:gd name="T0" fmla="*/ 213 w 219"/>
                <a:gd name="T1" fmla="*/ 675 h 791"/>
                <a:gd name="T2" fmla="*/ 219 w 219"/>
                <a:gd name="T3" fmla="*/ 0 h 791"/>
                <a:gd name="T4" fmla="*/ 11 w 219"/>
                <a:gd name="T5" fmla="*/ 163 h 791"/>
                <a:gd name="T6" fmla="*/ 0 w 219"/>
                <a:gd name="T7" fmla="*/ 791 h 791"/>
                <a:gd name="T8" fmla="*/ 213 w 219"/>
                <a:gd name="T9" fmla="*/ 675 h 791"/>
                <a:gd name="T10" fmla="*/ 213 w 219"/>
                <a:gd name="T11" fmla="*/ 675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91">
                  <a:moveTo>
                    <a:pt x="213" y="675"/>
                  </a:moveTo>
                  <a:lnTo>
                    <a:pt x="219" y="0"/>
                  </a:lnTo>
                  <a:lnTo>
                    <a:pt x="11" y="163"/>
                  </a:lnTo>
                  <a:lnTo>
                    <a:pt x="0" y="791"/>
                  </a:lnTo>
                  <a:lnTo>
                    <a:pt x="213" y="675"/>
                  </a:lnTo>
                  <a:lnTo>
                    <a:pt x="213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Freeform 15">
              <a:extLst>
                <a:ext uri="{FF2B5EF4-FFF2-40B4-BE49-F238E27FC236}">
                  <a16:creationId xmlns="" xmlns:a16="http://schemas.microsoft.com/office/drawing/2014/main" id="{57730C6F-18F6-428A-9B08-39B280755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172" y="1814811"/>
              <a:ext cx="253327" cy="995696"/>
            </a:xfrm>
            <a:custGeom>
              <a:avLst/>
              <a:gdLst>
                <a:gd name="T0" fmla="*/ 10 w 187"/>
                <a:gd name="T1" fmla="*/ 142 h 735"/>
                <a:gd name="T2" fmla="*/ 187 w 187"/>
                <a:gd name="T3" fmla="*/ 0 h 735"/>
                <a:gd name="T4" fmla="*/ 182 w 187"/>
                <a:gd name="T5" fmla="*/ 639 h 735"/>
                <a:gd name="T6" fmla="*/ 0 w 187"/>
                <a:gd name="T7" fmla="*/ 735 h 735"/>
                <a:gd name="T8" fmla="*/ 10 w 187"/>
                <a:gd name="T9" fmla="*/ 142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735">
                  <a:moveTo>
                    <a:pt x="10" y="142"/>
                  </a:moveTo>
                  <a:lnTo>
                    <a:pt x="187" y="0"/>
                  </a:lnTo>
                  <a:lnTo>
                    <a:pt x="182" y="639"/>
                  </a:lnTo>
                  <a:lnTo>
                    <a:pt x="0" y="735"/>
                  </a:lnTo>
                  <a:lnTo>
                    <a:pt x="10" y="142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Freeform 16">
              <a:extLst>
                <a:ext uri="{FF2B5EF4-FFF2-40B4-BE49-F238E27FC236}">
                  <a16:creationId xmlns="" xmlns:a16="http://schemas.microsoft.com/office/drawing/2014/main" id="{B63A1BB9-77D2-470F-9917-351CDB198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045" y="1772816"/>
              <a:ext cx="3799902" cy="1272053"/>
            </a:xfrm>
            <a:custGeom>
              <a:avLst/>
              <a:gdLst>
                <a:gd name="T0" fmla="*/ 0 w 2805"/>
                <a:gd name="T1" fmla="*/ 675 h 939"/>
                <a:gd name="T2" fmla="*/ 6 w 2805"/>
                <a:gd name="T3" fmla="*/ 0 h 939"/>
                <a:gd name="T4" fmla="*/ 11 w 2805"/>
                <a:gd name="T5" fmla="*/ 0 h 939"/>
                <a:gd name="T6" fmla="*/ 2273 w 2805"/>
                <a:gd name="T7" fmla="*/ 381 h 939"/>
                <a:gd name="T8" fmla="*/ 2805 w 2805"/>
                <a:gd name="T9" fmla="*/ 731 h 939"/>
                <a:gd name="T10" fmla="*/ 2283 w 2805"/>
                <a:gd name="T11" fmla="*/ 939 h 939"/>
                <a:gd name="T12" fmla="*/ 0 w 2805"/>
                <a:gd name="T13" fmla="*/ 675 h 939"/>
                <a:gd name="T14" fmla="*/ 0 w 2805"/>
                <a:gd name="T15" fmla="*/ 675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5" h="939">
                  <a:moveTo>
                    <a:pt x="0" y="675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2273" y="381"/>
                  </a:lnTo>
                  <a:lnTo>
                    <a:pt x="2805" y="731"/>
                  </a:lnTo>
                  <a:lnTo>
                    <a:pt x="2283" y="939"/>
                  </a:lnTo>
                  <a:lnTo>
                    <a:pt x="0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Freeform 17">
              <a:extLst>
                <a:ext uri="{FF2B5EF4-FFF2-40B4-BE49-F238E27FC236}">
                  <a16:creationId xmlns="" xmlns:a16="http://schemas.microsoft.com/office/drawing/2014/main" id="{05435D16-2860-4778-A600-FEE7BA900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720" y="1793136"/>
              <a:ext cx="3737587" cy="1230057"/>
            </a:xfrm>
            <a:custGeom>
              <a:avLst/>
              <a:gdLst>
                <a:gd name="T0" fmla="*/ 0 w 2759"/>
                <a:gd name="T1" fmla="*/ 650 h 908"/>
                <a:gd name="T2" fmla="*/ 5 w 2759"/>
                <a:gd name="T3" fmla="*/ 0 h 908"/>
                <a:gd name="T4" fmla="*/ 2252 w 2759"/>
                <a:gd name="T5" fmla="*/ 381 h 908"/>
                <a:gd name="T6" fmla="*/ 2759 w 2759"/>
                <a:gd name="T7" fmla="*/ 716 h 908"/>
                <a:gd name="T8" fmla="*/ 2262 w 2759"/>
                <a:gd name="T9" fmla="*/ 908 h 908"/>
                <a:gd name="T10" fmla="*/ 0 w 2759"/>
                <a:gd name="T11" fmla="*/ 65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9" h="908">
                  <a:moveTo>
                    <a:pt x="0" y="650"/>
                  </a:moveTo>
                  <a:lnTo>
                    <a:pt x="5" y="0"/>
                  </a:lnTo>
                  <a:lnTo>
                    <a:pt x="2252" y="381"/>
                  </a:lnTo>
                  <a:lnTo>
                    <a:pt x="2759" y="716"/>
                  </a:lnTo>
                  <a:lnTo>
                    <a:pt x="2262" y="908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rgbClr val="F39F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Freeform 18">
              <a:extLst>
                <a:ext uri="{FF2B5EF4-FFF2-40B4-BE49-F238E27FC236}">
                  <a16:creationId xmlns="" xmlns:a16="http://schemas.microsoft.com/office/drawing/2014/main" id="{A97A618A-FEBC-4CCA-9E89-70FE9FB76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497" y="2687230"/>
              <a:ext cx="3381303" cy="460594"/>
            </a:xfrm>
            <a:custGeom>
              <a:avLst/>
              <a:gdLst>
                <a:gd name="T0" fmla="*/ 213 w 2496"/>
                <a:gd name="T1" fmla="*/ 0 h 340"/>
                <a:gd name="T2" fmla="*/ 0 w 2496"/>
                <a:gd name="T3" fmla="*/ 116 h 340"/>
                <a:gd name="T4" fmla="*/ 2171 w 2496"/>
                <a:gd name="T5" fmla="*/ 340 h 340"/>
                <a:gd name="T6" fmla="*/ 2496 w 2496"/>
                <a:gd name="T7" fmla="*/ 264 h 340"/>
                <a:gd name="T8" fmla="*/ 213 w 2496"/>
                <a:gd name="T9" fmla="*/ 0 h 340"/>
                <a:gd name="T10" fmla="*/ 213 w 249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6" h="340">
                  <a:moveTo>
                    <a:pt x="213" y="0"/>
                  </a:moveTo>
                  <a:lnTo>
                    <a:pt x="0" y="116"/>
                  </a:lnTo>
                  <a:lnTo>
                    <a:pt x="2171" y="340"/>
                  </a:lnTo>
                  <a:lnTo>
                    <a:pt x="2496" y="264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E8830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Freeform 19">
              <a:extLst>
                <a:ext uri="{FF2B5EF4-FFF2-40B4-BE49-F238E27FC236}">
                  <a16:creationId xmlns="" xmlns:a16="http://schemas.microsoft.com/office/drawing/2014/main" id="{2A216C37-1E7E-48E5-B2E9-6E6042F0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176" y="2810507"/>
              <a:ext cx="302096" cy="1003825"/>
            </a:xfrm>
            <a:custGeom>
              <a:avLst/>
              <a:gdLst>
                <a:gd name="T0" fmla="*/ 218 w 223"/>
                <a:gd name="T1" fmla="*/ 690 h 741"/>
                <a:gd name="T2" fmla="*/ 223 w 223"/>
                <a:gd name="T3" fmla="*/ 0 h 741"/>
                <a:gd name="T4" fmla="*/ 10 w 223"/>
                <a:gd name="T5" fmla="*/ 102 h 741"/>
                <a:gd name="T6" fmla="*/ 0 w 223"/>
                <a:gd name="T7" fmla="*/ 730 h 741"/>
                <a:gd name="T8" fmla="*/ 5 w 223"/>
                <a:gd name="T9" fmla="*/ 741 h 741"/>
                <a:gd name="T10" fmla="*/ 218 w 223"/>
                <a:gd name="T11" fmla="*/ 690 h 741"/>
                <a:gd name="T12" fmla="*/ 218 w 223"/>
                <a:gd name="T13" fmla="*/ 69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41">
                  <a:moveTo>
                    <a:pt x="218" y="690"/>
                  </a:moveTo>
                  <a:lnTo>
                    <a:pt x="223" y="0"/>
                  </a:lnTo>
                  <a:lnTo>
                    <a:pt x="10" y="102"/>
                  </a:lnTo>
                  <a:lnTo>
                    <a:pt x="0" y="730"/>
                  </a:lnTo>
                  <a:lnTo>
                    <a:pt x="5" y="741"/>
                  </a:lnTo>
                  <a:lnTo>
                    <a:pt x="218" y="690"/>
                  </a:lnTo>
                  <a:lnTo>
                    <a:pt x="218" y="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Freeform 20">
              <a:extLst>
                <a:ext uri="{FF2B5EF4-FFF2-40B4-BE49-F238E27FC236}">
                  <a16:creationId xmlns="" xmlns:a16="http://schemas.microsoft.com/office/drawing/2014/main" id="{BA2602E0-7198-42D8-BD10-0B65E1754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497" y="2844374"/>
              <a:ext cx="261455" cy="941509"/>
            </a:xfrm>
            <a:custGeom>
              <a:avLst/>
              <a:gdLst>
                <a:gd name="T0" fmla="*/ 11 w 193"/>
                <a:gd name="T1" fmla="*/ 87 h 695"/>
                <a:gd name="T2" fmla="*/ 193 w 193"/>
                <a:gd name="T3" fmla="*/ 0 h 695"/>
                <a:gd name="T4" fmla="*/ 188 w 193"/>
                <a:gd name="T5" fmla="*/ 655 h 695"/>
                <a:gd name="T6" fmla="*/ 0 w 193"/>
                <a:gd name="T7" fmla="*/ 695 h 695"/>
                <a:gd name="T8" fmla="*/ 11 w 193"/>
                <a:gd name="T9" fmla="*/ 87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695">
                  <a:moveTo>
                    <a:pt x="11" y="87"/>
                  </a:moveTo>
                  <a:lnTo>
                    <a:pt x="193" y="0"/>
                  </a:lnTo>
                  <a:lnTo>
                    <a:pt x="188" y="655"/>
                  </a:lnTo>
                  <a:lnTo>
                    <a:pt x="0" y="695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D1CE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Freeform 21">
              <a:extLst>
                <a:ext uri="{FF2B5EF4-FFF2-40B4-BE49-F238E27FC236}">
                  <a16:creationId xmlns="" xmlns:a16="http://schemas.microsoft.com/office/drawing/2014/main" id="{965ED623-60EA-403C-BEC8-2390547C8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498" y="2810507"/>
              <a:ext cx="3833769" cy="1100007"/>
            </a:xfrm>
            <a:custGeom>
              <a:avLst/>
              <a:gdLst>
                <a:gd name="T0" fmla="*/ 0 w 2830"/>
                <a:gd name="T1" fmla="*/ 690 h 812"/>
                <a:gd name="T2" fmla="*/ 5 w 2830"/>
                <a:gd name="T3" fmla="*/ 0 h 812"/>
                <a:gd name="T4" fmla="*/ 2293 w 2830"/>
                <a:gd name="T5" fmla="*/ 244 h 812"/>
                <a:gd name="T6" fmla="*/ 2830 w 2830"/>
                <a:gd name="T7" fmla="*/ 568 h 812"/>
                <a:gd name="T8" fmla="*/ 2303 w 2830"/>
                <a:gd name="T9" fmla="*/ 812 h 812"/>
                <a:gd name="T10" fmla="*/ 0 w 2830"/>
                <a:gd name="T11" fmla="*/ 690 h 812"/>
                <a:gd name="T12" fmla="*/ 0 w 2830"/>
                <a:gd name="T13" fmla="*/ 69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0" h="812">
                  <a:moveTo>
                    <a:pt x="0" y="690"/>
                  </a:moveTo>
                  <a:lnTo>
                    <a:pt x="5" y="0"/>
                  </a:lnTo>
                  <a:lnTo>
                    <a:pt x="2293" y="244"/>
                  </a:lnTo>
                  <a:lnTo>
                    <a:pt x="2830" y="568"/>
                  </a:lnTo>
                  <a:lnTo>
                    <a:pt x="2303" y="812"/>
                  </a:lnTo>
                  <a:lnTo>
                    <a:pt x="0" y="690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Freeform 22">
              <a:extLst>
                <a:ext uri="{FF2B5EF4-FFF2-40B4-BE49-F238E27FC236}">
                  <a16:creationId xmlns="" xmlns:a16="http://schemas.microsoft.com/office/drawing/2014/main" id="{D0302286-4223-45C3-9D36-657603658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73" y="2830827"/>
              <a:ext cx="3771453" cy="1058012"/>
            </a:xfrm>
            <a:custGeom>
              <a:avLst/>
              <a:gdLst>
                <a:gd name="T0" fmla="*/ 0 w 2784"/>
                <a:gd name="T1" fmla="*/ 660 h 781"/>
                <a:gd name="T2" fmla="*/ 5 w 2784"/>
                <a:gd name="T3" fmla="*/ 0 h 781"/>
                <a:gd name="T4" fmla="*/ 2272 w 2784"/>
                <a:gd name="T5" fmla="*/ 244 h 781"/>
                <a:gd name="T6" fmla="*/ 2784 w 2784"/>
                <a:gd name="T7" fmla="*/ 548 h 781"/>
                <a:gd name="T8" fmla="*/ 2282 w 2784"/>
                <a:gd name="T9" fmla="*/ 781 h 781"/>
                <a:gd name="T10" fmla="*/ 0 w 2784"/>
                <a:gd name="T11" fmla="*/ 66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4" h="781">
                  <a:moveTo>
                    <a:pt x="0" y="660"/>
                  </a:moveTo>
                  <a:lnTo>
                    <a:pt x="5" y="0"/>
                  </a:lnTo>
                  <a:lnTo>
                    <a:pt x="2272" y="244"/>
                  </a:lnTo>
                  <a:lnTo>
                    <a:pt x="2784" y="548"/>
                  </a:lnTo>
                  <a:lnTo>
                    <a:pt x="2282" y="781"/>
                  </a:lnTo>
                  <a:lnTo>
                    <a:pt x="0" y="660"/>
                  </a:lnTo>
                  <a:close/>
                </a:path>
              </a:pathLst>
            </a:custGeom>
            <a:solidFill>
              <a:srgbClr val="DFDB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Freeform 23">
              <a:extLst>
                <a:ext uri="{FF2B5EF4-FFF2-40B4-BE49-F238E27FC236}">
                  <a16:creationId xmlns="" xmlns:a16="http://schemas.microsoft.com/office/drawing/2014/main" id="{A4EC8FA0-BF46-4CF0-A362-A406B18C4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950" y="3745242"/>
              <a:ext cx="3408397" cy="205913"/>
            </a:xfrm>
            <a:custGeom>
              <a:avLst/>
              <a:gdLst>
                <a:gd name="T0" fmla="*/ 213 w 2516"/>
                <a:gd name="T1" fmla="*/ 0 h 152"/>
                <a:gd name="T2" fmla="*/ 0 w 2516"/>
                <a:gd name="T3" fmla="*/ 51 h 152"/>
                <a:gd name="T4" fmla="*/ 2181 w 2516"/>
                <a:gd name="T5" fmla="*/ 152 h 152"/>
                <a:gd name="T6" fmla="*/ 2191 w 2516"/>
                <a:gd name="T7" fmla="*/ 152 h 152"/>
                <a:gd name="T8" fmla="*/ 2222 w 2516"/>
                <a:gd name="T9" fmla="*/ 152 h 152"/>
                <a:gd name="T10" fmla="*/ 2516 w 2516"/>
                <a:gd name="T11" fmla="*/ 122 h 152"/>
                <a:gd name="T12" fmla="*/ 213 w 2516"/>
                <a:gd name="T13" fmla="*/ 0 h 152"/>
                <a:gd name="T14" fmla="*/ 213 w 2516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6" h="152">
                  <a:moveTo>
                    <a:pt x="213" y="0"/>
                  </a:moveTo>
                  <a:lnTo>
                    <a:pt x="0" y="51"/>
                  </a:lnTo>
                  <a:lnTo>
                    <a:pt x="2181" y="152"/>
                  </a:lnTo>
                  <a:lnTo>
                    <a:pt x="2191" y="152"/>
                  </a:lnTo>
                  <a:lnTo>
                    <a:pt x="2222" y="152"/>
                  </a:lnTo>
                  <a:lnTo>
                    <a:pt x="2516" y="122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D1CE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文本框 64">
              <a:extLst>
                <a:ext uri="{FF2B5EF4-FFF2-40B4-BE49-F238E27FC236}">
                  <a16:creationId xmlns="" xmlns:a16="http://schemas.microsoft.com/office/drawing/2014/main" id="{6F63C154-2F05-484D-B5AC-2924A0AA8E61}"/>
                </a:ext>
              </a:extLst>
            </p:cNvPr>
            <p:cNvSpPr txBox="1"/>
            <p:nvPr/>
          </p:nvSpPr>
          <p:spPr>
            <a:xfrm>
              <a:off x="4777391" y="4001615"/>
              <a:ext cx="365885" cy="375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endParaRPr lang="ru-RU" altLang="zh-CN" sz="12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文本框 67">
              <a:extLst>
                <a:ext uri="{FF2B5EF4-FFF2-40B4-BE49-F238E27FC236}">
                  <a16:creationId xmlns="" xmlns:a16="http://schemas.microsoft.com/office/drawing/2014/main" id="{E03EA644-B97E-4B98-858E-5B0808D0AC2E}"/>
                </a:ext>
              </a:extLst>
            </p:cNvPr>
            <p:cNvSpPr txBox="1"/>
            <p:nvPr/>
          </p:nvSpPr>
          <p:spPr>
            <a:xfrm rot="385785" flipH="1">
              <a:off x="3738195" y="2116581"/>
              <a:ext cx="2971595" cy="62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altLang="zh-CN" sz="1200" dirty="0" smtClean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Внутренние</a:t>
              </a:r>
            </a:p>
            <a:p>
              <a:pPr lvl="0" algn="ctr">
                <a:defRPr/>
              </a:pPr>
              <a:r>
                <a:rPr lang="ru-RU" altLang="zh-CN" sz="1200" dirty="0" smtClean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ремонтные  </a:t>
              </a:r>
              <a:r>
                <a:rPr lang="ru-RU" altLang="zh-CN" sz="1200" dirty="0">
                  <a:solidFill>
                    <a:prstClr val="white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работы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7" name="组合 51">
              <a:extLst>
                <a:ext uri="{FF2B5EF4-FFF2-40B4-BE49-F238E27FC236}">
                  <a16:creationId xmlns="" xmlns:a16="http://schemas.microsoft.com/office/drawing/2014/main" id="{EFD9627D-DCA0-4125-AACA-51515E5F4803}"/>
                </a:ext>
              </a:extLst>
            </p:cNvPr>
            <p:cNvGrpSpPr/>
            <p:nvPr/>
          </p:nvGrpSpPr>
          <p:grpSpPr>
            <a:xfrm>
              <a:off x="6103869" y="1736306"/>
              <a:ext cx="1370165" cy="4234689"/>
              <a:chOff x="6072188" y="930353"/>
              <a:chExt cx="1605637" cy="4962447"/>
            </a:xfrm>
          </p:grpSpPr>
          <p:sp>
            <p:nvSpPr>
              <p:cNvPr id="108" name="Freeform 24">
                <a:extLst>
                  <a:ext uri="{FF2B5EF4-FFF2-40B4-BE49-F238E27FC236}">
                    <a16:creationId xmlns="" xmlns:a16="http://schemas.microsoft.com/office/drawing/2014/main" id="{B665ECF7-3C99-46B5-8B18-D3D8B08D31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32527" y="1101725"/>
                <a:ext cx="846138" cy="4735512"/>
              </a:xfrm>
              <a:custGeom>
                <a:avLst/>
                <a:gdLst>
                  <a:gd name="T0" fmla="*/ 25 w 533"/>
                  <a:gd name="T1" fmla="*/ 224 h 2983"/>
                  <a:gd name="T2" fmla="*/ 0 w 533"/>
                  <a:gd name="T3" fmla="*/ 56 h 2983"/>
                  <a:gd name="T4" fmla="*/ 56 w 533"/>
                  <a:gd name="T5" fmla="*/ 0 h 2983"/>
                  <a:gd name="T6" fmla="*/ 61 w 533"/>
                  <a:gd name="T7" fmla="*/ 26 h 2983"/>
                  <a:gd name="T8" fmla="*/ 91 w 533"/>
                  <a:gd name="T9" fmla="*/ 234 h 2983"/>
                  <a:gd name="T10" fmla="*/ 25 w 533"/>
                  <a:gd name="T11" fmla="*/ 224 h 2983"/>
                  <a:gd name="T12" fmla="*/ 25 w 533"/>
                  <a:gd name="T13" fmla="*/ 224 h 2983"/>
                  <a:gd name="T14" fmla="*/ 25 w 533"/>
                  <a:gd name="T15" fmla="*/ 224 h 2983"/>
                  <a:gd name="T16" fmla="*/ 41 w 533"/>
                  <a:gd name="T17" fmla="*/ 335 h 2983"/>
                  <a:gd name="T18" fmla="*/ 102 w 533"/>
                  <a:gd name="T19" fmla="*/ 279 h 2983"/>
                  <a:gd name="T20" fmla="*/ 102 w 533"/>
                  <a:gd name="T21" fmla="*/ 284 h 2983"/>
                  <a:gd name="T22" fmla="*/ 152 w 533"/>
                  <a:gd name="T23" fmla="*/ 584 h 2983"/>
                  <a:gd name="T24" fmla="*/ 81 w 533"/>
                  <a:gd name="T25" fmla="*/ 579 h 2983"/>
                  <a:gd name="T26" fmla="*/ 81 w 533"/>
                  <a:gd name="T27" fmla="*/ 579 h 2983"/>
                  <a:gd name="T28" fmla="*/ 41 w 533"/>
                  <a:gd name="T29" fmla="*/ 335 h 2983"/>
                  <a:gd name="T30" fmla="*/ 41 w 533"/>
                  <a:gd name="T31" fmla="*/ 335 h 2983"/>
                  <a:gd name="T32" fmla="*/ 157 w 533"/>
                  <a:gd name="T33" fmla="*/ 634 h 2983"/>
                  <a:gd name="T34" fmla="*/ 96 w 533"/>
                  <a:gd name="T35" fmla="*/ 680 h 2983"/>
                  <a:gd name="T36" fmla="*/ 137 w 533"/>
                  <a:gd name="T37" fmla="*/ 939 h 2983"/>
                  <a:gd name="T38" fmla="*/ 208 w 533"/>
                  <a:gd name="T39" fmla="*/ 949 h 2983"/>
                  <a:gd name="T40" fmla="*/ 157 w 533"/>
                  <a:gd name="T41" fmla="*/ 634 h 2983"/>
                  <a:gd name="T42" fmla="*/ 157 w 533"/>
                  <a:gd name="T43" fmla="*/ 634 h 2983"/>
                  <a:gd name="T44" fmla="*/ 157 w 533"/>
                  <a:gd name="T45" fmla="*/ 634 h 2983"/>
                  <a:gd name="T46" fmla="*/ 218 w 533"/>
                  <a:gd name="T47" fmla="*/ 994 h 2983"/>
                  <a:gd name="T48" fmla="*/ 152 w 533"/>
                  <a:gd name="T49" fmla="*/ 1040 h 2983"/>
                  <a:gd name="T50" fmla="*/ 198 w 533"/>
                  <a:gd name="T51" fmla="*/ 1319 h 2983"/>
                  <a:gd name="T52" fmla="*/ 198 w 533"/>
                  <a:gd name="T53" fmla="*/ 1319 h 2983"/>
                  <a:gd name="T54" fmla="*/ 269 w 533"/>
                  <a:gd name="T55" fmla="*/ 1324 h 2983"/>
                  <a:gd name="T56" fmla="*/ 218 w 533"/>
                  <a:gd name="T57" fmla="*/ 994 h 2983"/>
                  <a:gd name="T58" fmla="*/ 218 w 533"/>
                  <a:gd name="T59" fmla="*/ 994 h 2983"/>
                  <a:gd name="T60" fmla="*/ 279 w 533"/>
                  <a:gd name="T61" fmla="*/ 1375 h 2983"/>
                  <a:gd name="T62" fmla="*/ 213 w 533"/>
                  <a:gd name="T63" fmla="*/ 1415 h 2983"/>
                  <a:gd name="T64" fmla="*/ 259 w 533"/>
                  <a:gd name="T65" fmla="*/ 1715 h 2983"/>
                  <a:gd name="T66" fmla="*/ 259 w 533"/>
                  <a:gd name="T67" fmla="*/ 1715 h 2983"/>
                  <a:gd name="T68" fmla="*/ 335 w 533"/>
                  <a:gd name="T69" fmla="*/ 1715 h 2983"/>
                  <a:gd name="T70" fmla="*/ 279 w 533"/>
                  <a:gd name="T71" fmla="*/ 1375 h 2983"/>
                  <a:gd name="T72" fmla="*/ 279 w 533"/>
                  <a:gd name="T73" fmla="*/ 1375 h 2983"/>
                  <a:gd name="T74" fmla="*/ 340 w 533"/>
                  <a:gd name="T75" fmla="*/ 1765 h 2983"/>
                  <a:gd name="T76" fmla="*/ 274 w 533"/>
                  <a:gd name="T77" fmla="*/ 1801 h 2983"/>
                  <a:gd name="T78" fmla="*/ 325 w 533"/>
                  <a:gd name="T79" fmla="*/ 2120 h 2983"/>
                  <a:gd name="T80" fmla="*/ 401 w 533"/>
                  <a:gd name="T81" fmla="*/ 2120 h 2983"/>
                  <a:gd name="T82" fmla="*/ 340 w 533"/>
                  <a:gd name="T83" fmla="*/ 1765 h 2983"/>
                  <a:gd name="T84" fmla="*/ 340 w 533"/>
                  <a:gd name="T85" fmla="*/ 1765 h 2983"/>
                  <a:gd name="T86" fmla="*/ 406 w 533"/>
                  <a:gd name="T87" fmla="*/ 2176 h 2983"/>
                  <a:gd name="T88" fmla="*/ 340 w 533"/>
                  <a:gd name="T89" fmla="*/ 2207 h 2983"/>
                  <a:gd name="T90" fmla="*/ 365 w 533"/>
                  <a:gd name="T91" fmla="*/ 2364 h 2983"/>
                  <a:gd name="T92" fmla="*/ 391 w 533"/>
                  <a:gd name="T93" fmla="*/ 2546 h 2983"/>
                  <a:gd name="T94" fmla="*/ 467 w 533"/>
                  <a:gd name="T95" fmla="*/ 2546 h 2983"/>
                  <a:gd name="T96" fmla="*/ 406 w 533"/>
                  <a:gd name="T97" fmla="*/ 2176 h 2983"/>
                  <a:gd name="T98" fmla="*/ 406 w 533"/>
                  <a:gd name="T99" fmla="*/ 2176 h 2983"/>
                  <a:gd name="T100" fmla="*/ 406 w 533"/>
                  <a:gd name="T101" fmla="*/ 2623 h 2983"/>
                  <a:gd name="T102" fmla="*/ 477 w 533"/>
                  <a:gd name="T103" fmla="*/ 2602 h 2983"/>
                  <a:gd name="T104" fmla="*/ 533 w 533"/>
                  <a:gd name="T105" fmla="*/ 2962 h 2983"/>
                  <a:gd name="T106" fmla="*/ 462 w 533"/>
                  <a:gd name="T107" fmla="*/ 2983 h 2983"/>
                  <a:gd name="T108" fmla="*/ 406 w 533"/>
                  <a:gd name="T109" fmla="*/ 2623 h 2983"/>
                  <a:gd name="T110" fmla="*/ 406 w 533"/>
                  <a:gd name="T111" fmla="*/ 2623 h 2983"/>
                  <a:gd name="T112" fmla="*/ 406 w 533"/>
                  <a:gd name="T113" fmla="*/ 2623 h 2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3" h="2983">
                    <a:moveTo>
                      <a:pt x="25" y="224"/>
                    </a:moveTo>
                    <a:lnTo>
                      <a:pt x="0" y="56"/>
                    </a:lnTo>
                    <a:lnTo>
                      <a:pt x="56" y="0"/>
                    </a:lnTo>
                    <a:lnTo>
                      <a:pt x="61" y="26"/>
                    </a:lnTo>
                    <a:lnTo>
                      <a:pt x="91" y="234"/>
                    </a:lnTo>
                    <a:lnTo>
                      <a:pt x="25" y="224"/>
                    </a:lnTo>
                    <a:lnTo>
                      <a:pt x="25" y="224"/>
                    </a:lnTo>
                    <a:lnTo>
                      <a:pt x="25" y="224"/>
                    </a:lnTo>
                    <a:close/>
                    <a:moveTo>
                      <a:pt x="41" y="335"/>
                    </a:moveTo>
                    <a:lnTo>
                      <a:pt x="102" y="279"/>
                    </a:lnTo>
                    <a:lnTo>
                      <a:pt x="102" y="284"/>
                    </a:lnTo>
                    <a:lnTo>
                      <a:pt x="152" y="584"/>
                    </a:lnTo>
                    <a:lnTo>
                      <a:pt x="81" y="579"/>
                    </a:lnTo>
                    <a:lnTo>
                      <a:pt x="81" y="579"/>
                    </a:lnTo>
                    <a:lnTo>
                      <a:pt x="41" y="335"/>
                    </a:lnTo>
                    <a:lnTo>
                      <a:pt x="41" y="335"/>
                    </a:lnTo>
                    <a:close/>
                    <a:moveTo>
                      <a:pt x="157" y="634"/>
                    </a:moveTo>
                    <a:lnTo>
                      <a:pt x="96" y="680"/>
                    </a:lnTo>
                    <a:lnTo>
                      <a:pt x="137" y="939"/>
                    </a:lnTo>
                    <a:lnTo>
                      <a:pt x="208" y="949"/>
                    </a:lnTo>
                    <a:lnTo>
                      <a:pt x="157" y="634"/>
                    </a:lnTo>
                    <a:lnTo>
                      <a:pt x="157" y="634"/>
                    </a:lnTo>
                    <a:lnTo>
                      <a:pt x="157" y="634"/>
                    </a:lnTo>
                    <a:close/>
                    <a:moveTo>
                      <a:pt x="218" y="994"/>
                    </a:moveTo>
                    <a:lnTo>
                      <a:pt x="152" y="1040"/>
                    </a:lnTo>
                    <a:lnTo>
                      <a:pt x="198" y="1319"/>
                    </a:lnTo>
                    <a:lnTo>
                      <a:pt x="198" y="1319"/>
                    </a:lnTo>
                    <a:lnTo>
                      <a:pt x="269" y="1324"/>
                    </a:lnTo>
                    <a:lnTo>
                      <a:pt x="218" y="994"/>
                    </a:lnTo>
                    <a:lnTo>
                      <a:pt x="218" y="994"/>
                    </a:lnTo>
                    <a:close/>
                    <a:moveTo>
                      <a:pt x="279" y="1375"/>
                    </a:moveTo>
                    <a:lnTo>
                      <a:pt x="213" y="1415"/>
                    </a:lnTo>
                    <a:lnTo>
                      <a:pt x="259" y="1715"/>
                    </a:lnTo>
                    <a:lnTo>
                      <a:pt x="259" y="1715"/>
                    </a:lnTo>
                    <a:lnTo>
                      <a:pt x="335" y="1715"/>
                    </a:lnTo>
                    <a:lnTo>
                      <a:pt x="279" y="1375"/>
                    </a:lnTo>
                    <a:lnTo>
                      <a:pt x="279" y="1375"/>
                    </a:lnTo>
                    <a:close/>
                    <a:moveTo>
                      <a:pt x="340" y="1765"/>
                    </a:moveTo>
                    <a:lnTo>
                      <a:pt x="274" y="1801"/>
                    </a:lnTo>
                    <a:lnTo>
                      <a:pt x="325" y="2120"/>
                    </a:lnTo>
                    <a:lnTo>
                      <a:pt x="401" y="2120"/>
                    </a:lnTo>
                    <a:lnTo>
                      <a:pt x="340" y="1765"/>
                    </a:lnTo>
                    <a:lnTo>
                      <a:pt x="340" y="1765"/>
                    </a:lnTo>
                    <a:close/>
                    <a:moveTo>
                      <a:pt x="406" y="2176"/>
                    </a:moveTo>
                    <a:lnTo>
                      <a:pt x="340" y="2207"/>
                    </a:lnTo>
                    <a:lnTo>
                      <a:pt x="365" y="2364"/>
                    </a:lnTo>
                    <a:lnTo>
                      <a:pt x="391" y="2546"/>
                    </a:lnTo>
                    <a:lnTo>
                      <a:pt x="467" y="2546"/>
                    </a:lnTo>
                    <a:lnTo>
                      <a:pt x="406" y="2176"/>
                    </a:lnTo>
                    <a:lnTo>
                      <a:pt x="406" y="2176"/>
                    </a:lnTo>
                    <a:close/>
                    <a:moveTo>
                      <a:pt x="406" y="2623"/>
                    </a:moveTo>
                    <a:lnTo>
                      <a:pt x="477" y="2602"/>
                    </a:lnTo>
                    <a:lnTo>
                      <a:pt x="533" y="2962"/>
                    </a:lnTo>
                    <a:lnTo>
                      <a:pt x="462" y="2983"/>
                    </a:lnTo>
                    <a:lnTo>
                      <a:pt x="406" y="2623"/>
                    </a:lnTo>
                    <a:lnTo>
                      <a:pt x="406" y="2623"/>
                    </a:lnTo>
                    <a:lnTo>
                      <a:pt x="406" y="262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6" name="Freeform 34">
                <a:extLst>
                  <a:ext uri="{FF2B5EF4-FFF2-40B4-BE49-F238E27FC236}">
                    <a16:creationId xmlns="" xmlns:a16="http://schemas.microsoft.com/office/drawing/2014/main" id="{F4507039-28D0-40E2-BBBF-FFC6DCDE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5795963"/>
                <a:ext cx="160338" cy="41275"/>
              </a:xfrm>
              <a:custGeom>
                <a:avLst/>
                <a:gdLst>
                  <a:gd name="T0" fmla="*/ 101 w 101"/>
                  <a:gd name="T1" fmla="*/ 0 h 26"/>
                  <a:gd name="T2" fmla="*/ 71 w 101"/>
                  <a:gd name="T3" fmla="*/ 5 h 26"/>
                  <a:gd name="T4" fmla="*/ 0 w 101"/>
                  <a:gd name="T5" fmla="*/ 26 h 26"/>
                  <a:gd name="T6" fmla="*/ 45 w 101"/>
                  <a:gd name="T7" fmla="*/ 16 h 26"/>
                  <a:gd name="T8" fmla="*/ 101 w 101"/>
                  <a:gd name="T9" fmla="*/ 0 h 26"/>
                  <a:gd name="T10" fmla="*/ 101 w 101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6">
                    <a:moveTo>
                      <a:pt x="101" y="0"/>
                    </a:moveTo>
                    <a:lnTo>
                      <a:pt x="71" y="5"/>
                    </a:lnTo>
                    <a:lnTo>
                      <a:pt x="0" y="26"/>
                    </a:lnTo>
                    <a:lnTo>
                      <a:pt x="45" y="16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7" name="Freeform 35">
                <a:extLst>
                  <a:ext uri="{FF2B5EF4-FFF2-40B4-BE49-F238E27FC236}">
                    <a16:creationId xmlns="" xmlns:a16="http://schemas.microsoft.com/office/drawing/2014/main" id="{D9F72886-2EC2-45FB-97F6-947F3DD6B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5861050"/>
                <a:ext cx="160338" cy="31750"/>
              </a:xfrm>
              <a:custGeom>
                <a:avLst/>
                <a:gdLst>
                  <a:gd name="T0" fmla="*/ 101 w 101"/>
                  <a:gd name="T1" fmla="*/ 0 h 20"/>
                  <a:gd name="T2" fmla="*/ 71 w 101"/>
                  <a:gd name="T3" fmla="*/ 0 h 20"/>
                  <a:gd name="T4" fmla="*/ 0 w 101"/>
                  <a:gd name="T5" fmla="*/ 20 h 20"/>
                  <a:gd name="T6" fmla="*/ 50 w 101"/>
                  <a:gd name="T7" fmla="*/ 10 h 20"/>
                  <a:gd name="T8" fmla="*/ 101 w 101"/>
                  <a:gd name="T9" fmla="*/ 0 h 20"/>
                  <a:gd name="T10" fmla="*/ 101 w 10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20">
                    <a:moveTo>
                      <a:pt x="101" y="0"/>
                    </a:moveTo>
                    <a:lnTo>
                      <a:pt x="71" y="0"/>
                    </a:lnTo>
                    <a:lnTo>
                      <a:pt x="0" y="20"/>
                    </a:lnTo>
                    <a:lnTo>
                      <a:pt x="50" y="10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8" name="Freeform 32">
                <a:extLst>
                  <a:ext uri="{FF2B5EF4-FFF2-40B4-BE49-F238E27FC236}">
                    <a16:creationId xmlns="" xmlns:a16="http://schemas.microsoft.com/office/drawing/2014/main" id="{CC98196A-B3EE-43D6-8B16-0A0B1C359F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7649" y="930353"/>
                <a:ext cx="1400176" cy="4872040"/>
              </a:xfrm>
              <a:custGeom>
                <a:avLst/>
                <a:gdLst>
                  <a:gd name="T0" fmla="*/ 400 w 882"/>
                  <a:gd name="T1" fmla="*/ 76 h 3069"/>
                  <a:gd name="T2" fmla="*/ 380 w 882"/>
                  <a:gd name="T3" fmla="*/ 97 h 3069"/>
                  <a:gd name="T4" fmla="*/ 344 w 882"/>
                  <a:gd name="T5" fmla="*/ 295 h 3069"/>
                  <a:gd name="T6" fmla="*/ 60 w 882"/>
                  <a:gd name="T7" fmla="*/ 249 h 3069"/>
                  <a:gd name="T8" fmla="*/ 0 w 882"/>
                  <a:gd name="T9" fmla="*/ 0 h 3069"/>
                  <a:gd name="T10" fmla="*/ 466 w 882"/>
                  <a:gd name="T11" fmla="*/ 3069 h 3069"/>
                  <a:gd name="T12" fmla="*/ 456 w 882"/>
                  <a:gd name="T13" fmla="*/ 2998 h 3069"/>
                  <a:gd name="T14" fmla="*/ 410 w 882"/>
                  <a:gd name="T15" fmla="*/ 2694 h 3069"/>
                  <a:gd name="T16" fmla="*/ 852 w 882"/>
                  <a:gd name="T17" fmla="*/ 3033 h 3069"/>
                  <a:gd name="T18" fmla="*/ 786 w 882"/>
                  <a:gd name="T19" fmla="*/ 2440 h 3069"/>
                  <a:gd name="T20" fmla="*/ 421 w 882"/>
                  <a:gd name="T21" fmla="*/ 350 h 3069"/>
                  <a:gd name="T22" fmla="*/ 471 w 882"/>
                  <a:gd name="T23" fmla="*/ 655 h 3069"/>
                  <a:gd name="T24" fmla="*/ 400 w 882"/>
                  <a:gd name="T25" fmla="*/ 650 h 3069"/>
                  <a:gd name="T26" fmla="*/ 76 w 882"/>
                  <a:gd name="T27" fmla="*/ 360 h 3069"/>
                  <a:gd name="T28" fmla="*/ 126 w 882"/>
                  <a:gd name="T29" fmla="*/ 716 h 3069"/>
                  <a:gd name="T30" fmla="*/ 476 w 882"/>
                  <a:gd name="T31" fmla="*/ 705 h 3069"/>
                  <a:gd name="T32" fmla="*/ 527 w 882"/>
                  <a:gd name="T33" fmla="*/ 1020 h 3069"/>
                  <a:gd name="T34" fmla="*/ 167 w 882"/>
                  <a:gd name="T35" fmla="*/ 984 h 3069"/>
                  <a:gd name="T36" fmla="*/ 182 w 882"/>
                  <a:gd name="T37" fmla="*/ 1086 h 3069"/>
                  <a:gd name="T38" fmla="*/ 537 w 882"/>
                  <a:gd name="T39" fmla="*/ 1065 h 3069"/>
                  <a:gd name="T40" fmla="*/ 517 w 882"/>
                  <a:gd name="T41" fmla="*/ 1390 h 3069"/>
                  <a:gd name="T42" fmla="*/ 223 w 882"/>
                  <a:gd name="T43" fmla="*/ 1370 h 3069"/>
                  <a:gd name="T44" fmla="*/ 238 w 882"/>
                  <a:gd name="T45" fmla="*/ 1466 h 3069"/>
                  <a:gd name="T46" fmla="*/ 598 w 882"/>
                  <a:gd name="T47" fmla="*/ 1446 h 3069"/>
                  <a:gd name="T48" fmla="*/ 578 w 882"/>
                  <a:gd name="T49" fmla="*/ 1786 h 3069"/>
                  <a:gd name="T50" fmla="*/ 279 w 882"/>
                  <a:gd name="T51" fmla="*/ 1776 h 3069"/>
                  <a:gd name="T52" fmla="*/ 294 w 882"/>
                  <a:gd name="T53" fmla="*/ 1867 h 3069"/>
                  <a:gd name="T54" fmla="*/ 659 w 882"/>
                  <a:gd name="T55" fmla="*/ 1836 h 3069"/>
                  <a:gd name="T56" fmla="*/ 644 w 882"/>
                  <a:gd name="T57" fmla="*/ 2191 h 3069"/>
                  <a:gd name="T58" fmla="*/ 294 w 882"/>
                  <a:gd name="T59" fmla="*/ 1867 h 3069"/>
                  <a:gd name="T60" fmla="*/ 405 w 882"/>
                  <a:gd name="T61" fmla="*/ 2633 h 3069"/>
                  <a:gd name="T62" fmla="*/ 355 w 882"/>
                  <a:gd name="T63" fmla="*/ 2283 h 3069"/>
                  <a:gd name="T64" fmla="*/ 725 w 882"/>
                  <a:gd name="T65" fmla="*/ 2247 h 3069"/>
                  <a:gd name="T66" fmla="*/ 710 w 882"/>
                  <a:gd name="T67" fmla="*/ 2617 h 3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2" h="3069">
                    <a:moveTo>
                      <a:pt x="786" y="2440"/>
                    </a:moveTo>
                    <a:lnTo>
                      <a:pt x="400" y="76"/>
                    </a:lnTo>
                    <a:lnTo>
                      <a:pt x="375" y="71"/>
                    </a:lnTo>
                    <a:lnTo>
                      <a:pt x="380" y="97"/>
                    </a:lnTo>
                    <a:lnTo>
                      <a:pt x="410" y="305"/>
                    </a:lnTo>
                    <a:lnTo>
                      <a:pt x="344" y="295"/>
                    </a:lnTo>
                    <a:lnTo>
                      <a:pt x="344" y="295"/>
                    </a:lnTo>
                    <a:lnTo>
                      <a:pt x="60" y="249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436" y="3069"/>
                    </a:lnTo>
                    <a:lnTo>
                      <a:pt x="466" y="3069"/>
                    </a:lnTo>
                    <a:lnTo>
                      <a:pt x="466" y="3064"/>
                    </a:lnTo>
                    <a:lnTo>
                      <a:pt x="456" y="2998"/>
                    </a:lnTo>
                    <a:lnTo>
                      <a:pt x="415" y="2714"/>
                    </a:lnTo>
                    <a:lnTo>
                      <a:pt x="410" y="2694"/>
                    </a:lnTo>
                    <a:lnTo>
                      <a:pt x="796" y="2673"/>
                    </a:lnTo>
                    <a:lnTo>
                      <a:pt x="852" y="3033"/>
                    </a:lnTo>
                    <a:lnTo>
                      <a:pt x="882" y="3028"/>
                    </a:lnTo>
                    <a:lnTo>
                      <a:pt x="786" y="2440"/>
                    </a:lnTo>
                    <a:close/>
                    <a:moveTo>
                      <a:pt x="71" y="295"/>
                    </a:moveTo>
                    <a:lnTo>
                      <a:pt x="421" y="350"/>
                    </a:lnTo>
                    <a:lnTo>
                      <a:pt x="421" y="355"/>
                    </a:lnTo>
                    <a:lnTo>
                      <a:pt x="471" y="655"/>
                    </a:lnTo>
                    <a:lnTo>
                      <a:pt x="400" y="650"/>
                    </a:lnTo>
                    <a:lnTo>
                      <a:pt x="400" y="650"/>
                    </a:lnTo>
                    <a:lnTo>
                      <a:pt x="111" y="609"/>
                    </a:lnTo>
                    <a:lnTo>
                      <a:pt x="76" y="360"/>
                    </a:lnTo>
                    <a:lnTo>
                      <a:pt x="71" y="295"/>
                    </a:lnTo>
                    <a:close/>
                    <a:moveTo>
                      <a:pt x="126" y="716"/>
                    </a:moveTo>
                    <a:lnTo>
                      <a:pt x="121" y="660"/>
                    </a:lnTo>
                    <a:lnTo>
                      <a:pt x="476" y="705"/>
                    </a:lnTo>
                    <a:lnTo>
                      <a:pt x="476" y="705"/>
                    </a:lnTo>
                    <a:lnTo>
                      <a:pt x="527" y="1020"/>
                    </a:lnTo>
                    <a:lnTo>
                      <a:pt x="456" y="1010"/>
                    </a:lnTo>
                    <a:lnTo>
                      <a:pt x="167" y="984"/>
                    </a:lnTo>
                    <a:lnTo>
                      <a:pt x="126" y="716"/>
                    </a:lnTo>
                    <a:close/>
                    <a:moveTo>
                      <a:pt x="182" y="1086"/>
                    </a:moveTo>
                    <a:lnTo>
                      <a:pt x="172" y="1035"/>
                    </a:lnTo>
                    <a:lnTo>
                      <a:pt x="537" y="1065"/>
                    </a:lnTo>
                    <a:lnTo>
                      <a:pt x="588" y="1395"/>
                    </a:lnTo>
                    <a:lnTo>
                      <a:pt x="517" y="1390"/>
                    </a:lnTo>
                    <a:lnTo>
                      <a:pt x="517" y="1390"/>
                    </a:lnTo>
                    <a:lnTo>
                      <a:pt x="223" y="1370"/>
                    </a:lnTo>
                    <a:lnTo>
                      <a:pt x="182" y="1086"/>
                    </a:lnTo>
                    <a:close/>
                    <a:moveTo>
                      <a:pt x="238" y="1466"/>
                    </a:moveTo>
                    <a:lnTo>
                      <a:pt x="228" y="1420"/>
                    </a:lnTo>
                    <a:lnTo>
                      <a:pt x="598" y="1446"/>
                    </a:lnTo>
                    <a:lnTo>
                      <a:pt x="654" y="1786"/>
                    </a:lnTo>
                    <a:lnTo>
                      <a:pt x="578" y="1786"/>
                    </a:lnTo>
                    <a:lnTo>
                      <a:pt x="578" y="1786"/>
                    </a:lnTo>
                    <a:lnTo>
                      <a:pt x="279" y="1776"/>
                    </a:lnTo>
                    <a:lnTo>
                      <a:pt x="238" y="1466"/>
                    </a:lnTo>
                    <a:close/>
                    <a:moveTo>
                      <a:pt x="294" y="1867"/>
                    </a:moveTo>
                    <a:lnTo>
                      <a:pt x="289" y="1831"/>
                    </a:lnTo>
                    <a:lnTo>
                      <a:pt x="659" y="1836"/>
                    </a:lnTo>
                    <a:lnTo>
                      <a:pt x="720" y="2191"/>
                    </a:lnTo>
                    <a:lnTo>
                      <a:pt x="644" y="2191"/>
                    </a:lnTo>
                    <a:lnTo>
                      <a:pt x="339" y="2196"/>
                    </a:lnTo>
                    <a:lnTo>
                      <a:pt x="294" y="1867"/>
                    </a:lnTo>
                    <a:close/>
                    <a:moveTo>
                      <a:pt x="710" y="2617"/>
                    </a:moveTo>
                    <a:lnTo>
                      <a:pt x="405" y="2633"/>
                    </a:lnTo>
                    <a:lnTo>
                      <a:pt x="375" y="2445"/>
                    </a:lnTo>
                    <a:lnTo>
                      <a:pt x="355" y="2283"/>
                    </a:lnTo>
                    <a:lnTo>
                      <a:pt x="350" y="2252"/>
                    </a:lnTo>
                    <a:lnTo>
                      <a:pt x="725" y="2247"/>
                    </a:lnTo>
                    <a:lnTo>
                      <a:pt x="786" y="2617"/>
                    </a:lnTo>
                    <a:lnTo>
                      <a:pt x="710" y="261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61" name="Группа 160"/>
          <p:cNvGrpSpPr/>
          <p:nvPr/>
        </p:nvGrpSpPr>
        <p:grpSpPr>
          <a:xfrm>
            <a:off x="288518" y="1029994"/>
            <a:ext cx="2771313" cy="1421384"/>
            <a:chOff x="589566" y="3077616"/>
            <a:chExt cx="3356299" cy="1281157"/>
          </a:xfrm>
        </p:grpSpPr>
        <p:grpSp>
          <p:nvGrpSpPr>
            <p:cNvPr id="153" name="组合 95">
              <a:extLst>
                <a:ext uri="{FF2B5EF4-FFF2-40B4-BE49-F238E27FC236}">
                  <a16:creationId xmlns="" xmlns:a16="http://schemas.microsoft.com/office/drawing/2014/main" id="{313827EA-71BA-466B-9AE5-6327D4A1CCE5}"/>
                </a:ext>
              </a:extLst>
            </p:cNvPr>
            <p:cNvGrpSpPr/>
            <p:nvPr/>
          </p:nvGrpSpPr>
          <p:grpSpPr>
            <a:xfrm>
              <a:off x="589566" y="3077616"/>
              <a:ext cx="3356299" cy="1281157"/>
              <a:chOff x="1147304" y="1194147"/>
              <a:chExt cx="3356299" cy="1281157"/>
            </a:xfrm>
          </p:grpSpPr>
          <p:sp>
            <p:nvSpPr>
              <p:cNvPr id="154" name="文本框 2">
                <a:extLst>
                  <a:ext uri="{FF2B5EF4-FFF2-40B4-BE49-F238E27FC236}">
                    <a16:creationId xmlns="" xmlns:a16="http://schemas.microsoft.com/office/drawing/2014/main" id="{7873AB1D-C940-4A0F-9B2F-55948EBC1A2F}"/>
                  </a:ext>
                </a:extLst>
              </p:cNvPr>
              <p:cNvSpPr txBox="1"/>
              <p:nvPr/>
            </p:nvSpPr>
            <p:spPr>
              <a:xfrm>
                <a:off x="1147304" y="1194147"/>
                <a:ext cx="3356299" cy="33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 dirty="0">
                    <a:solidFill>
                      <a:srgbClr val="C00000"/>
                    </a:solidFill>
                  </a:rPr>
                  <a:t>ремонт </a:t>
                </a:r>
                <a:r>
                  <a:rPr lang="ru-RU" altLang="zh-CN" b="1" dirty="0" smtClean="0">
                    <a:solidFill>
                      <a:srgbClr val="C00000"/>
                    </a:solidFill>
                  </a:rPr>
                  <a:t>пищеблоков</a:t>
                </a:r>
                <a:endParaRPr kumimoji="0" lang="zh-CN" altLang="en-US" b="1" i="0" u="none" strike="noStrike" kern="120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文本框 3">
                <a:extLst>
                  <a:ext uri="{FF2B5EF4-FFF2-40B4-BE49-F238E27FC236}">
                    <a16:creationId xmlns="" xmlns:a16="http://schemas.microsoft.com/office/drawing/2014/main" id="{5195914D-DCC1-4C30-8E88-38F6C36C5346}"/>
                  </a:ext>
                </a:extLst>
              </p:cNvPr>
              <p:cNvSpPr txBox="1"/>
              <p:nvPr/>
            </p:nvSpPr>
            <p:spPr>
              <a:xfrm>
                <a:off x="1159010" y="1698548"/>
                <a:ext cx="3344593" cy="776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ru-RU" altLang="zh-CN" b="1" dirty="0" smtClean="0">
                    <a:solidFill>
                      <a:srgbClr val="C00000"/>
                    </a:solidFill>
                    <a:latin typeface="微软雅黑" pitchFamily="34" charset="-122"/>
                  </a:rPr>
                  <a:t>12</a:t>
                </a:r>
                <a:r>
                  <a:rPr lang="ru-RU" altLang="zh-CN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 учреждений: </a:t>
                </a:r>
              </a:p>
              <a:p>
                <a:pPr>
                  <a:lnSpc>
                    <a:spcPts val="1500"/>
                  </a:lnSpc>
                </a:pPr>
                <a:r>
                  <a:rPr lang="ru-RU" altLang="zh-CN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МОУ №20, МБДОУ №7,26,34,37,41,51,63,108,110,</a:t>
                </a:r>
              </a:p>
              <a:p>
                <a:pPr>
                  <a:lnSpc>
                    <a:spcPts val="1500"/>
                  </a:lnSpc>
                </a:pPr>
                <a:r>
                  <a:rPr lang="ru-RU" altLang="zh-CN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ЦРР «Детство», «Россиянка»</a:t>
                </a:r>
                <a:endParaRPr lang="ru-RU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endParaRPr>
              </a:p>
            </p:txBody>
          </p:sp>
        </p:grpSp>
        <p:cxnSp>
          <p:nvCxnSpPr>
            <p:cNvPr id="159" name="直接连接符 5">
              <a:extLst>
                <a:ext uri="{FF2B5EF4-FFF2-40B4-BE49-F238E27FC236}">
                  <a16:creationId xmlns="" xmlns:a16="http://schemas.microsoft.com/office/drawing/2014/main" id="{6AD38E5E-C3DD-414B-B149-141ADCE41E29}"/>
                </a:ext>
              </a:extLst>
            </p:cNvPr>
            <p:cNvCxnSpPr/>
            <p:nvPr/>
          </p:nvCxnSpPr>
          <p:spPr>
            <a:xfrm>
              <a:off x="683568" y="3429000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54">
              <a:extLst>
                <a:ext uri="{FF2B5EF4-FFF2-40B4-BE49-F238E27FC236}">
                  <a16:creationId xmlns="" xmlns:a16="http://schemas.microsoft.com/office/drawing/2014/main" id="{89222F01-02A2-400B-AA06-D83CC8F20B9C}"/>
                </a:ext>
              </a:extLst>
            </p:cNvPr>
            <p:cNvCxnSpPr/>
            <p:nvPr/>
          </p:nvCxnSpPr>
          <p:spPr>
            <a:xfrm>
              <a:off x="683568" y="3477920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Группа 168"/>
          <p:cNvGrpSpPr/>
          <p:nvPr/>
        </p:nvGrpSpPr>
        <p:grpSpPr>
          <a:xfrm>
            <a:off x="6012160" y="1011526"/>
            <a:ext cx="3827321" cy="985617"/>
            <a:chOff x="218081" y="4433910"/>
            <a:chExt cx="3827321" cy="985617"/>
          </a:xfrm>
        </p:grpSpPr>
        <p:grpSp>
          <p:nvGrpSpPr>
            <p:cNvPr id="132" name="组合 95">
              <a:extLst>
                <a:ext uri="{FF2B5EF4-FFF2-40B4-BE49-F238E27FC236}">
                  <a16:creationId xmlns="" xmlns:a16="http://schemas.microsoft.com/office/drawing/2014/main" id="{DB1B8F9D-1EE3-49FD-BF17-ABC84054BA1B}"/>
                </a:ext>
              </a:extLst>
            </p:cNvPr>
            <p:cNvGrpSpPr/>
            <p:nvPr/>
          </p:nvGrpSpPr>
          <p:grpSpPr>
            <a:xfrm>
              <a:off x="326888" y="4433910"/>
              <a:ext cx="3718514" cy="985617"/>
              <a:chOff x="1213979" y="1194144"/>
              <a:chExt cx="3289624" cy="985617"/>
            </a:xfrm>
          </p:grpSpPr>
          <p:sp>
            <p:nvSpPr>
              <p:cNvPr id="133" name="文本框 2">
                <a:extLst>
                  <a:ext uri="{FF2B5EF4-FFF2-40B4-BE49-F238E27FC236}">
                    <a16:creationId xmlns="" xmlns:a16="http://schemas.microsoft.com/office/drawing/2014/main" id="{D08EC400-4009-42ED-B79D-014E341DD4D1}"/>
                  </a:ext>
                </a:extLst>
              </p:cNvPr>
              <p:cNvSpPr txBox="1"/>
              <p:nvPr/>
            </p:nvSpPr>
            <p:spPr>
              <a:xfrm>
                <a:off x="1513460" y="1194144"/>
                <a:ext cx="2990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ru-RU" altLang="zh-CN" b="1" dirty="0" smtClean="0">
                    <a:solidFill>
                      <a:srgbClr val="C00000"/>
                    </a:solidFill>
                  </a:rPr>
                  <a:t>замена </a:t>
                </a:r>
                <a:r>
                  <a:rPr lang="ru-RU" altLang="zh-CN" b="1" dirty="0">
                    <a:solidFill>
                      <a:srgbClr val="C00000"/>
                    </a:solidFill>
                  </a:rPr>
                  <a:t>оконных </a:t>
                </a:r>
                <a:r>
                  <a:rPr lang="ru-RU" altLang="zh-CN" b="1" dirty="0" smtClean="0">
                    <a:solidFill>
                      <a:srgbClr val="C00000"/>
                    </a:solidFill>
                  </a:rPr>
                  <a:t>блоков</a:t>
                </a:r>
                <a:endParaRPr kumimoji="0" lang="zh-CN" altLang="en-US" b="1" i="0" u="none" strike="noStrike" kern="1200" cap="none" spc="3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文本框 3">
                <a:extLst>
                  <a:ext uri="{FF2B5EF4-FFF2-40B4-BE49-F238E27FC236}">
                    <a16:creationId xmlns="" xmlns:a16="http://schemas.microsoft.com/office/drawing/2014/main" id="{2C686C20-97E2-48DA-8C2B-C0867A9CE23B}"/>
                  </a:ext>
                </a:extLst>
              </p:cNvPr>
              <p:cNvSpPr txBox="1"/>
              <p:nvPr/>
            </p:nvSpPr>
            <p:spPr>
              <a:xfrm>
                <a:off x="1497803" y="1702707"/>
                <a:ext cx="245241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ru-RU" altLang="zh-CN" b="1" dirty="0" smtClean="0">
                    <a:solidFill>
                      <a:srgbClr val="C00000"/>
                    </a:solidFill>
                    <a:latin typeface="微软雅黑" pitchFamily="34" charset="-122"/>
                  </a:rPr>
                  <a:t>9</a:t>
                </a:r>
                <a:r>
                  <a:rPr lang="ru-RU" altLang="zh-CN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 учреждений: МОУ </a:t>
                </a:r>
                <a:r>
                  <a:rPr lang="ru-RU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№ </a:t>
                </a:r>
                <a:r>
                  <a:rPr lang="ru-RU" altLang="zh-CN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itchFamily="34" charset="-122"/>
                  </a:rPr>
                  <a:t>31,38 МБДОУ № 50,60,83,90,92,97,102</a:t>
                </a:r>
                <a:endParaRPr lang="ru-RU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</a:endParaRPr>
              </a:p>
            </p:txBody>
          </p:sp>
          <p:cxnSp>
            <p:nvCxnSpPr>
              <p:cNvPr id="135" name="直接连接符 5">
                <a:extLst>
                  <a:ext uri="{FF2B5EF4-FFF2-40B4-BE49-F238E27FC236}">
                    <a16:creationId xmlns="" xmlns:a16="http://schemas.microsoft.com/office/drawing/2014/main" id="{6AD38E5E-C3DD-414B-B149-141ADCE41E29}"/>
                  </a:ext>
                </a:extLst>
              </p:cNvPr>
              <p:cNvCxnSpPr/>
              <p:nvPr/>
            </p:nvCxnSpPr>
            <p:spPr>
              <a:xfrm>
                <a:off x="1213979" y="1595515"/>
                <a:ext cx="235878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54">
                <a:extLst>
                  <a:ext uri="{FF2B5EF4-FFF2-40B4-BE49-F238E27FC236}">
                    <a16:creationId xmlns="" xmlns:a16="http://schemas.microsoft.com/office/drawing/2014/main" id="{89222F01-02A2-400B-AA06-D83CC8F20B9C}"/>
                  </a:ext>
                </a:extLst>
              </p:cNvPr>
              <p:cNvCxnSpPr/>
              <p:nvPr/>
            </p:nvCxnSpPr>
            <p:spPr>
              <a:xfrm>
                <a:off x="1213979" y="1644435"/>
                <a:ext cx="81752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8" name="Рисунок 16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081" y="4516241"/>
              <a:ext cx="447333" cy="426232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123" name="Picture 3" descr="\\10.1.1.1\общая\ПРИЕМКА МОУ 2022-2023\ФОТО\коридор МОУ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672" y="1997143"/>
            <a:ext cx="1911784" cy="15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0.1.1.1\общая\ПРИЕМКА МОУ 2022-2023\ФОТО\оконные блоки МОУ 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88" y="4911036"/>
            <a:ext cx="2239880" cy="18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10.1.1.1\общая\ПРИЕМКА МОУ 2022-2023\ФОТО\спортзал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673" y="5296065"/>
            <a:ext cx="1911783" cy="14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10.1.1.1\общая\ПРИЕМКА МОУ 2022-2023\ФОТО\МОУ 29 кабинет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37" y="2843389"/>
            <a:ext cx="2236182" cy="19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10.1.1.1\общая\ПРИЕМКА МОУ 2022-2023\ФОТО\МОУ 13 межэтажная лестница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672" y="3719668"/>
            <a:ext cx="1911784" cy="14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27784" y="5805264"/>
            <a:ext cx="381401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Во </a:t>
            </a:r>
            <a:r>
              <a:rPr lang="ru-RU" sz="1400" dirty="0"/>
              <a:t>всех </a:t>
            </a:r>
            <a:r>
              <a:rPr lang="ru-RU" sz="1400" dirty="0" smtClean="0"/>
              <a:t>учреждения проведены косметические</a:t>
            </a:r>
            <a:r>
              <a:rPr lang="ru-RU" sz="1400" b="1" dirty="0" smtClean="0"/>
              <a:t> </a:t>
            </a:r>
            <a:r>
              <a:rPr lang="ru-RU" sz="1400" dirty="0"/>
              <a:t>ремонты учебных кабинетов, групповых помещений, коридоров, лестничных пролетов, холлов, раздевалок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39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 flipH="1">
            <a:off x="2597401" y="3821457"/>
            <a:ext cx="4337525" cy="2593197"/>
          </a:xfrm>
          <a:prstGeom prst="snip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/>
              <a:t>Все учреждения </a:t>
            </a:r>
            <a:r>
              <a:rPr lang="ru-RU" sz="1600" b="1" dirty="0" smtClean="0"/>
              <a:t>обеспечены: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/>
              <a:t>кнопкой </a:t>
            </a:r>
            <a:r>
              <a:rPr lang="ru-RU" sz="1600" dirty="0"/>
              <a:t>экстренного вызова </a:t>
            </a:r>
            <a:r>
              <a:rPr lang="ru-RU" sz="1600" dirty="0" smtClean="0"/>
              <a:t>полиции</a:t>
            </a:r>
            <a:r>
              <a:rPr lang="ru-RU" sz="1600" dirty="0"/>
              <a:t>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/>
              <a:t>с</a:t>
            </a:r>
            <a:r>
              <a:rPr lang="ru-RU" sz="1600" dirty="0" smtClean="0"/>
              <a:t>истемами видеонаблюдения</a:t>
            </a:r>
            <a:r>
              <a:rPr lang="ru-RU" sz="1600" dirty="0"/>
              <a:t>, контроля и управления доступом</a:t>
            </a:r>
            <a:r>
              <a:rPr lang="ru-RU" sz="1600" dirty="0" smtClean="0"/>
              <a:t>, </a:t>
            </a:r>
            <a:r>
              <a:rPr lang="ru-RU" sz="1600" dirty="0"/>
              <a:t>экстренного </a:t>
            </a:r>
            <a:r>
              <a:rPr lang="ru-RU" sz="1600" dirty="0" smtClean="0"/>
              <a:t>оповещения;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/>
              <a:t>ограждением и освещением территорий,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/>
              <a:t>охраной 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7182860" y="1073867"/>
            <a:ext cx="1728192" cy="1728192"/>
          </a:xfrm>
          <a:prstGeom prst="snip2Diag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10.1.1.1\общая\ПРИЕМКА МОУ 2022-2023\ФОТО\турникет  МОУ  1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860" y="3068961"/>
            <a:ext cx="1728192" cy="1885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\\10.1.1.1\общая\ПРИЕМКА МОУ 2022-2023\ФОТО\Росгвардия МОУ 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94" y="1052736"/>
            <a:ext cx="2171950" cy="1590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\\10.1.1.1\общая\ПРИЕМКА МОУ 2022-2023\ФОТО\МЧС МОУ 1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99" y="4828663"/>
            <a:ext cx="2224528" cy="1577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2621706" y="1052736"/>
            <a:ext cx="4313220" cy="2439964"/>
          </a:xfrm>
          <a:prstGeom prst="snip2Diag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mpd="dbl"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234944" y="2894382"/>
            <a:ext cx="2198239" cy="1644474"/>
          </a:xfrm>
          <a:prstGeom prst="snip2Diag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mpd="dbl"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9" descr="\\10.1.1.1\общая\ПРИЕМКА МОУ 2022-2023\Картинки\kisspng-security-alarms-systems-home-security-campbell-home-icon-5ad0d45fd5b456.4878240815236352958753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320" y="4954154"/>
            <a:ext cx="1641128" cy="17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37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1.1.1\общая\ПРИЕМКА МОУ 2022-2023\Фото ДОУ приемка 22-23\103 тер.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88" t="13149"/>
          <a:stretch/>
        </p:blipFill>
        <p:spPr bwMode="auto">
          <a:xfrm>
            <a:off x="176453" y="908720"/>
            <a:ext cx="3024335" cy="242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94111" y="3068960"/>
            <a:ext cx="274683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Во всех учреждениях </a:t>
            </a:r>
          </a:p>
          <a:p>
            <a:pPr algn="ctr"/>
            <a:r>
              <a:rPr lang="ru-RU" dirty="0"/>
              <a:t>проведены работы </a:t>
            </a:r>
          </a:p>
          <a:p>
            <a:pPr algn="ctr"/>
            <a:r>
              <a:rPr lang="ru-RU" dirty="0"/>
              <a:t>по благоустройству территорий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11" y="4365104"/>
            <a:ext cx="2746833" cy="18722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854" y="3531864"/>
            <a:ext cx="3007931" cy="27054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45" y="908720"/>
            <a:ext cx="2561828" cy="24279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908720"/>
            <a:ext cx="2746832" cy="20882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8" y="4132030"/>
            <a:ext cx="2157700" cy="16182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45" y="3531863"/>
            <a:ext cx="2541728" cy="270544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036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960" y="1068635"/>
            <a:ext cx="4608511" cy="54014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Городской конкурс </a:t>
            </a:r>
            <a:r>
              <a:rPr lang="ru-RU" b="1" u="sng" dirty="0">
                <a:solidFill>
                  <a:srgbClr val="C00000"/>
                </a:solidFill>
              </a:rPr>
              <a:t>«Калуга в </a:t>
            </a:r>
            <a:r>
              <a:rPr lang="ru-RU" b="1" u="sng" dirty="0" smtClean="0">
                <a:solidFill>
                  <a:srgbClr val="C00000"/>
                </a:solidFill>
              </a:rPr>
              <a:t>цвету»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  НСП «Акварель» МБДОУ «Детство»</a:t>
            </a:r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НСП «Кораблик» МБДОУ «Детство»</a:t>
            </a:r>
            <a:endParaRPr lang="ru-RU" b="1" dirty="0" smtClean="0"/>
          </a:p>
          <a:p>
            <a:pPr algn="ctr"/>
            <a:endParaRPr lang="ru-RU" sz="1100" b="1" dirty="0"/>
          </a:p>
          <a:p>
            <a:pPr algn="ctr"/>
            <a:r>
              <a:rPr lang="ru-RU" dirty="0" smtClean="0"/>
              <a:t>МБДОУ № 104 «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</a:p>
          <a:p>
            <a:pPr algn="ctr"/>
            <a:endParaRPr lang="ru-RU" sz="1600" i="1" dirty="0" smtClean="0"/>
          </a:p>
          <a:p>
            <a:pPr algn="ctr"/>
            <a:r>
              <a:rPr lang="ru-RU" sz="1600" i="1" dirty="0" smtClean="0"/>
              <a:t>Дипломами </a:t>
            </a:r>
            <a:r>
              <a:rPr lang="ru-RU" sz="1600" i="1" dirty="0"/>
              <a:t>и грамотами отмечены </a:t>
            </a:r>
            <a:endParaRPr lang="ru-RU" sz="1600" i="1" dirty="0" smtClean="0"/>
          </a:p>
          <a:p>
            <a:pPr algn="ctr"/>
            <a:r>
              <a:rPr lang="ru-RU" sz="1600" i="1" dirty="0" smtClean="0"/>
              <a:t>3 НСП МБДОУ </a:t>
            </a:r>
            <a:r>
              <a:rPr lang="ru-RU" sz="1600" i="1" dirty="0"/>
              <a:t>«Детство</a:t>
            </a:r>
            <a:r>
              <a:rPr lang="ru-RU" sz="1600" i="1" dirty="0" smtClean="0"/>
              <a:t>», </a:t>
            </a:r>
          </a:p>
          <a:p>
            <a:pPr algn="ctr"/>
            <a:r>
              <a:rPr lang="ru-RU" sz="1600" i="1" dirty="0" smtClean="0"/>
              <a:t> Средняя общеобразовательная школа № 31</a:t>
            </a:r>
          </a:p>
          <a:p>
            <a:pPr algn="ctr"/>
            <a:endParaRPr lang="ru-RU" sz="1600" i="1" dirty="0"/>
          </a:p>
          <a:p>
            <a:pPr algn="ctr"/>
            <a:endParaRPr lang="ru-RU" sz="1600" i="1" dirty="0" smtClean="0"/>
          </a:p>
          <a:p>
            <a:pPr algn="ctr"/>
            <a:endParaRPr lang="ru-RU" sz="1600" i="1" dirty="0"/>
          </a:p>
          <a:p>
            <a:pPr algn="ctr"/>
            <a:endParaRPr lang="ru-RU" sz="1600" i="1" dirty="0" smtClean="0"/>
          </a:p>
          <a:p>
            <a:pPr algn="ctr"/>
            <a:endParaRPr lang="ru-RU" sz="1600" i="1" dirty="0"/>
          </a:p>
          <a:p>
            <a:pPr algn="ctr"/>
            <a:endParaRPr lang="ru-RU" sz="1600" i="1" dirty="0" smtClean="0"/>
          </a:p>
          <a:p>
            <a:pPr algn="ctr"/>
            <a:endParaRPr lang="ru-RU" sz="1600" i="1" dirty="0" smtClean="0"/>
          </a:p>
          <a:p>
            <a:pPr algn="ctr"/>
            <a:endParaRPr lang="ru-RU" sz="1600" i="1" dirty="0"/>
          </a:p>
          <a:p>
            <a:pPr algn="ctr"/>
            <a:endParaRPr lang="ru-RU" sz="1600" i="1" dirty="0"/>
          </a:p>
        </p:txBody>
      </p:sp>
      <p:pic>
        <p:nvPicPr>
          <p:cNvPr id="5122" name="Picture 2" descr="\\10.1.1.1\общая\ПРИЕМКА МОУ 2022-2023\Картинки\1 место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026"/>
          <a:stretch/>
        </p:blipFill>
        <p:spPr bwMode="auto">
          <a:xfrm>
            <a:off x="218083" y="1628800"/>
            <a:ext cx="55858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0.1.1.1\общая\ПРИЕМКА МОУ 2022-2023\Картинки\2 и 3 место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444" r="50000"/>
          <a:stretch/>
        </p:blipFill>
        <p:spPr bwMode="auto">
          <a:xfrm>
            <a:off x="252610" y="2348880"/>
            <a:ext cx="358836" cy="6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10.1.1.1\общая\ПРИЕМКА МОУ 2022-2023\Картинки\2 и 3 место.pn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889" r="8444"/>
          <a:stretch/>
        </p:blipFill>
        <p:spPr bwMode="auto">
          <a:xfrm>
            <a:off x="252610" y="3272066"/>
            <a:ext cx="380067" cy="6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10.1.1.1\общая\ПРИЕМКА МОУ 2022-2023\Фото ДОУ приемка 22-23\104 Калуга в цвету (2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080" y="4221088"/>
            <a:ext cx="4032448" cy="22490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10.1.1.1\общая\ПРИЕМКА МОУ 2022-2023\Фото ДОУ приемка 22-23\104 Калуга в цвету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063" y="1068635"/>
            <a:ext cx="1682180" cy="14114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\\10.1.1.1\общая\ПРИЕМКА МОУ 2022-2023\Фото ДОУ приемка 22-23\104 Калуга в цвету (1)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651" y="1071813"/>
            <a:ext cx="2234877" cy="29968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\10.1.1.1\общая\ПРИЕМКА МОУ 2022-2023\ФОТО\ДС «Улыбка»ул.Генерала Попова, д.30 (2)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573"/>
          <a:stretch/>
        </p:blipFill>
        <p:spPr bwMode="auto">
          <a:xfrm>
            <a:off x="4904063" y="2564904"/>
            <a:ext cx="1683370" cy="15037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  <p:pic>
        <p:nvPicPr>
          <p:cNvPr id="2050" name="Picture 2" descr="D:\!Данные пользователя\Рабочий стол\gas-kvas-com-p-tsvetok-yarkii-na-prozrachnom-fone-32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793" y="4248738"/>
            <a:ext cx="2695678" cy="22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2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24744"/>
            <a:ext cx="5904656" cy="18466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В 2024 </a:t>
            </a:r>
            <a:r>
              <a:rPr lang="ru-RU" b="1" dirty="0"/>
              <a:t>году </a:t>
            </a:r>
            <a:r>
              <a:rPr lang="ru-RU" dirty="0"/>
              <a:t>заказано и закуплено </a:t>
            </a:r>
            <a:endParaRPr lang="ru-RU" dirty="0" smtClean="0"/>
          </a:p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более 95 000 </a:t>
            </a:r>
            <a:r>
              <a:rPr lang="ru-RU" dirty="0"/>
              <a:t>экземпляров учебников </a:t>
            </a:r>
            <a:endParaRPr lang="ru-RU" dirty="0" smtClean="0"/>
          </a:p>
          <a:p>
            <a:pPr algn="r"/>
            <a:r>
              <a:rPr lang="ru-RU" dirty="0" smtClean="0"/>
              <a:t>на </a:t>
            </a:r>
            <a:r>
              <a:rPr lang="ru-RU" dirty="0"/>
              <a:t>сумму </a:t>
            </a:r>
            <a:r>
              <a:rPr lang="ru-RU" sz="2000" b="1" dirty="0">
                <a:solidFill>
                  <a:srgbClr val="C00000"/>
                </a:solidFill>
              </a:rPr>
              <a:t>около </a:t>
            </a:r>
            <a:r>
              <a:rPr lang="ru-RU" sz="2000" b="1" dirty="0" smtClean="0">
                <a:solidFill>
                  <a:srgbClr val="C00000"/>
                </a:solidFill>
              </a:rPr>
              <a:t>72 000 000 рублей</a:t>
            </a:r>
          </a:p>
          <a:p>
            <a:pPr algn="r"/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6147" name="Picture 3" descr="\\10.1.1.1\общая\ПРИЕМКА МОУ 2022-2023\ФОТО\учебники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3140968"/>
            <a:ext cx="5872751" cy="33034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10.1.1.1\общая\ПРИЕМКА МОУ 2022-2023\Картинки\png-clipart-red-purple-blue-and-green-books-illustration-book-school-books-rectangle-school-clipar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51" y="1276654"/>
            <a:ext cx="1584176" cy="15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36" y="1124744"/>
            <a:ext cx="2880320" cy="26642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36" y="3933056"/>
            <a:ext cx="2880320" cy="25113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76671" y="149521"/>
            <a:ext cx="8254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 готовности муниципальных образовательных учреждений </a:t>
            </a:r>
            <a:br>
              <a:rPr lang="ru-RU" sz="1600" b="1" dirty="0"/>
            </a:br>
            <a:r>
              <a:rPr lang="ru-RU" sz="1600" b="1" dirty="0"/>
              <a:t>к новому 2024/2025 учебному году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875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</TotalTime>
  <Words>639</Words>
  <Application>Microsoft Office PowerPoint</Application>
  <PresentationFormat>Экран (4:3)</PresentationFormat>
  <Paragraphs>156</Paragraphs>
  <Slides>19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Пользователь_local</dc:creator>
  <cp:lastModifiedBy>Пользователь Windows</cp:lastModifiedBy>
  <cp:revision>279</cp:revision>
  <dcterms:created xsi:type="dcterms:W3CDTF">2021-08-19T05:37:23Z</dcterms:created>
  <dcterms:modified xsi:type="dcterms:W3CDTF">2024-08-23T12:37:59Z</dcterms:modified>
</cp:coreProperties>
</file>